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9"/>
  </p:notesMasterIdLst>
  <p:handoutMasterIdLst>
    <p:handoutMasterId r:id="rId20"/>
  </p:handoutMasterIdLst>
  <p:sldIdLst>
    <p:sldId id="380" r:id="rId2"/>
    <p:sldId id="381" r:id="rId3"/>
    <p:sldId id="356" r:id="rId4"/>
    <p:sldId id="379" r:id="rId5"/>
    <p:sldId id="348" r:id="rId6"/>
    <p:sldId id="332" r:id="rId7"/>
    <p:sldId id="335" r:id="rId8"/>
    <p:sldId id="376" r:id="rId9"/>
    <p:sldId id="377" r:id="rId10"/>
    <p:sldId id="382" r:id="rId11"/>
    <p:sldId id="383" r:id="rId12"/>
    <p:sldId id="384" r:id="rId13"/>
    <p:sldId id="386" r:id="rId14"/>
    <p:sldId id="387" r:id="rId15"/>
    <p:sldId id="385" r:id="rId16"/>
    <p:sldId id="390" r:id="rId17"/>
    <p:sldId id="391" r:id="rId18"/>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AEAEA"/>
    <a:srgbClr val="3333FF"/>
    <a:srgbClr val="5F5F5F"/>
    <a:srgbClr val="FFFFF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37" autoAdjust="0"/>
    <p:restoredTop sz="86406" autoAdjust="0"/>
  </p:normalViewPr>
  <p:slideViewPr>
    <p:cSldViewPr snapToGrid="0" showGuides="1">
      <p:cViewPr varScale="1">
        <p:scale>
          <a:sx n="66" d="100"/>
          <a:sy n="66" d="100"/>
        </p:scale>
        <p:origin x="-2058" y="-108"/>
      </p:cViewPr>
      <p:guideLst>
        <p:guide orient="horz" pos="2159"/>
        <p:guide pos="2880"/>
      </p:guideLst>
    </p:cSldViewPr>
  </p:slideViewPr>
  <p:outlineViewPr>
    <p:cViewPr>
      <p:scale>
        <a:sx n="50" d="100"/>
        <a:sy n="50" d="100"/>
      </p:scale>
      <p:origin x="0" y="1044"/>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p:scale>
          <a:sx n="100" d="100"/>
          <a:sy n="100" d="100"/>
        </p:scale>
        <p:origin x="-1806" y="960"/>
      </p:cViewPr>
      <p:guideLst>
        <p:guide orient="horz" pos="2943"/>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1185863" y="700088"/>
            <a:ext cx="4675187" cy="35067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39377" y="4440673"/>
            <a:ext cx="5166572" cy="4204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6A942231-400B-4FD9-B0AC-FA21AC4323A5}" type="datetime1">
              <a:rPr lang="en-US" altLang="en-US"/>
              <a:pPr/>
              <a:t>2013-09-09</a:t>
            </a:fld>
            <a:endParaRPr lang="en-US" altLang="en-US"/>
          </a:p>
        </p:txBody>
      </p:sp>
      <p:sp>
        <p:nvSpPr>
          <p:cNvPr id="7" name="Rectangle 7"/>
          <p:cNvSpPr>
            <a:spLocks noGrp="1" noChangeArrowheads="1"/>
          </p:cNvSpPr>
          <p:nvPr>
            <p:ph type="sldNum" sz="quarter" idx="5"/>
          </p:nvPr>
        </p:nvSpPr>
        <p:spPr>
          <a:ln/>
        </p:spPr>
        <p:txBody>
          <a:bodyPr/>
          <a:lstStyle/>
          <a:p>
            <a:fld id="{4F14CE54-4217-4280-95CF-308769A15964}" type="slidenum">
              <a:rPr lang="en-US" altLang="en-US"/>
              <a:pPr/>
              <a:t>1</a:t>
            </a:fld>
            <a:endParaRPr lang="en-US" alt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ltLang="en-US"/>
              <a:t>past thought has tried to find something timeless and universal in the antigone (play) and ant (character): in hegel, an expression of the passage from kinship relations to a civilized, political order; in lacan, an expression of pure, boundary bashing feminine desire; often, a model for feminist resistance and revolution.</a:t>
            </a:r>
          </a:p>
          <a:p>
            <a:r>
              <a:rPr lang="en-US" altLang="en-US"/>
              <a:t>though those interpretations are often self-consciously forward thinking, they may still approach antigone reductively. what, then, does the play say about gender, possibly about sexuality?</a:t>
            </a:r>
          </a:p>
          <a:p>
            <a:r>
              <a:rPr lang="en-US" altLang="en-US"/>
              <a:t>the play at various points and in various ways shows human desire breaking boundaries and overcoming limitations, both in an affirmative way but also in problematic ways – the chorus on </a:t>
            </a:r>
          </a:p>
          <a:p>
            <a:r>
              <a:rPr lang="en-US" altLang="en-US"/>
              <a:t>so the question becomes: how is antigone female/feminine, how are her desires such, </a:t>
            </a:r>
            <a:r>
              <a:rPr lang="en-US" altLang="en-US" i="1"/>
              <a:t>if</a:t>
            </a:r>
            <a:r>
              <a:rPr lang="en-US" altLang="en-US"/>
              <a:t> they are such, in play. (we have the rest of this class and much of the next to explore more fully.)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3651821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B4424CFB-6A81-4438-8495-62DC73C8BCAF}" type="datetime1">
              <a:rPr lang="en-US" altLang="en-US"/>
              <a:pPr/>
              <a:t>2013-09-09</a:t>
            </a:fld>
            <a:endParaRPr lang="en-US" altLang="en-US"/>
          </a:p>
        </p:txBody>
      </p:sp>
      <p:sp>
        <p:nvSpPr>
          <p:cNvPr id="7" name="Rectangle 7"/>
          <p:cNvSpPr>
            <a:spLocks noGrp="1" noChangeArrowheads="1"/>
          </p:cNvSpPr>
          <p:nvPr>
            <p:ph type="sldNum" sz="quarter" idx="5"/>
          </p:nvPr>
        </p:nvSpPr>
        <p:spPr>
          <a:ln/>
        </p:spPr>
        <p:txBody>
          <a:bodyPr/>
          <a:lstStyle/>
          <a:p>
            <a:fld id="{8B110E24-7BAA-4A82-A70C-30B7F18A3B4F}" type="slidenum">
              <a:rPr lang="en-US" altLang="en-US"/>
              <a:pPr/>
              <a:t>11</a:t>
            </a:fld>
            <a:endParaRPr lang="en-US" alt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pPr>
              <a:lnSpc>
                <a:spcPct val="90000"/>
              </a:lnSpc>
            </a:pPr>
            <a:r>
              <a:rPr lang="en-US" altLang="en-US"/>
              <a:t>Playwright and play</a:t>
            </a:r>
          </a:p>
          <a:p>
            <a:pPr>
              <a:lnSpc>
                <a:spcPct val="90000"/>
              </a:lnSpc>
            </a:pPr>
            <a:r>
              <a:rPr lang="en-US" altLang="en-US"/>
              <a:t>House of Labdacus</a:t>
            </a:r>
          </a:p>
          <a:p>
            <a:pPr lvl="1">
              <a:lnSpc>
                <a:spcPct val="90000"/>
              </a:lnSpc>
            </a:pPr>
            <a:r>
              <a:rPr lang="en-US" altLang="en-US"/>
              <a:t>genealogy…</a:t>
            </a:r>
          </a:p>
          <a:p>
            <a:pPr lvl="2">
              <a:lnSpc>
                <a:spcPct val="90000"/>
              </a:lnSpc>
            </a:pPr>
            <a:r>
              <a:rPr lang="en-US" altLang="en-US"/>
              <a:t>Laius, Oed’s father, associated with the first homoerotic abduction in myth tradition. (earliest in eur’s play chrysippus.) in eur’s phoenissae, the sphinx is to punish thebes for laius’ transgression. difficult to relate to the sophoclean handling, but suggests an overall sexual dimension to the usual set of transgressions afflicting royal houses in grk tragedy. (aesch’s 7 mentions laius’ transgression but no more.)</a:t>
            </a:r>
          </a:p>
          <a:p>
            <a:pPr>
              <a:lnSpc>
                <a:spcPct val="90000"/>
              </a:lnSpc>
            </a:pPr>
            <a:r>
              <a:rPr lang="en-US" altLang="en-US"/>
              <a:t>Oedipus and aftermath…</a:t>
            </a:r>
          </a:p>
          <a:p>
            <a:pPr lvl="1">
              <a:lnSpc>
                <a:spcPct val="90000"/>
              </a:lnSpc>
            </a:pPr>
            <a:r>
              <a:rPr lang="en-US" altLang="en-US" i="1"/>
              <a:t>Oedipus the King</a:t>
            </a:r>
            <a:endParaRPr lang="en-US" altLang="en-US"/>
          </a:p>
          <a:p>
            <a:pPr lvl="2">
              <a:lnSpc>
                <a:spcPct val="90000"/>
              </a:lnSpc>
            </a:pPr>
            <a:r>
              <a:rPr lang="en-US" altLang="en-US"/>
              <a:t>oed’s discovery of his parentage uncovers his incest and leads to his blinding and expulsion, and the death of his mother</a:t>
            </a:r>
          </a:p>
          <a:p>
            <a:pPr lvl="1">
              <a:lnSpc>
                <a:spcPct val="90000"/>
              </a:lnSpc>
            </a:pPr>
            <a:r>
              <a:rPr lang="en-US" altLang="en-US" i="1"/>
              <a:t>Oedipus at Colonus</a:t>
            </a:r>
            <a:endParaRPr lang="en-US" altLang="en-US"/>
          </a:p>
          <a:p>
            <a:pPr lvl="2">
              <a:lnSpc>
                <a:spcPct val="90000"/>
              </a:lnSpc>
            </a:pPr>
            <a:r>
              <a:rPr lang="en-US" altLang="en-US"/>
              <a:t>oed learns of the quarrelling of his sons, whom he characterizes as effeminate egyptians, and curses, thus nailing the last nail in the coffin of his abortive dynasty, a marriage productive of offspring but in the long run destructive of the lineage.</a:t>
            </a:r>
          </a:p>
          <a:p>
            <a:pPr lvl="1">
              <a:lnSpc>
                <a:spcPct val="90000"/>
              </a:lnSpc>
            </a:pPr>
            <a:r>
              <a:rPr lang="en-US" altLang="en-US" i="1"/>
              <a:t>Antigone</a:t>
            </a:r>
          </a:p>
          <a:p>
            <a:pPr lvl="2">
              <a:lnSpc>
                <a:spcPct val="90000"/>
              </a:lnSpc>
            </a:pPr>
            <a:r>
              <a:rPr lang="en-US" altLang="en-US"/>
              <a:t>after a terrible, fratricidal war (pitting bro v bro), creon, now ruler of thebes (after death of eteocles and rival bro, poly), decrees poly the traitor’s body must be left unburied and therefore dishonored. decrees punsihment v those who would defy. sister ismene obeys, but not ant.</a:t>
            </a:r>
          </a:p>
          <a:p>
            <a:pPr lvl="2">
              <a:lnSpc>
                <a:spcPct val="90000"/>
              </a:lnSpc>
            </a:pPr>
            <a:r>
              <a:rPr lang="en-US" altLang="en-US"/>
              <a:t>ant was to marry haemon, creon’s son, but the discovery of ant’s role nixes that. creon decrees that ant be consigned to a “living tomb,” a walled up cave. haemon goes to join ant only to find her having hung self. news of h’s prompts mother eury’s suicide, creon’s grief and regret.</a:t>
            </a:r>
          </a:p>
          <a:p>
            <a:pPr lvl="2">
              <a:lnSpc>
                <a:spcPct val="90000"/>
              </a:lnSpc>
            </a:pPr>
            <a:r>
              <a:rPr lang="en-US" altLang="en-US"/>
              <a:t>the main interpretive challenge becomes how to read ant’s definance: legit? illegit? revolutionary? conservative? gendered? political? positive? (liberating…) negative? (morbid and self-defeating…)</a:t>
            </a:r>
          </a:p>
          <a:p>
            <a:pPr>
              <a:lnSpc>
                <a:spcPct val="90000"/>
              </a:lnSpc>
            </a:pP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F2FEAB08-4319-4019-87B1-C978DA53729F}" type="datetime1">
              <a:rPr lang="en-US" altLang="en-US"/>
              <a:pPr/>
              <a:t>2013-09-09</a:t>
            </a:fld>
            <a:endParaRPr lang="en-US" altLang="en-US"/>
          </a:p>
        </p:txBody>
      </p:sp>
      <p:sp>
        <p:nvSpPr>
          <p:cNvPr id="7" name="Rectangle 7"/>
          <p:cNvSpPr>
            <a:spLocks noGrp="1" noChangeArrowheads="1"/>
          </p:cNvSpPr>
          <p:nvPr>
            <p:ph type="sldNum" sz="quarter" idx="5"/>
          </p:nvPr>
        </p:nvSpPr>
        <p:spPr>
          <a:ln/>
        </p:spPr>
        <p:txBody>
          <a:bodyPr/>
          <a:lstStyle/>
          <a:p>
            <a:fld id="{8D317247-5052-4A31-B314-E2D1F91D6D11}" type="slidenum">
              <a:rPr lang="en-US" altLang="en-US"/>
              <a:pPr/>
              <a:t>12</a:t>
            </a:fld>
            <a:endParaRPr lang="en-US" altLang="en-US"/>
          </a:p>
        </p:txBody>
      </p:sp>
      <p:sp>
        <p:nvSpPr>
          <p:cNvPr id="25602" name="Rectangle 2"/>
          <p:cNvSpPr>
            <a:spLocks noGrp="1" noRot="1" noChangeAspect="1" noChangeArrowheads="1" noTextEdit="1"/>
          </p:cNvSpPr>
          <p:nvPr>
            <p:ph type="sldImg"/>
          </p:nvPr>
        </p:nvSpPr>
        <p:spPr>
          <a:xfrm>
            <a:off x="2116138" y="547688"/>
            <a:ext cx="2814637" cy="2111375"/>
          </a:xfrm>
          <a:ln/>
        </p:spPr>
      </p:sp>
      <p:sp>
        <p:nvSpPr>
          <p:cNvPr id="25603" name="Rectangle 3"/>
          <p:cNvSpPr>
            <a:spLocks noGrp="1" noChangeArrowheads="1"/>
          </p:cNvSpPr>
          <p:nvPr>
            <p:ph type="body" idx="1"/>
          </p:nvPr>
        </p:nvSpPr>
        <p:spPr>
          <a:xfrm>
            <a:off x="469689" y="2893608"/>
            <a:ext cx="6105948" cy="5751888"/>
          </a:xfrm>
        </p:spPr>
        <p:txBody>
          <a:bodyPr/>
          <a:lstStyle/>
          <a:p>
            <a:pPr lvl="1"/>
            <a:r>
              <a:rPr lang="en-US" altLang="en-US"/>
              <a:t>important point: that this is family drama, the drama of a </a:t>
            </a:r>
            <a:r>
              <a:rPr lang="en-US" altLang="en-US" i="1"/>
              <a:t>house</a:t>
            </a:r>
            <a:endParaRPr lang="en-US" altLang="en-US"/>
          </a:p>
          <a:p>
            <a:pPr lvl="1"/>
            <a:r>
              <a:rPr lang="en-US" altLang="en-US"/>
              <a:t>indeed, it is the drama of a house’s fall – itself a tragic theme</a:t>
            </a:r>
          </a:p>
          <a:p>
            <a:pPr lvl="1"/>
            <a:r>
              <a:rPr lang="en-US" altLang="en-US"/>
              <a:t>so we tend to think of the “tragic” as bad fortune, disaster, etc.</a:t>
            </a:r>
          </a:p>
          <a:p>
            <a:pPr lvl="1"/>
            <a:r>
              <a:rPr lang="en-US" altLang="en-US"/>
              <a:t>but the disasters and reversals of staged tragedy in classical Athens by and large counts as something healthful – misfortune through which individuals and groups atone for a family history of transgression, and a means through which the community is purified, is freed of the “bad karma” these royal transgressions entail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78B0AFE8-FC0B-4014-A63F-8434A57B232A}" type="datetime1">
              <a:rPr lang="en-US" altLang="en-US"/>
              <a:pPr/>
              <a:t>2013-09-09</a:t>
            </a:fld>
            <a:endParaRPr lang="en-US" altLang="en-US"/>
          </a:p>
        </p:txBody>
      </p:sp>
      <p:sp>
        <p:nvSpPr>
          <p:cNvPr id="7" name="Rectangle 7"/>
          <p:cNvSpPr>
            <a:spLocks noGrp="1" noChangeArrowheads="1"/>
          </p:cNvSpPr>
          <p:nvPr>
            <p:ph type="sldNum" sz="quarter" idx="5"/>
          </p:nvPr>
        </p:nvSpPr>
        <p:spPr>
          <a:ln/>
        </p:spPr>
        <p:txBody>
          <a:bodyPr/>
          <a:lstStyle/>
          <a:p>
            <a:fld id="{31C1B32D-D396-46A4-8B15-FC53392F45DE}" type="slidenum">
              <a:rPr lang="en-US" altLang="en-US"/>
              <a:pPr/>
              <a:t>13</a:t>
            </a:fld>
            <a:endParaRPr lang="en-US" altLang="en-US"/>
          </a:p>
        </p:txBody>
      </p:sp>
      <p:sp>
        <p:nvSpPr>
          <p:cNvPr id="30722" name="Rectangle 2"/>
          <p:cNvSpPr>
            <a:spLocks noGrp="1" noRot="1" noChangeAspect="1" noChangeArrowheads="1" noTextEdit="1"/>
          </p:cNvSpPr>
          <p:nvPr>
            <p:ph type="sldImg"/>
          </p:nvPr>
        </p:nvSpPr>
        <p:spPr>
          <a:xfrm>
            <a:off x="2235200" y="458788"/>
            <a:ext cx="2579688" cy="1935162"/>
          </a:xfrm>
          <a:ln/>
        </p:spPr>
      </p:sp>
      <p:sp>
        <p:nvSpPr>
          <p:cNvPr id="30723" name="Rectangle 3"/>
          <p:cNvSpPr>
            <a:spLocks noGrp="1" noChangeArrowheads="1"/>
          </p:cNvSpPr>
          <p:nvPr>
            <p:ph type="body" idx="1"/>
          </p:nvPr>
        </p:nvSpPr>
        <p:spPr>
          <a:xfrm>
            <a:off x="625716" y="2593328"/>
            <a:ext cx="5793895" cy="6048956"/>
          </a:xfrm>
        </p:spPr>
        <p:txBody>
          <a:bodyPr/>
          <a:lstStyle/>
          <a:p>
            <a:pPr lvl="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A90172C6-B406-47E9-B97A-E9696588C909}" type="datetime1">
              <a:rPr lang="en-US" altLang="en-US"/>
              <a:pPr/>
              <a:t>2013-09-09</a:t>
            </a:fld>
            <a:endParaRPr lang="en-US" altLang="en-US"/>
          </a:p>
        </p:txBody>
      </p:sp>
      <p:sp>
        <p:nvSpPr>
          <p:cNvPr id="7" name="Rectangle 7"/>
          <p:cNvSpPr>
            <a:spLocks noGrp="1" noChangeArrowheads="1"/>
          </p:cNvSpPr>
          <p:nvPr>
            <p:ph type="sldNum" sz="quarter" idx="5"/>
          </p:nvPr>
        </p:nvSpPr>
        <p:spPr>
          <a:ln/>
        </p:spPr>
        <p:txBody>
          <a:bodyPr/>
          <a:lstStyle/>
          <a:p>
            <a:fld id="{BC84D55C-C15B-469A-BCA1-DE27C8F05553}" type="slidenum">
              <a:rPr lang="en-US" altLang="en-US"/>
              <a:pPr/>
              <a:t>14</a:t>
            </a:fld>
            <a:endParaRPr lang="en-US"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en-US" altLang="en-US"/>
              <a:t>we can very ask if this play – one that, if nothing else, features and explores gender and power in a big way – presents us with a familiar or an unfamiliar world</a:t>
            </a:r>
          </a:p>
          <a:p>
            <a:pPr lvl="1"/>
            <a:r>
              <a:rPr lang="en-US" altLang="en-US"/>
              <a:t>if familiar, then that could suggest the universality of gender categories in the play,…</a:t>
            </a:r>
          </a:p>
          <a:p>
            <a:pPr lvl="1"/>
            <a:r>
              <a:rPr lang="en-US" altLang="en-US"/>
              <a:t>if unfamiliar, then that complicates questions</a:t>
            </a:r>
          </a:p>
          <a:p>
            <a:pPr lvl="2"/>
            <a:r>
              <a:rPr lang="en-US" altLang="en-US"/>
              <a:t>if gender is located only/mostly in the biology we are given or develop into through physiological processes, then question already answered and we can go home.</a:t>
            </a:r>
          </a:p>
          <a:p>
            <a:pPr lvl="2"/>
            <a:r>
              <a:rPr lang="en-US" altLang="en-US"/>
              <a:t>but even if a certain biology is always there, can it be seen differently in different circumstances?</a:t>
            </a:r>
          </a:p>
          <a:p>
            <a:pPr lvl="2"/>
            <a:r>
              <a:rPr lang="en-US" altLang="en-US"/>
              <a:t>can that seeing, in other words, be </a:t>
            </a:r>
            <a:r>
              <a:rPr lang="en-US" altLang="en-US" i="1"/>
              <a:t>contingent</a:t>
            </a:r>
            <a:r>
              <a:rPr lang="en-US" altLang="en-US"/>
              <a:t> on social / political / other circumstances?</a:t>
            </a:r>
          </a:p>
          <a:p>
            <a:pPr lvl="2"/>
            <a:r>
              <a:rPr lang="en-US" altLang="en-US"/>
              <a:t>and can ways of thinking / speaking / acting also be contingent on the cultural situatedness of our biological “given”?</a:t>
            </a:r>
          </a:p>
          <a:p>
            <a:pPr lvl="2"/>
            <a:r>
              <a:rPr lang="en-US" altLang="en-US"/>
              <a:t>does biology negate culture?</a:t>
            </a:r>
          </a:p>
          <a:p>
            <a:pPr lvl="2"/>
            <a:r>
              <a:rPr lang="en-US" altLang="en-US"/>
              <a:t>and what, if anything, can a work like antigone tell us?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DD8CD04B-D696-4CB2-BB44-7A7CC3E57CD7}" type="datetime1">
              <a:rPr lang="en-US" altLang="en-US"/>
              <a:pPr/>
              <a:t>2013-09-09</a:t>
            </a:fld>
            <a:endParaRPr lang="en-US" altLang="en-US"/>
          </a:p>
        </p:txBody>
      </p:sp>
      <p:sp>
        <p:nvSpPr>
          <p:cNvPr id="7" name="Rectangle 7"/>
          <p:cNvSpPr>
            <a:spLocks noGrp="1" noChangeArrowheads="1"/>
          </p:cNvSpPr>
          <p:nvPr>
            <p:ph type="sldNum" sz="quarter" idx="5"/>
          </p:nvPr>
        </p:nvSpPr>
        <p:spPr>
          <a:ln/>
        </p:spPr>
        <p:txBody>
          <a:bodyPr/>
          <a:lstStyle/>
          <a:p>
            <a:fld id="{347F3BDC-E207-4757-AA6E-C66781F6A19B}" type="slidenum">
              <a:rPr lang="en-US" altLang="en-US"/>
              <a:pPr/>
              <a:t>15</a:t>
            </a:fld>
            <a:endParaRPr lang="en-US" alt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altLang="en-US" dirty="0"/>
              <a:t>Hegelian dialectic</a:t>
            </a:r>
          </a:p>
          <a:p>
            <a:pPr lvl="1"/>
            <a:r>
              <a:rPr lang="en-US" altLang="en-US" dirty="0"/>
              <a:t>thesis, antithesis =&gt; synthesis</a:t>
            </a:r>
          </a:p>
          <a:p>
            <a:pPr lvl="1"/>
            <a:r>
              <a:rPr lang="en-US" altLang="en-US" dirty="0"/>
              <a:t>privileges gender and the political, ignores the sexual.</a:t>
            </a:r>
          </a:p>
          <a:p>
            <a:pPr lvl="1"/>
            <a:r>
              <a:rPr lang="en-US" altLang="en-US" dirty="0"/>
              <a:t>here ant and </a:t>
            </a:r>
            <a:r>
              <a:rPr lang="en-US" altLang="en-US" dirty="0" smtClean="0"/>
              <a:t>cr stand </a:t>
            </a:r>
            <a:r>
              <a:rPr lang="en-US" altLang="en-US" dirty="0"/>
              <a:t>for represent extreme ideological positions, each in a sense oppositionally generating the other. but they are necessary each to the other to enable their survival in the world. their respective extremisms will be necessary to “cancel” (</a:t>
            </a:r>
            <a:r>
              <a:rPr lang="en-US" altLang="en-US" dirty="0" err="1"/>
              <a:t>aufhebung</a:t>
            </a:r>
            <a:r>
              <a:rPr lang="en-US" altLang="en-US" dirty="0"/>
              <a:t>) the destructive extremism of the other and “lift” the other “out” of the crisis each places the other in.</a:t>
            </a:r>
          </a:p>
          <a:p>
            <a:pPr lvl="1"/>
            <a:r>
              <a:rPr lang="en-US" altLang="en-US" dirty="0"/>
              <a:t>(the two characters aren’t bad; each is too “good,” too pure, for the world. thus each side is both right and wrong: valid in being true to principle, but their one-sidedness not viable and thus unjust.)</a:t>
            </a:r>
          </a:p>
          <a:p>
            <a:pPr lvl="1"/>
            <a:r>
              <a:rPr lang="en-US" altLang="en-US" dirty="0"/>
              <a:t>it therefore seems to assigned balanced roles to gender in social reality, but it also suggests that a gendered reality is not viable in social reality, which will be always more complex – an interestingly nuanced take.</a:t>
            </a:r>
          </a:p>
          <a:p>
            <a:r>
              <a:rPr lang="en-US" altLang="en-US" dirty="0"/>
              <a:t>Lacanian psychoanalysis</a:t>
            </a:r>
          </a:p>
          <a:p>
            <a:pPr lvl="1"/>
            <a:r>
              <a:rPr lang="en-US" altLang="en-US" dirty="0"/>
              <a:t>pure desire</a:t>
            </a:r>
          </a:p>
          <a:p>
            <a:pPr lvl="1"/>
            <a:r>
              <a:rPr lang="en-US" altLang="en-US" dirty="0"/>
              <a:t>heroic transgression</a:t>
            </a:r>
          </a:p>
          <a:p>
            <a:pPr lvl="1"/>
            <a:r>
              <a:rPr lang="en-US" altLang="en-US" dirty="0"/>
              <a:t>BUTLER ON LACAN ON ANT. </a:t>
            </a:r>
            <a:r>
              <a:rPr lang="en-US" altLang="en-US" dirty="0" err="1"/>
              <a:t>acc</a:t>
            </a:r>
            <a:r>
              <a:rPr lang="en-US" altLang="en-US" dirty="0"/>
              <a:t> to l, ant doesn't love bro qua individual, but as ideal of bro - symbolic level negating the actual. love a symbolic bro. </a:t>
            </a:r>
            <a:r>
              <a:rPr lang="en-US" altLang="en-US" dirty="0" err="1"/>
              <a:t>lacanians</a:t>
            </a:r>
            <a:r>
              <a:rPr lang="en-US" altLang="en-US" dirty="0"/>
              <a:t> abstract kinship as something linguistic-symbolic, not organic. </a:t>
            </a:r>
            <a:r>
              <a:rPr lang="en-US" altLang="en-US" dirty="0" err="1"/>
              <a:t>lacanians</a:t>
            </a:r>
            <a:r>
              <a:rPr lang="en-US" altLang="en-US" dirty="0"/>
              <a:t> focus on the process of maturation as symbolic castration, submission to symbolic order.</a:t>
            </a:r>
          </a:p>
          <a:p>
            <a:pPr lvl="1"/>
            <a:r>
              <a:rPr lang="en-US" altLang="en-US" dirty="0" err="1"/>
              <a:t>lacan</a:t>
            </a:r>
            <a:r>
              <a:rPr lang="en-US" altLang="en-US" dirty="0"/>
              <a:t> seems to have read the play as an essay in a pure, unrestrained, and transgressive desire on ant’s part – feminine desire as excess, causing her to ignore social dictates – she is </a:t>
            </a:r>
            <a:r>
              <a:rPr lang="en-US" altLang="en-US" dirty="0" err="1"/>
              <a:t>apolis</a:t>
            </a:r>
            <a:r>
              <a:rPr lang="en-US" altLang="en-US" dirty="0"/>
              <a:t>, without city or society.</a:t>
            </a:r>
          </a:p>
          <a:p>
            <a:r>
              <a:rPr lang="en-US" altLang="en-US" dirty="0"/>
              <a:t>Judith Butler</a:t>
            </a:r>
          </a:p>
          <a:p>
            <a:pPr lvl="1"/>
            <a:r>
              <a:rPr lang="en-US" altLang="en-US" dirty="0"/>
              <a:t>next time…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16</a:t>
            </a:fld>
            <a:endParaRPr lang="en-US" altLang="en-US"/>
          </a:p>
        </p:txBody>
      </p:sp>
    </p:spTree>
    <p:extLst>
      <p:ext uri="{BB962C8B-B14F-4D97-AF65-F5344CB8AC3E}">
        <p14:creationId xmlns:p14="http://schemas.microsoft.com/office/powerpoint/2010/main" val="609172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girl was expert in her insolence (hubris)</a:t>
            </a:r>
            <a:br>
              <a:rPr lang="en-US" b="1" dirty="0" smtClean="0"/>
            </a:br>
            <a:r>
              <a:rPr lang="en-US" b="1" dirty="0" smtClean="0"/>
              <a:t>when she broke bounds beyond established law.</a:t>
            </a:r>
            <a:br>
              <a:rPr lang="en-US" b="1" dirty="0" smtClean="0"/>
            </a:br>
            <a:r>
              <a:rPr lang="en-US" b="1" dirty="0" smtClean="0"/>
              <a:t>Once she had done it, insolence the second,</a:t>
            </a:r>
            <a:br>
              <a:rPr lang="en-US" b="1" dirty="0" smtClean="0"/>
            </a:br>
            <a:r>
              <a:rPr lang="en-US" b="1" dirty="0" smtClean="0"/>
              <a:t>to boast her doing and to laugh in it.</a:t>
            </a:r>
            <a:br>
              <a:rPr lang="en-US" b="1" dirty="0" smtClean="0"/>
            </a:br>
            <a:r>
              <a:rPr lang="en-US" b="1" dirty="0" smtClean="0"/>
              <a:t>I am no man and she the man instead</a:t>
            </a:r>
            <a:br>
              <a:rPr lang="en-US" b="1" dirty="0" smtClean="0"/>
            </a:br>
            <a:r>
              <a:rPr lang="en-US" b="1" dirty="0" smtClean="0"/>
              <a:t>if she can have this conquest without pain” (Creon, p. 175).</a:t>
            </a:r>
          </a:p>
          <a:p>
            <a:r>
              <a:rPr lang="en-US" dirty="0" smtClean="0"/>
              <a:t>“Then go down there, if you must love, and love / the dead. No woman rules me while I live.” (Creon p. 177)</a:t>
            </a:r>
          </a:p>
          <a:p>
            <a:r>
              <a:rPr lang="en-US" dirty="0" smtClean="0"/>
              <a:t>I asked you in your journals to comment on heroism/villainy (good</a:t>
            </a:r>
            <a:r>
              <a:rPr lang="en-US" baseline="0" dirty="0" smtClean="0"/>
              <a:t> guys versus baddies) and gender-associations. I’ll now rephrase that in more theoretical terms. Do we begin to gain a sense here (i.e., in the reading you’ve so far done in the play) of socially validated notions of gender and power? is it as simple as masculine-good, feminine-bad? If a hero is one whose deeds are valued socially, can, within the ideological horizons of this play, a women be a hero? (be a powerful force for good in society?) or is power masculine, and anything else a kind of ideological noise?</a:t>
            </a:r>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17</a:t>
            </a:fld>
            <a:endParaRPr lang="en-US" altLang="en-US"/>
          </a:p>
        </p:txBody>
      </p:sp>
    </p:spTree>
    <p:extLst>
      <p:ext uri="{BB962C8B-B14F-4D97-AF65-F5344CB8AC3E}">
        <p14:creationId xmlns:p14="http://schemas.microsoft.com/office/powerpoint/2010/main" val="152970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804343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202FC3C7-95C9-41E4-B091-638F25C5231A}" type="slidenum">
              <a:rPr lang="en-US" altLang="en-US"/>
              <a:pPr/>
              <a:t>3</a:t>
            </a:fld>
            <a:endParaRPr lang="en-US" altLang="en-US"/>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1D26284E-6283-4E20-9449-5938D3A13F57}" type="slidenum">
              <a:rPr lang="en-US" altLang="en-US"/>
              <a:pPr/>
              <a:t>4</a:t>
            </a:fld>
            <a:endParaRPr lang="en-US" altLang="en-US"/>
          </a:p>
        </p:txBody>
      </p:sp>
      <p:sp>
        <p:nvSpPr>
          <p:cNvPr id="381954" name="Rectangle 2"/>
          <p:cNvSpPr>
            <a:spLocks noGrp="1" noRot="1" noChangeAspect="1" noChangeArrowheads="1" noTextEdit="1"/>
          </p:cNvSpPr>
          <p:nvPr>
            <p:ph type="sldImg"/>
          </p:nvPr>
        </p:nvSpPr>
        <p:spPr>
          <a:ln/>
        </p:spPr>
      </p:sp>
      <p:sp>
        <p:nvSpPr>
          <p:cNvPr id="381955" name="Rectangle 3"/>
          <p:cNvSpPr>
            <a:spLocks noGrp="1" noChangeArrowheads="1"/>
          </p:cNvSpPr>
          <p:nvPr>
            <p:ph type="body" idx="1"/>
          </p:nvPr>
        </p:nvSpPr>
        <p:spPr/>
        <p:txBody>
          <a:bodyPr/>
          <a:lstStyle/>
          <a:p>
            <a:r>
              <a:rPr lang="en-US" altLang="en-US" dirty="0"/>
              <a:t>how relevant for </a:t>
            </a:r>
            <a:r>
              <a:rPr lang="en-US" altLang="en-US" dirty="0" err="1"/>
              <a:t>tody</a:t>
            </a:r>
            <a:r>
              <a:rPr lang="en-US" altLang="en-US" dirty="0"/>
              <a:t>??</a:t>
            </a:r>
          </a:p>
          <a:p>
            <a:pPr lvl="1"/>
            <a:r>
              <a:rPr lang="en-US" altLang="en-US" dirty="0"/>
              <a:t>the study of </a:t>
            </a:r>
            <a:r>
              <a:rPr lang="en-US" altLang="en-US" i="1" dirty="0"/>
              <a:t>ancient</a:t>
            </a:r>
            <a:r>
              <a:rPr lang="en-US" altLang="en-US" dirty="0"/>
              <a:t> sexuality helps us gain perspective on issues animating the (still simmering) culture wars</a:t>
            </a:r>
          </a:p>
          <a:p>
            <a:pPr lvl="2"/>
            <a:r>
              <a:rPr lang="en-US" altLang="en-US" i="0" dirty="0"/>
              <a:t>a world that is neither wholly alien nor familiar, but one that forces us to confront questions of universality and particularism where our morals and cultural practices are concerned</a:t>
            </a:r>
          </a:p>
          <a:p>
            <a:pPr lvl="2"/>
            <a:endParaRPr lang="en-US" altLang="en-US" i="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109E0F6D-5F9E-456F-8854-2C278CFFCE96}" type="slidenum">
              <a:rPr lang="en-US" altLang="en-US"/>
              <a:pPr/>
              <a:t>5</a:t>
            </a:fld>
            <a:endParaRPr lang="en-US" altLang="en-US"/>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E3DEAED9-32E8-4B54-8C59-D660BAEE672C}" type="slidenum">
              <a:rPr lang="en-US" altLang="en-US"/>
              <a:pPr/>
              <a:t>6</a:t>
            </a:fld>
            <a:endParaRPr lang="en-US" altLang="en-US"/>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BB023BC5-CADA-45C7-A3AA-9703016139AC}" type="slidenum">
              <a:rPr lang="en-US" altLang="en-US"/>
              <a:pPr/>
              <a:t>7</a:t>
            </a:fld>
            <a:endParaRPr lang="en-US" altLang="en-US"/>
          </a:p>
        </p:txBody>
      </p:sp>
      <p:sp>
        <p:nvSpPr>
          <p:cNvPr id="237570" name="Rectangle 1026"/>
          <p:cNvSpPr>
            <a:spLocks noGrp="1" noRot="1" noChangeAspect="1" noChangeArrowheads="1" noTextEdit="1"/>
          </p:cNvSpPr>
          <p:nvPr>
            <p:ph type="sldImg"/>
          </p:nvPr>
        </p:nvSpPr>
        <p:spPr>
          <a:ln/>
        </p:spPr>
      </p:sp>
      <p:sp>
        <p:nvSpPr>
          <p:cNvPr id="237571" name="Rectangle 1027"/>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281150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1617746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dirty="0" smtClean="0"/>
              <a:t>Click to edit Master title style</a:t>
            </a:r>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29-Aug</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29-Aug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29-Aug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29-Aug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r>
              <a:rPr lang="en-US" altLang="en-US" smtClean="0"/>
              <a:t>29-Aug</a:t>
            </a:r>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D6F24A8-2190-47D9-9BCF-9241DF12E637}" type="slidenum">
              <a:rPr lang="en-US" altLang="en-US"/>
              <a:pPr/>
              <a:t>‹#›</a:t>
            </a:fld>
            <a:endParaRPr lang="en-US" altLang="en-US"/>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29-Aug</a:t>
            </a:r>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29-Aug</a:t>
            </a:r>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altLang="en-US" smtClean="0"/>
              <a:t>29-Aug</a:t>
            </a:r>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CD49258-D63D-4572-83CE-F1E849379B6C}" type="slidenum">
              <a:rPr lang="en-US" altLang="en-US"/>
              <a:pPr/>
              <a:t>‹#›</a:t>
            </a:fld>
            <a:endParaRPr lang="en-US" alt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lvl1pPr>
              <a:defRPr/>
            </a:lvl1pPr>
          </a:lstStyle>
          <a:p>
            <a:r>
              <a:rPr lang="en-US" altLang="en-US" smtClean="0"/>
              <a:t>29-Aug</a:t>
            </a:r>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6AEBA05D-DF2A-4AD4-991F-777491926F58}" type="slidenum">
              <a:rPr lang="en-US" altLang="en-US"/>
              <a:pPr/>
              <a:t>‹#›</a:t>
            </a:fld>
            <a:endParaRPr lang="en-US" altLang="en-US"/>
          </a:p>
        </p:txBody>
      </p:sp>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29-Aug</a:t>
            </a:r>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29-Aug</a:t>
            </a:r>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29-Aug</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p:txStyles>
    <p:titleStyle>
      <a:lvl1pPr algn="l" rtl="0" fontAlgn="base">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fontAlgn="base">
        <a:spcBef>
          <a:spcPct val="0"/>
        </a:spcBef>
        <a:spcAft>
          <a:spcPct val="0"/>
        </a:spcAft>
        <a:defRPr sz="4200">
          <a:solidFill>
            <a:schemeClr val="tx1"/>
          </a:solidFill>
          <a:latin typeface="Arial" pitchFamily="34" charset="0"/>
        </a:defRPr>
      </a:lvl2pPr>
      <a:lvl3pPr algn="l" rtl="0" fontAlgn="base">
        <a:spcBef>
          <a:spcPct val="0"/>
        </a:spcBef>
        <a:spcAft>
          <a:spcPct val="0"/>
        </a:spcAft>
        <a:defRPr sz="4200">
          <a:solidFill>
            <a:schemeClr val="tx1"/>
          </a:solidFill>
          <a:latin typeface="Arial" pitchFamily="34" charset="0"/>
        </a:defRPr>
      </a:lvl3pPr>
      <a:lvl4pPr algn="l" rtl="0" fontAlgn="base">
        <a:spcBef>
          <a:spcPct val="0"/>
        </a:spcBef>
        <a:spcAft>
          <a:spcPct val="0"/>
        </a:spcAft>
        <a:defRPr sz="4200">
          <a:solidFill>
            <a:schemeClr val="tx1"/>
          </a:solidFill>
          <a:latin typeface="Arial" pitchFamily="34" charset="0"/>
        </a:defRPr>
      </a:lvl4pPr>
      <a:lvl5pPr algn="l" rtl="0" fontAlgn="base">
        <a:spcBef>
          <a:spcPct val="0"/>
        </a:spcBef>
        <a:spcAft>
          <a:spcPct val="0"/>
        </a:spcAft>
        <a:defRPr sz="4200">
          <a:solidFill>
            <a:schemeClr val="tx1"/>
          </a:solidFill>
          <a:latin typeface="Arial" pitchFamily="34" charset="0"/>
        </a:defRPr>
      </a:lvl5pPr>
      <a:lvl6pPr marL="457200" algn="l" rtl="0" fontAlgn="base">
        <a:spcBef>
          <a:spcPct val="0"/>
        </a:spcBef>
        <a:spcAft>
          <a:spcPct val="0"/>
        </a:spcAft>
        <a:defRPr sz="4200">
          <a:solidFill>
            <a:schemeClr val="tx1"/>
          </a:solidFill>
          <a:latin typeface="Arial" pitchFamily="34" charset="0"/>
        </a:defRPr>
      </a:lvl6pPr>
      <a:lvl7pPr marL="914400" algn="l" rtl="0" fontAlgn="base">
        <a:spcBef>
          <a:spcPct val="0"/>
        </a:spcBef>
        <a:spcAft>
          <a:spcPct val="0"/>
        </a:spcAft>
        <a:defRPr sz="4200">
          <a:solidFill>
            <a:schemeClr val="tx1"/>
          </a:solidFill>
          <a:latin typeface="Arial" pitchFamily="34" charset="0"/>
        </a:defRPr>
      </a:lvl7pPr>
      <a:lvl8pPr marL="1371600" algn="l" rtl="0" fontAlgn="base">
        <a:spcBef>
          <a:spcPct val="0"/>
        </a:spcBef>
        <a:spcAft>
          <a:spcPct val="0"/>
        </a:spcAft>
        <a:defRPr sz="4200">
          <a:solidFill>
            <a:schemeClr val="tx1"/>
          </a:solidFill>
          <a:latin typeface="Arial" pitchFamily="34" charset="0"/>
        </a:defRPr>
      </a:lvl8pPr>
      <a:lvl9pPr marL="1828800" algn="l" rtl="0" fontAlgn="base">
        <a:spcBef>
          <a:spcPct val="0"/>
        </a:spcBef>
        <a:spcAft>
          <a:spcPct val="0"/>
        </a:spcAft>
        <a:defRPr sz="4200">
          <a:solidFill>
            <a:schemeClr val="tx1"/>
          </a:solidFill>
          <a:latin typeface="Arial"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fontAlgn="base">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hyperlink" Target="http://www.britannica.com/bcom/eb/article/single_image/0,5716,74805+asmbly_id,00.html" TargetMode="External"/><Relationship Id="rId4" Type="http://schemas.openxmlformats.org/officeDocument/2006/relationships/image" Target="../media/image5.png"/><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1790700"/>
            <a:ext cx="8077200" cy="1422400"/>
          </a:xfrm>
        </p:spPr>
        <p:txBody>
          <a:bodyPr/>
          <a:lstStyle/>
          <a:p>
            <a:r>
              <a:rPr lang="en-US" altLang="en-US" dirty="0"/>
              <a:t>Sophocles</a:t>
            </a:r>
            <a:r>
              <a:rPr lang="en-US" altLang="en-US"/>
              <a:t>’ </a:t>
            </a:r>
            <a:r>
              <a:rPr lang="en-US" altLang="en-US" i="1" smtClean="0"/>
              <a:t>Antigone</a:t>
            </a:r>
            <a:r>
              <a:rPr lang="en-US" altLang="en-US" smtClean="0"/>
              <a:t> 1</a:t>
            </a:r>
            <a:endParaRPr lang="en-US" altLang="en-US" dirty="0"/>
          </a:p>
        </p:txBody>
      </p:sp>
      <p:sp>
        <p:nvSpPr>
          <p:cNvPr id="2051" name="Rectangle 3"/>
          <p:cNvSpPr>
            <a:spLocks noGrp="1" noChangeArrowheads="1"/>
          </p:cNvSpPr>
          <p:nvPr>
            <p:ph type="subTitle" idx="1"/>
          </p:nvPr>
        </p:nvSpPr>
        <p:spPr>
          <a:xfrm>
            <a:off x="1066800" y="3505200"/>
            <a:ext cx="6629400" cy="1676400"/>
          </a:xfrm>
        </p:spPr>
        <p:txBody>
          <a:bodyPr/>
          <a:lstStyle/>
          <a:p>
            <a:r>
              <a:rPr lang="en-US" altLang="en-US" dirty="0" smtClean="0"/>
              <a:t>“I am no man”</a:t>
            </a:r>
            <a:endParaRPr lang="en-US" altLang="en-US" dirty="0"/>
          </a:p>
        </p:txBody>
      </p:sp>
    </p:spTree>
    <p:extLst>
      <p:ext uri="{BB962C8B-B14F-4D97-AF65-F5344CB8AC3E}">
        <p14:creationId xmlns:p14="http://schemas.microsoft.com/office/powerpoint/2010/main" val="3711979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a:t>Sophocles’ </a:t>
            </a:r>
            <a:r>
              <a:rPr lang="en-US" altLang="en-US" i="1"/>
              <a:t>Antigone</a:t>
            </a:r>
          </a:p>
        </p:txBody>
      </p:sp>
      <p:sp>
        <p:nvSpPr>
          <p:cNvPr id="15363" name="Rectangle 3"/>
          <p:cNvSpPr>
            <a:spLocks noGrp="1" noChangeArrowheads="1"/>
          </p:cNvSpPr>
          <p:nvPr>
            <p:ph type="body" idx="1"/>
          </p:nvPr>
        </p:nvSpPr>
        <p:spPr/>
        <p:txBody>
          <a:bodyPr/>
          <a:lstStyle/>
          <a:p>
            <a:r>
              <a:rPr lang="en-US" altLang="en-US"/>
              <a:t>Background, Approaches, Issues</a:t>
            </a:r>
          </a:p>
        </p:txBody>
      </p:sp>
    </p:spTree>
    <p:extLst>
      <p:ext uri="{BB962C8B-B14F-4D97-AF65-F5344CB8AC3E}">
        <p14:creationId xmlns:p14="http://schemas.microsoft.com/office/powerpoint/2010/main" val="4164516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r>
              <a:rPr lang="en-US" altLang="en-US" smtClean="0"/>
              <a:t>29-Aug</a:t>
            </a:r>
            <a:endParaRPr lang="en-US" altLang="en-US"/>
          </a:p>
        </p:txBody>
      </p:sp>
      <p:sp>
        <p:nvSpPr>
          <p:cNvPr id="7" name="Slide Number Placeholder 5"/>
          <p:cNvSpPr>
            <a:spLocks noGrp="1"/>
          </p:cNvSpPr>
          <p:nvPr>
            <p:ph type="sldNum" sz="quarter" idx="12"/>
          </p:nvPr>
        </p:nvSpPr>
        <p:spPr/>
        <p:txBody>
          <a:bodyPr/>
          <a:lstStyle/>
          <a:p>
            <a:fld id="{DCFD450C-EA56-4FF1-A158-A7001264CEAB}" type="slidenum">
              <a:rPr lang="en-US" altLang="en-US"/>
              <a:pPr/>
              <a:t>11</a:t>
            </a:fld>
            <a:endParaRPr lang="en-US" altLang="en-US"/>
          </a:p>
        </p:txBody>
      </p:sp>
      <p:sp>
        <p:nvSpPr>
          <p:cNvPr id="23554" name="Rectangle 2"/>
          <p:cNvSpPr>
            <a:spLocks noGrp="1" noChangeArrowheads="1"/>
          </p:cNvSpPr>
          <p:nvPr>
            <p:ph type="title"/>
          </p:nvPr>
        </p:nvSpPr>
        <p:spPr/>
        <p:txBody>
          <a:bodyPr/>
          <a:lstStyle/>
          <a:p>
            <a:r>
              <a:rPr lang="en-US" altLang="en-US"/>
              <a:t>Background</a:t>
            </a:r>
          </a:p>
        </p:txBody>
      </p:sp>
      <p:sp>
        <p:nvSpPr>
          <p:cNvPr id="23555" name="Rectangle 3"/>
          <p:cNvSpPr>
            <a:spLocks noGrp="1" noChangeArrowheads="1"/>
          </p:cNvSpPr>
          <p:nvPr>
            <p:ph type="body" idx="1"/>
          </p:nvPr>
        </p:nvSpPr>
        <p:spPr/>
        <p:txBody>
          <a:bodyPr/>
          <a:lstStyle/>
          <a:p>
            <a:r>
              <a:rPr lang="en-US" altLang="en-US" dirty="0"/>
              <a:t>Playwright and play</a:t>
            </a:r>
          </a:p>
          <a:p>
            <a:r>
              <a:rPr lang="en-US" altLang="en-US" dirty="0"/>
              <a:t>House of Labdacus</a:t>
            </a:r>
          </a:p>
          <a:p>
            <a:pPr lvl="1"/>
            <a:r>
              <a:rPr lang="en-US" altLang="en-US" dirty="0">
                <a:hlinkClick r:id="rId3" action="ppaction://hlinksldjump"/>
              </a:rPr>
              <a:t>genealogy…</a:t>
            </a:r>
            <a:endParaRPr lang="en-US" altLang="en-US" dirty="0"/>
          </a:p>
          <a:p>
            <a:r>
              <a:rPr lang="en-US" altLang="en-US" dirty="0"/>
              <a:t>Oedipus and aftermath…</a:t>
            </a:r>
          </a:p>
          <a:p>
            <a:pPr lvl="1"/>
            <a:r>
              <a:rPr lang="en-US" altLang="en-US" i="1" dirty="0"/>
              <a:t>Oedipus the </a:t>
            </a:r>
            <a:r>
              <a:rPr lang="en-US" altLang="en-US" i="1" dirty="0" smtClean="0"/>
              <a:t>King</a:t>
            </a:r>
            <a:r>
              <a:rPr lang="en-US" altLang="en-US" dirty="0" smtClean="0"/>
              <a:t> (after 429)</a:t>
            </a:r>
            <a:endParaRPr lang="en-US" altLang="en-US" dirty="0"/>
          </a:p>
          <a:p>
            <a:pPr lvl="1"/>
            <a:r>
              <a:rPr lang="en-US" altLang="en-US" i="1" dirty="0"/>
              <a:t>Oedipus at </a:t>
            </a:r>
            <a:r>
              <a:rPr lang="en-US" altLang="en-US" i="1" dirty="0" smtClean="0"/>
              <a:t>Colonus</a:t>
            </a:r>
            <a:r>
              <a:rPr lang="en-US" altLang="en-US" dirty="0" smtClean="0"/>
              <a:t> (ca. 406)</a:t>
            </a:r>
            <a:endParaRPr lang="en-US" altLang="en-US" dirty="0"/>
          </a:p>
          <a:p>
            <a:pPr lvl="1"/>
            <a:r>
              <a:rPr lang="en-US" altLang="en-US" i="1" smtClean="0"/>
              <a:t>Antigone</a:t>
            </a:r>
            <a:r>
              <a:rPr lang="en-US" altLang="en-US" smtClean="0"/>
              <a:t> (442/1)</a:t>
            </a:r>
            <a:endParaRPr lang="en-US" altLang="en-US" i="1" dirty="0"/>
          </a:p>
        </p:txBody>
      </p:sp>
      <p:pic>
        <p:nvPicPr>
          <p:cNvPr id="23556" name="Picture 4" descr="oc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5363" y="1849438"/>
            <a:ext cx="2305050" cy="3155950"/>
          </a:xfrm>
          <a:prstGeom prst="rect">
            <a:avLst/>
          </a:prstGeom>
          <a:noFill/>
          <a:extLst>
            <a:ext uri="{909E8E84-426E-40DD-AFC4-6F175D3DCCD1}">
              <a14:hiddenFill xmlns:a14="http://schemas.microsoft.com/office/drawing/2010/main">
                <a:solidFill>
                  <a:srgbClr val="FFFFFF"/>
                </a:solidFill>
              </a14:hiddenFill>
            </a:ext>
          </a:extLst>
        </p:spPr>
      </p:pic>
      <p:sp>
        <p:nvSpPr>
          <p:cNvPr id="23557" name="Text Box 5"/>
          <p:cNvSpPr txBox="1">
            <a:spLocks noChangeArrowheads="1"/>
          </p:cNvSpPr>
          <p:nvPr/>
        </p:nvSpPr>
        <p:spPr bwMode="auto">
          <a:xfrm>
            <a:off x="6007100" y="5273675"/>
            <a:ext cx="2444750" cy="3667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a:solidFill>
                  <a:schemeClr val="bg2"/>
                </a:solidFill>
                <a:latin typeface="Arial" charset="0"/>
                <a:cs typeface="Arial" charset="0"/>
              </a:rPr>
              <a:t>Oedipus and Antigone</a:t>
            </a:r>
          </a:p>
        </p:txBody>
      </p:sp>
    </p:spTree>
    <p:extLst>
      <p:ext uri="{BB962C8B-B14F-4D97-AF65-F5344CB8AC3E}">
        <p14:creationId xmlns:p14="http://schemas.microsoft.com/office/powerpoint/2010/main" val="1976403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dissolve">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dissolve">
                                      <p:cBhvr>
                                        <p:cTn id="12" dur="500"/>
                                        <p:tgtEl>
                                          <p:spTgt spid="23555">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animEffect transition="in" filter="dissolve">
                                      <p:cBhvr>
                                        <p:cTn id="15" dur="500"/>
                                        <p:tgtEl>
                                          <p:spTgt spid="2355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3555">
                                            <p:txEl>
                                              <p:pRg st="3" end="3"/>
                                            </p:txEl>
                                          </p:spTgt>
                                        </p:tgtEl>
                                        <p:attrNameLst>
                                          <p:attrName>style.visibility</p:attrName>
                                        </p:attrNameLst>
                                      </p:cBhvr>
                                      <p:to>
                                        <p:strVal val="visible"/>
                                      </p:to>
                                    </p:set>
                                    <p:animEffect transition="in" filter="dissolve">
                                      <p:cBhvr>
                                        <p:cTn id="20" dur="500"/>
                                        <p:tgtEl>
                                          <p:spTgt spid="23555">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3555">
                                            <p:txEl>
                                              <p:pRg st="4" end="4"/>
                                            </p:txEl>
                                          </p:spTgt>
                                        </p:tgtEl>
                                        <p:attrNameLst>
                                          <p:attrName>style.visibility</p:attrName>
                                        </p:attrNameLst>
                                      </p:cBhvr>
                                      <p:to>
                                        <p:strVal val="visible"/>
                                      </p:to>
                                    </p:set>
                                    <p:animEffect transition="in" filter="dissolve">
                                      <p:cBhvr>
                                        <p:cTn id="25" dur="500"/>
                                        <p:tgtEl>
                                          <p:spTgt spid="23555">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3555">
                                            <p:txEl>
                                              <p:pRg st="5" end="5"/>
                                            </p:txEl>
                                          </p:spTgt>
                                        </p:tgtEl>
                                        <p:attrNameLst>
                                          <p:attrName>style.visibility</p:attrName>
                                        </p:attrNameLst>
                                      </p:cBhvr>
                                      <p:to>
                                        <p:strVal val="visible"/>
                                      </p:to>
                                    </p:set>
                                    <p:animEffect transition="in" filter="dissolve">
                                      <p:cBhvr>
                                        <p:cTn id="30" dur="500"/>
                                        <p:tgtEl>
                                          <p:spTgt spid="23555">
                                            <p:txEl>
                                              <p:pRg st="5" end="5"/>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3555">
                                            <p:txEl>
                                              <p:pRg st="6" end="6"/>
                                            </p:txEl>
                                          </p:spTgt>
                                        </p:tgtEl>
                                        <p:attrNameLst>
                                          <p:attrName>style.visibility</p:attrName>
                                        </p:attrNameLst>
                                      </p:cBhvr>
                                      <p:to>
                                        <p:strVal val="visible"/>
                                      </p:to>
                                    </p:set>
                                    <p:animEffect transition="in" filter="dissolve">
                                      <p:cBhvr>
                                        <p:cTn id="35" dur="500"/>
                                        <p:tgtEl>
                                          <p:spTgt spid="235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95300" y="117475"/>
            <a:ext cx="8153400" cy="1143000"/>
          </a:xfrm>
        </p:spPr>
        <p:txBody>
          <a:bodyPr/>
          <a:lstStyle/>
          <a:p>
            <a:pPr algn="ctr"/>
            <a:r>
              <a:rPr lang="en-US" altLang="en-US" sz="3400"/>
              <a:t>Myth Background: House of Labdacus</a:t>
            </a:r>
          </a:p>
        </p:txBody>
      </p:sp>
      <p:sp>
        <p:nvSpPr>
          <p:cNvPr id="24579" name="Text Box 3"/>
          <p:cNvSpPr txBox="1">
            <a:spLocks noChangeArrowheads="1"/>
          </p:cNvSpPr>
          <p:nvPr/>
        </p:nvSpPr>
        <p:spPr bwMode="auto">
          <a:xfrm>
            <a:off x="2500313" y="2284413"/>
            <a:ext cx="952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a:latin typeface="Arial" charset="0"/>
              </a:rPr>
              <a:t>Labdacus</a:t>
            </a:r>
          </a:p>
        </p:txBody>
      </p:sp>
      <p:sp>
        <p:nvSpPr>
          <p:cNvPr id="24580" name="Line 4"/>
          <p:cNvSpPr>
            <a:spLocks noChangeShapeType="1"/>
          </p:cNvSpPr>
          <p:nvPr/>
        </p:nvSpPr>
        <p:spPr bwMode="auto">
          <a:xfrm>
            <a:off x="2971800" y="26543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1" name="Line 5"/>
          <p:cNvSpPr>
            <a:spLocks noChangeShapeType="1"/>
          </p:cNvSpPr>
          <p:nvPr/>
        </p:nvSpPr>
        <p:spPr bwMode="auto">
          <a:xfrm flipH="1">
            <a:off x="2374900" y="3268663"/>
            <a:ext cx="1106488" cy="681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2" name="Text Box 6"/>
          <p:cNvSpPr txBox="1">
            <a:spLocks noChangeArrowheads="1"/>
          </p:cNvSpPr>
          <p:nvPr/>
        </p:nvSpPr>
        <p:spPr bwMode="auto">
          <a:xfrm>
            <a:off x="1566863" y="3873500"/>
            <a:ext cx="132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Oedipus</a:t>
            </a:r>
          </a:p>
        </p:txBody>
      </p:sp>
      <p:sp>
        <p:nvSpPr>
          <p:cNvPr id="24583" name="Line 7"/>
          <p:cNvSpPr>
            <a:spLocks noChangeShapeType="1"/>
          </p:cNvSpPr>
          <p:nvPr/>
        </p:nvSpPr>
        <p:spPr bwMode="auto">
          <a:xfrm>
            <a:off x="2908300" y="4102100"/>
            <a:ext cx="228600" cy="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4" name="Text Box 8"/>
          <p:cNvSpPr txBox="1">
            <a:spLocks noChangeArrowheads="1"/>
          </p:cNvSpPr>
          <p:nvPr/>
        </p:nvSpPr>
        <p:spPr bwMode="auto">
          <a:xfrm>
            <a:off x="3136900" y="3873500"/>
            <a:ext cx="1235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latin typeface="Arial" charset="0"/>
              </a:rPr>
              <a:t>Jocasta</a:t>
            </a:r>
          </a:p>
        </p:txBody>
      </p:sp>
      <p:sp>
        <p:nvSpPr>
          <p:cNvPr id="24585" name="Line 9"/>
          <p:cNvSpPr>
            <a:spLocks noChangeShapeType="1"/>
          </p:cNvSpPr>
          <p:nvPr/>
        </p:nvSpPr>
        <p:spPr bwMode="auto">
          <a:xfrm>
            <a:off x="3013075" y="4203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6" name="Line 10"/>
          <p:cNvSpPr>
            <a:spLocks noChangeShapeType="1"/>
          </p:cNvSpPr>
          <p:nvPr/>
        </p:nvSpPr>
        <p:spPr bwMode="auto">
          <a:xfrm>
            <a:off x="812800" y="4584700"/>
            <a:ext cx="4156075" cy="31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7" name="Line 11"/>
          <p:cNvSpPr>
            <a:spLocks noChangeShapeType="1"/>
          </p:cNvSpPr>
          <p:nvPr/>
        </p:nvSpPr>
        <p:spPr bwMode="auto">
          <a:xfrm>
            <a:off x="812800" y="4584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8" name="Line 12"/>
          <p:cNvSpPr>
            <a:spLocks noChangeShapeType="1"/>
          </p:cNvSpPr>
          <p:nvPr/>
        </p:nvSpPr>
        <p:spPr bwMode="auto">
          <a:xfrm>
            <a:off x="2336800" y="4584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9" name="Line 13"/>
          <p:cNvSpPr>
            <a:spLocks noChangeShapeType="1"/>
          </p:cNvSpPr>
          <p:nvPr/>
        </p:nvSpPr>
        <p:spPr bwMode="auto">
          <a:xfrm>
            <a:off x="3683000" y="4584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0" name="Line 14"/>
          <p:cNvSpPr>
            <a:spLocks noChangeShapeType="1"/>
          </p:cNvSpPr>
          <p:nvPr/>
        </p:nvSpPr>
        <p:spPr bwMode="auto">
          <a:xfrm>
            <a:off x="4965700" y="4584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1" name="Text Box 15"/>
          <p:cNvSpPr txBox="1">
            <a:spLocks noChangeArrowheads="1"/>
          </p:cNvSpPr>
          <p:nvPr/>
        </p:nvSpPr>
        <p:spPr bwMode="auto">
          <a:xfrm>
            <a:off x="63500" y="5016500"/>
            <a:ext cx="1490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Polynices</a:t>
            </a:r>
          </a:p>
        </p:txBody>
      </p:sp>
      <p:sp>
        <p:nvSpPr>
          <p:cNvPr id="24592" name="Text Box 16"/>
          <p:cNvSpPr txBox="1">
            <a:spLocks noChangeArrowheads="1"/>
          </p:cNvSpPr>
          <p:nvPr/>
        </p:nvSpPr>
        <p:spPr bwMode="auto">
          <a:xfrm>
            <a:off x="1651000" y="5016500"/>
            <a:ext cx="1354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Eteocles</a:t>
            </a:r>
          </a:p>
        </p:txBody>
      </p:sp>
      <p:sp>
        <p:nvSpPr>
          <p:cNvPr id="24593" name="Text Box 17"/>
          <p:cNvSpPr txBox="1">
            <a:spLocks noChangeArrowheads="1"/>
          </p:cNvSpPr>
          <p:nvPr/>
        </p:nvSpPr>
        <p:spPr bwMode="auto">
          <a:xfrm>
            <a:off x="4394200" y="5016500"/>
            <a:ext cx="1184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Ismene</a:t>
            </a:r>
          </a:p>
        </p:txBody>
      </p:sp>
      <p:sp>
        <p:nvSpPr>
          <p:cNvPr id="24594" name="Text Box 18"/>
          <p:cNvSpPr txBox="1">
            <a:spLocks noChangeArrowheads="1"/>
          </p:cNvSpPr>
          <p:nvPr/>
        </p:nvSpPr>
        <p:spPr bwMode="auto">
          <a:xfrm>
            <a:off x="3022600" y="5016500"/>
            <a:ext cx="1389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Antigone</a:t>
            </a:r>
          </a:p>
        </p:txBody>
      </p:sp>
      <p:sp>
        <p:nvSpPr>
          <p:cNvPr id="24595" name="Text Box 19"/>
          <p:cNvSpPr txBox="1">
            <a:spLocks noChangeArrowheads="1"/>
          </p:cNvSpPr>
          <p:nvPr/>
        </p:nvSpPr>
        <p:spPr bwMode="auto">
          <a:xfrm>
            <a:off x="5894388" y="2284413"/>
            <a:ext cx="11001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a:latin typeface="Arial" charset="0"/>
              </a:rPr>
              <a:t>Menoeceus</a:t>
            </a:r>
          </a:p>
        </p:txBody>
      </p:sp>
      <p:sp>
        <p:nvSpPr>
          <p:cNvPr id="24596" name="Line 20"/>
          <p:cNvSpPr>
            <a:spLocks noChangeShapeType="1"/>
          </p:cNvSpPr>
          <p:nvPr/>
        </p:nvSpPr>
        <p:spPr bwMode="auto">
          <a:xfrm flipH="1">
            <a:off x="4498975" y="2587625"/>
            <a:ext cx="1905000" cy="4762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7" name="Line 21"/>
          <p:cNvSpPr>
            <a:spLocks noChangeShapeType="1"/>
          </p:cNvSpPr>
          <p:nvPr/>
        </p:nvSpPr>
        <p:spPr bwMode="auto">
          <a:xfrm>
            <a:off x="6413500" y="2587625"/>
            <a:ext cx="200025" cy="4762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8" name="Text Box 22"/>
          <p:cNvSpPr txBox="1">
            <a:spLocks noChangeArrowheads="1"/>
          </p:cNvSpPr>
          <p:nvPr/>
        </p:nvSpPr>
        <p:spPr bwMode="auto">
          <a:xfrm>
            <a:off x="2517775" y="2974975"/>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Laius</a:t>
            </a:r>
          </a:p>
        </p:txBody>
      </p:sp>
      <p:sp>
        <p:nvSpPr>
          <p:cNvPr id="24599" name="Line 23"/>
          <p:cNvSpPr>
            <a:spLocks noChangeShapeType="1"/>
          </p:cNvSpPr>
          <p:nvPr/>
        </p:nvSpPr>
        <p:spPr bwMode="auto">
          <a:xfrm>
            <a:off x="3429000" y="3203575"/>
            <a:ext cx="228600" cy="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600" name="Text Box 24"/>
          <p:cNvSpPr txBox="1">
            <a:spLocks noChangeArrowheads="1"/>
          </p:cNvSpPr>
          <p:nvPr/>
        </p:nvSpPr>
        <p:spPr bwMode="auto">
          <a:xfrm>
            <a:off x="3657600" y="2974975"/>
            <a:ext cx="1235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latin typeface="Arial" charset="0"/>
              </a:rPr>
              <a:t>Jocasta</a:t>
            </a:r>
          </a:p>
        </p:txBody>
      </p:sp>
      <p:sp>
        <p:nvSpPr>
          <p:cNvPr id="24601" name="Text Box 25"/>
          <p:cNvSpPr txBox="1">
            <a:spLocks noChangeArrowheads="1"/>
          </p:cNvSpPr>
          <p:nvPr/>
        </p:nvSpPr>
        <p:spPr bwMode="auto">
          <a:xfrm>
            <a:off x="6089650" y="2974975"/>
            <a:ext cx="101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Creon</a:t>
            </a:r>
          </a:p>
        </p:txBody>
      </p:sp>
      <p:sp>
        <p:nvSpPr>
          <p:cNvPr id="24602" name="Line 26"/>
          <p:cNvSpPr>
            <a:spLocks noChangeShapeType="1"/>
          </p:cNvSpPr>
          <p:nvPr/>
        </p:nvSpPr>
        <p:spPr bwMode="auto">
          <a:xfrm>
            <a:off x="7019925" y="3203575"/>
            <a:ext cx="228600" cy="0"/>
          </a:xfrm>
          <a:prstGeom prst="line">
            <a:avLst/>
          </a:prstGeom>
          <a:noFill/>
          <a:ln w="381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603" name="Text Box 27"/>
          <p:cNvSpPr txBox="1">
            <a:spLocks noChangeArrowheads="1"/>
          </p:cNvSpPr>
          <p:nvPr/>
        </p:nvSpPr>
        <p:spPr bwMode="auto">
          <a:xfrm>
            <a:off x="7216775" y="2979738"/>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Eurydice</a:t>
            </a:r>
          </a:p>
        </p:txBody>
      </p:sp>
      <p:sp>
        <p:nvSpPr>
          <p:cNvPr id="24604" name="Line 28"/>
          <p:cNvSpPr>
            <a:spLocks noChangeShapeType="1"/>
          </p:cNvSpPr>
          <p:nvPr/>
        </p:nvSpPr>
        <p:spPr bwMode="auto">
          <a:xfrm>
            <a:off x="6394450" y="4587875"/>
            <a:ext cx="19145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605" name="Line 29"/>
          <p:cNvSpPr>
            <a:spLocks noChangeShapeType="1"/>
          </p:cNvSpPr>
          <p:nvPr/>
        </p:nvSpPr>
        <p:spPr bwMode="auto">
          <a:xfrm>
            <a:off x="6397625" y="4584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606" name="Line 30"/>
          <p:cNvSpPr>
            <a:spLocks noChangeShapeType="1"/>
          </p:cNvSpPr>
          <p:nvPr/>
        </p:nvSpPr>
        <p:spPr bwMode="auto">
          <a:xfrm>
            <a:off x="8308975" y="4584700"/>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607" name="Text Box 31"/>
          <p:cNvSpPr txBox="1">
            <a:spLocks noChangeArrowheads="1"/>
          </p:cNvSpPr>
          <p:nvPr/>
        </p:nvSpPr>
        <p:spPr bwMode="auto">
          <a:xfrm>
            <a:off x="7826375" y="5140325"/>
            <a:ext cx="971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400">
                <a:latin typeface="Arial" charset="0"/>
              </a:rPr>
              <a:t>Megareus</a:t>
            </a:r>
          </a:p>
        </p:txBody>
      </p:sp>
      <p:sp>
        <p:nvSpPr>
          <p:cNvPr id="24608" name="Text Box 32"/>
          <p:cNvSpPr txBox="1">
            <a:spLocks noChangeArrowheads="1"/>
          </p:cNvSpPr>
          <p:nvPr/>
        </p:nvSpPr>
        <p:spPr bwMode="auto">
          <a:xfrm>
            <a:off x="5765800" y="5016500"/>
            <a:ext cx="1338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latin typeface="Arial" charset="0"/>
              </a:rPr>
              <a:t>Haemon</a:t>
            </a:r>
          </a:p>
        </p:txBody>
      </p:sp>
      <p:sp>
        <p:nvSpPr>
          <p:cNvPr id="24609" name="Line 33"/>
          <p:cNvSpPr>
            <a:spLocks noChangeShapeType="1"/>
          </p:cNvSpPr>
          <p:nvPr/>
        </p:nvSpPr>
        <p:spPr bwMode="auto">
          <a:xfrm>
            <a:off x="7146925" y="3321050"/>
            <a:ext cx="0" cy="1266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610" name="AutoShape 34">
            <a:hlinkClick r:id="" action="ppaction://hlinkshowjump?jump=lastslideviewed" highlightClick="1"/>
          </p:cNvPr>
          <p:cNvSpPr>
            <a:spLocks noChangeArrowheads="1"/>
          </p:cNvSpPr>
          <p:nvPr/>
        </p:nvSpPr>
        <p:spPr bwMode="auto">
          <a:xfrm>
            <a:off x="8524875" y="155575"/>
            <a:ext cx="439738" cy="558800"/>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Date Placeholder 1"/>
          <p:cNvSpPr>
            <a:spLocks noGrp="1"/>
          </p:cNvSpPr>
          <p:nvPr>
            <p:ph type="dt" sz="half" idx="10"/>
          </p:nvPr>
        </p:nvSpPr>
        <p:spPr/>
        <p:txBody>
          <a:bodyPr/>
          <a:lstStyle/>
          <a:p>
            <a:r>
              <a:rPr lang="en-US" altLang="en-US" smtClean="0"/>
              <a:t>29-Aug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12</a:t>
            </a:fld>
            <a:endParaRPr lang="en-US" altLang="en-US"/>
          </a:p>
        </p:txBody>
      </p:sp>
    </p:spTree>
    <p:extLst>
      <p:ext uri="{BB962C8B-B14F-4D97-AF65-F5344CB8AC3E}">
        <p14:creationId xmlns:p14="http://schemas.microsoft.com/office/powerpoint/2010/main" val="41849918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18306" y="534754"/>
            <a:ext cx="8307388" cy="914400"/>
          </a:xfrm>
          <a:solidFill>
            <a:schemeClr val="bg1"/>
          </a:solidFill>
        </p:spPr>
        <p:txBody>
          <a:bodyPr/>
          <a:lstStyle/>
          <a:p>
            <a:pPr algn="ctr"/>
            <a:r>
              <a:rPr lang="en-US" altLang="en-US" dirty="0" smtClean="0"/>
              <a:t>Ideological Oppositions</a:t>
            </a:r>
            <a:endParaRPr lang="en-US" altLang="en-US" dirty="0"/>
          </a:p>
        </p:txBody>
      </p:sp>
      <p:sp>
        <p:nvSpPr>
          <p:cNvPr id="2" name="Date Placeholder 1"/>
          <p:cNvSpPr>
            <a:spLocks noGrp="1"/>
          </p:cNvSpPr>
          <p:nvPr>
            <p:ph type="dt" sz="half" idx="10"/>
          </p:nvPr>
        </p:nvSpPr>
        <p:spPr/>
        <p:txBody>
          <a:bodyPr/>
          <a:lstStyle/>
          <a:p>
            <a:r>
              <a:rPr lang="en-US" altLang="en-US" smtClean="0"/>
              <a:t>29-Aug</a:t>
            </a:r>
            <a:endParaRPr lang="en-US" altLang="en-US"/>
          </a:p>
        </p:txBody>
      </p:sp>
      <p:sp>
        <p:nvSpPr>
          <p:cNvPr id="3" name="Slide Number Placeholder 2"/>
          <p:cNvSpPr>
            <a:spLocks noGrp="1"/>
          </p:cNvSpPr>
          <p:nvPr>
            <p:ph type="sldNum" sz="quarter" idx="12"/>
          </p:nvPr>
        </p:nvSpPr>
        <p:spPr/>
        <p:txBody>
          <a:bodyPr/>
          <a:lstStyle/>
          <a:p>
            <a:fld id="{559CED4C-F468-4C47-B8E8-69794AA6189D}" type="slidenum">
              <a:rPr lang="en-US" altLang="en-US" smtClean="0"/>
              <a:pPr/>
              <a:t>13</a:t>
            </a:fld>
            <a:endParaRPr lang="en-US" altLang="en-US"/>
          </a:p>
        </p:txBody>
      </p:sp>
      <p:sp>
        <p:nvSpPr>
          <p:cNvPr id="29699" name="Rectangle 3"/>
          <p:cNvSpPr>
            <a:spLocks noGrp="1" noChangeArrowheads="1"/>
          </p:cNvSpPr>
          <p:nvPr>
            <p:ph type="body" sz="half" idx="4294967295"/>
          </p:nvPr>
        </p:nvSpPr>
        <p:spPr>
          <a:xfrm>
            <a:off x="464448" y="1720850"/>
            <a:ext cx="4000500" cy="3370263"/>
          </a:xfrm>
        </p:spPr>
        <p:txBody>
          <a:bodyPr/>
          <a:lstStyle/>
          <a:p>
            <a:pPr algn="r">
              <a:buFont typeface="Wingdings" pitchFamily="2" charset="2"/>
              <a:buNone/>
            </a:pPr>
            <a:r>
              <a:rPr lang="en-US" altLang="en-US" sz="2400" b="1" u="sng" dirty="0"/>
              <a:t>ANTIGONE</a:t>
            </a:r>
          </a:p>
          <a:p>
            <a:pPr algn="r">
              <a:buFont typeface="Wingdings" pitchFamily="2" charset="2"/>
              <a:buNone/>
            </a:pPr>
            <a:r>
              <a:rPr lang="en-US" altLang="en-US" sz="2400" dirty="0"/>
              <a:t>thesis</a:t>
            </a:r>
          </a:p>
          <a:p>
            <a:pPr algn="r">
              <a:buFont typeface="Wingdings" pitchFamily="2" charset="2"/>
              <a:buNone/>
            </a:pPr>
            <a:r>
              <a:rPr lang="en-US" altLang="en-US" sz="2400" dirty="0"/>
              <a:t>female</a:t>
            </a:r>
          </a:p>
          <a:p>
            <a:pPr algn="r">
              <a:buFont typeface="Wingdings" pitchFamily="2" charset="2"/>
              <a:buNone/>
            </a:pPr>
            <a:r>
              <a:rPr lang="en-US" altLang="en-US" sz="2400" dirty="0"/>
              <a:t>private</a:t>
            </a:r>
          </a:p>
          <a:p>
            <a:pPr algn="r">
              <a:buFont typeface="Wingdings" pitchFamily="2" charset="2"/>
              <a:buNone/>
            </a:pPr>
            <a:r>
              <a:rPr lang="en-US" altLang="en-US" sz="1800" dirty="0"/>
              <a:t>inside</a:t>
            </a:r>
          </a:p>
          <a:p>
            <a:pPr algn="r">
              <a:buFont typeface="Wingdings" pitchFamily="2" charset="2"/>
              <a:buNone/>
            </a:pPr>
            <a:r>
              <a:rPr lang="en-US" altLang="en-US" sz="1800" i="1" dirty="0"/>
              <a:t>oikos</a:t>
            </a:r>
            <a:r>
              <a:rPr lang="en-US" altLang="en-US" sz="1800" dirty="0"/>
              <a:t> (family, household, kinship)</a:t>
            </a:r>
          </a:p>
          <a:p>
            <a:pPr algn="r">
              <a:buFont typeface="Wingdings" pitchFamily="2" charset="2"/>
              <a:buNone/>
            </a:pPr>
            <a:r>
              <a:rPr lang="en-US" altLang="en-US" sz="2400" dirty="0"/>
              <a:t>lamentation</a:t>
            </a:r>
          </a:p>
          <a:p>
            <a:pPr algn="r">
              <a:buFont typeface="Wingdings" pitchFamily="2" charset="2"/>
              <a:buNone/>
            </a:pPr>
            <a:r>
              <a:rPr lang="en-US" altLang="en-US" sz="2400" dirty="0"/>
              <a:t>divine law</a:t>
            </a:r>
          </a:p>
          <a:p>
            <a:pPr algn="r">
              <a:buFont typeface="Wingdings" pitchFamily="2" charset="2"/>
              <a:buNone/>
            </a:pPr>
            <a:endParaRPr lang="en-US" altLang="en-US" sz="2400" dirty="0"/>
          </a:p>
        </p:txBody>
      </p:sp>
      <p:sp>
        <p:nvSpPr>
          <p:cNvPr id="29700" name="Rectangle 4"/>
          <p:cNvSpPr>
            <a:spLocks noGrp="1" noChangeArrowheads="1"/>
          </p:cNvSpPr>
          <p:nvPr>
            <p:ph type="body" sz="half" idx="4294967295"/>
          </p:nvPr>
        </p:nvSpPr>
        <p:spPr>
          <a:xfrm>
            <a:off x="4679052" y="1720850"/>
            <a:ext cx="4000500" cy="3370263"/>
          </a:xfrm>
        </p:spPr>
        <p:txBody>
          <a:bodyPr/>
          <a:lstStyle/>
          <a:p>
            <a:pPr>
              <a:buFont typeface="Wingdings" pitchFamily="2" charset="2"/>
              <a:buNone/>
            </a:pPr>
            <a:r>
              <a:rPr lang="en-US" altLang="en-US" sz="2400" b="1" u="sng" dirty="0"/>
              <a:t>CREON</a:t>
            </a:r>
          </a:p>
          <a:p>
            <a:pPr>
              <a:buFont typeface="Wingdings" pitchFamily="2" charset="2"/>
              <a:buNone/>
            </a:pPr>
            <a:r>
              <a:rPr lang="en-US" altLang="en-US" sz="2400" dirty="0"/>
              <a:t>antithesis</a:t>
            </a:r>
          </a:p>
          <a:p>
            <a:pPr>
              <a:buFont typeface="Wingdings" pitchFamily="2" charset="2"/>
              <a:buNone/>
            </a:pPr>
            <a:r>
              <a:rPr lang="en-US" altLang="en-US" sz="2400" dirty="0"/>
              <a:t>male</a:t>
            </a:r>
          </a:p>
          <a:p>
            <a:pPr>
              <a:buFont typeface="Wingdings" pitchFamily="2" charset="2"/>
              <a:buNone/>
            </a:pPr>
            <a:r>
              <a:rPr lang="en-US" altLang="en-US" sz="2400" dirty="0"/>
              <a:t>public</a:t>
            </a:r>
          </a:p>
          <a:p>
            <a:pPr>
              <a:buFont typeface="Wingdings" pitchFamily="2" charset="2"/>
              <a:buNone/>
            </a:pPr>
            <a:r>
              <a:rPr lang="en-US" altLang="en-US" sz="1800" dirty="0"/>
              <a:t>outside</a:t>
            </a:r>
          </a:p>
          <a:p>
            <a:pPr>
              <a:buFont typeface="Wingdings" pitchFamily="2" charset="2"/>
              <a:buNone/>
            </a:pPr>
            <a:r>
              <a:rPr lang="en-US" altLang="en-US" sz="1800" i="1" dirty="0"/>
              <a:t>polis</a:t>
            </a:r>
            <a:r>
              <a:rPr lang="en-US" altLang="en-US" sz="1800" dirty="0"/>
              <a:t> (politics, city)</a:t>
            </a:r>
          </a:p>
          <a:p>
            <a:pPr>
              <a:buFont typeface="Wingdings" pitchFamily="2" charset="2"/>
              <a:buNone/>
            </a:pPr>
            <a:r>
              <a:rPr lang="en-US" altLang="en-US" sz="2400" dirty="0"/>
              <a:t>retribution</a:t>
            </a:r>
          </a:p>
          <a:p>
            <a:pPr>
              <a:buFont typeface="Wingdings" pitchFamily="2" charset="2"/>
              <a:buNone/>
            </a:pPr>
            <a:r>
              <a:rPr lang="en-US" altLang="en-US" sz="2400" dirty="0"/>
              <a:t>human law</a:t>
            </a:r>
          </a:p>
          <a:p>
            <a:pPr>
              <a:buFont typeface="Wingdings" pitchFamily="2" charset="2"/>
              <a:buNone/>
            </a:pPr>
            <a:endParaRPr lang="en-US" altLang="en-US" sz="2400" dirty="0"/>
          </a:p>
        </p:txBody>
      </p:sp>
      <p:sp>
        <p:nvSpPr>
          <p:cNvPr id="29703" name="AutoShape 7">
            <a:hlinkClick r:id="" action="ppaction://hlinkshowjump?jump=lastslideviewed" highlightClick="1"/>
          </p:cNvPr>
          <p:cNvSpPr>
            <a:spLocks noChangeArrowheads="1"/>
          </p:cNvSpPr>
          <p:nvPr/>
        </p:nvSpPr>
        <p:spPr bwMode="auto">
          <a:xfrm>
            <a:off x="8524875" y="155575"/>
            <a:ext cx="439738" cy="558800"/>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52792300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en-US" dirty="0" smtClean="0"/>
              <a:t>Issues</a:t>
            </a:r>
            <a:endParaRPr lang="en-US" altLang="en-US" dirty="0"/>
          </a:p>
        </p:txBody>
      </p:sp>
      <p:sp>
        <p:nvSpPr>
          <p:cNvPr id="37891" name="Rectangle 3"/>
          <p:cNvSpPr>
            <a:spLocks noGrp="1" noChangeArrowheads="1"/>
          </p:cNvSpPr>
          <p:nvPr>
            <p:ph type="body" idx="1"/>
          </p:nvPr>
        </p:nvSpPr>
        <p:spPr/>
        <p:txBody>
          <a:bodyPr/>
          <a:lstStyle/>
          <a:p>
            <a:r>
              <a:rPr lang="en-US" altLang="en-US" dirty="0" smtClean="0"/>
              <a:t>Play as evidence</a:t>
            </a:r>
          </a:p>
          <a:p>
            <a:pPr lvl="1"/>
            <a:r>
              <a:rPr lang="en-US" altLang="en-US" dirty="0" smtClean="0"/>
              <a:t>(historically situated?)</a:t>
            </a:r>
          </a:p>
          <a:p>
            <a:pPr lvl="1"/>
            <a:r>
              <a:rPr lang="en-US" altLang="en-US" dirty="0" smtClean="0"/>
              <a:t>(ahistorical-universal?)</a:t>
            </a:r>
          </a:p>
          <a:p>
            <a:r>
              <a:rPr lang="en-US" altLang="en-US" dirty="0" smtClean="0"/>
              <a:t>For …</a:t>
            </a:r>
          </a:p>
          <a:p>
            <a:pPr lvl="1"/>
            <a:r>
              <a:rPr lang="en-US" altLang="en-US" dirty="0" smtClean="0"/>
              <a:t>sexuality</a:t>
            </a:r>
          </a:p>
          <a:p>
            <a:pPr lvl="1"/>
            <a:r>
              <a:rPr lang="en-US" altLang="en-US" dirty="0" smtClean="0"/>
              <a:t>gender</a:t>
            </a:r>
            <a:endParaRPr lang="en-US" altLang="en-US" dirty="0"/>
          </a:p>
        </p:txBody>
      </p:sp>
      <p:sp>
        <p:nvSpPr>
          <p:cNvPr id="4" name="Date Placeholder 3"/>
          <p:cNvSpPr>
            <a:spLocks noGrp="1"/>
          </p:cNvSpPr>
          <p:nvPr>
            <p:ph type="dt" sz="half" idx="10"/>
          </p:nvPr>
        </p:nvSpPr>
        <p:spPr/>
        <p:txBody>
          <a:bodyPr/>
          <a:lstStyle/>
          <a:p>
            <a:r>
              <a:rPr lang="en-US" altLang="en-US" smtClean="0"/>
              <a:t>29-Aug</a:t>
            </a:r>
            <a:endParaRPr lang="en-US" altLang="en-US"/>
          </a:p>
        </p:txBody>
      </p:sp>
      <p:sp>
        <p:nvSpPr>
          <p:cNvPr id="5" name="Slide Number Placeholder 5"/>
          <p:cNvSpPr>
            <a:spLocks noGrp="1"/>
          </p:cNvSpPr>
          <p:nvPr>
            <p:ph type="sldNum" sz="quarter" idx="12"/>
          </p:nvPr>
        </p:nvSpPr>
        <p:spPr/>
        <p:txBody>
          <a:bodyPr/>
          <a:lstStyle/>
          <a:p>
            <a:fld id="{6F5CDDF1-DB32-4228-A744-E47AB32AEC9D}" type="slidenum">
              <a:rPr lang="en-US" altLang="en-US" smtClean="0"/>
              <a:pPr/>
              <a:t>14</a:t>
            </a:fld>
            <a:endParaRPr lang="en-US" altLang="en-US"/>
          </a:p>
        </p:txBody>
      </p:sp>
    </p:spTree>
    <p:extLst>
      <p:ext uri="{BB962C8B-B14F-4D97-AF65-F5344CB8AC3E}">
        <p14:creationId xmlns:p14="http://schemas.microsoft.com/office/powerpoint/2010/main" val="364232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dissolve">
                                      <p:cBhvr>
                                        <p:cTn id="7" dur="500"/>
                                        <p:tgtEl>
                                          <p:spTgt spid="37891">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7891">
                                            <p:txEl>
                                              <p:pRg st="1" end="1"/>
                                            </p:txEl>
                                          </p:spTgt>
                                        </p:tgtEl>
                                        <p:attrNameLst>
                                          <p:attrName>style.visibility</p:attrName>
                                        </p:attrNameLst>
                                      </p:cBhvr>
                                      <p:to>
                                        <p:strVal val="visible"/>
                                      </p:to>
                                    </p:set>
                                    <p:animEffect transition="in" filter="dissolve">
                                      <p:cBhvr>
                                        <p:cTn id="10" dur="500"/>
                                        <p:tgtEl>
                                          <p:spTgt spid="37891">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animEffect transition="in" filter="dissolve">
                                      <p:cBhvr>
                                        <p:cTn id="13" dur="500"/>
                                        <p:tgtEl>
                                          <p:spTgt spid="378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7891">
                                            <p:txEl>
                                              <p:pRg st="3" end="3"/>
                                            </p:txEl>
                                          </p:spTgt>
                                        </p:tgtEl>
                                        <p:attrNameLst>
                                          <p:attrName>style.visibility</p:attrName>
                                        </p:attrNameLst>
                                      </p:cBhvr>
                                      <p:to>
                                        <p:strVal val="visible"/>
                                      </p:to>
                                    </p:set>
                                    <p:animEffect transition="in" filter="dissolve">
                                      <p:cBhvr>
                                        <p:cTn id="18" dur="500"/>
                                        <p:tgtEl>
                                          <p:spTgt spid="37891">
                                            <p:txEl>
                                              <p:pRg st="3" end="3"/>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7891">
                                            <p:txEl>
                                              <p:pRg st="4" end="4"/>
                                            </p:txEl>
                                          </p:spTgt>
                                        </p:tgtEl>
                                        <p:attrNameLst>
                                          <p:attrName>style.visibility</p:attrName>
                                        </p:attrNameLst>
                                      </p:cBhvr>
                                      <p:to>
                                        <p:strVal val="visible"/>
                                      </p:to>
                                    </p:set>
                                    <p:animEffect transition="in" filter="dissolve">
                                      <p:cBhvr>
                                        <p:cTn id="21" dur="500"/>
                                        <p:tgtEl>
                                          <p:spTgt spid="37891">
                                            <p:txEl>
                                              <p:pRg st="4" end="4"/>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37891">
                                            <p:txEl>
                                              <p:pRg st="5" end="5"/>
                                            </p:txEl>
                                          </p:spTgt>
                                        </p:tgtEl>
                                        <p:attrNameLst>
                                          <p:attrName>style.visibility</p:attrName>
                                        </p:attrNameLst>
                                      </p:cBhvr>
                                      <p:to>
                                        <p:strVal val="visible"/>
                                      </p:to>
                                    </p:set>
                                    <p:animEffect transition="in" filter="dissolve">
                                      <p:cBhvr>
                                        <p:cTn id="24" dur="500"/>
                                        <p:tgtEl>
                                          <p:spTgt spid="378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smtClean="0"/>
              <a:t>29-Aug</a:t>
            </a:r>
            <a:endParaRPr lang="en-US" altLang="en-US"/>
          </a:p>
        </p:txBody>
      </p:sp>
      <p:sp>
        <p:nvSpPr>
          <p:cNvPr id="5" name="Slide Number Placeholder 5"/>
          <p:cNvSpPr>
            <a:spLocks noGrp="1"/>
          </p:cNvSpPr>
          <p:nvPr>
            <p:ph type="sldNum" sz="quarter" idx="12"/>
          </p:nvPr>
        </p:nvSpPr>
        <p:spPr/>
        <p:txBody>
          <a:bodyPr/>
          <a:lstStyle/>
          <a:p>
            <a:fld id="{9AF025B1-BC65-45A6-9FDC-FF63A7A00DB0}" type="slidenum">
              <a:rPr lang="en-US" altLang="en-US"/>
              <a:pPr/>
              <a:t>15</a:t>
            </a:fld>
            <a:endParaRPr lang="en-US" altLang="en-US"/>
          </a:p>
        </p:txBody>
      </p:sp>
      <p:sp>
        <p:nvSpPr>
          <p:cNvPr id="31746" name="Rectangle 2"/>
          <p:cNvSpPr>
            <a:spLocks noGrp="1" noChangeArrowheads="1"/>
          </p:cNvSpPr>
          <p:nvPr>
            <p:ph type="title"/>
          </p:nvPr>
        </p:nvSpPr>
        <p:spPr/>
        <p:txBody>
          <a:bodyPr/>
          <a:lstStyle/>
          <a:p>
            <a:r>
              <a:rPr lang="en-US" altLang="en-US" dirty="0"/>
              <a:t>Approaches</a:t>
            </a:r>
          </a:p>
        </p:txBody>
      </p:sp>
      <p:sp>
        <p:nvSpPr>
          <p:cNvPr id="31747" name="Rectangle 3"/>
          <p:cNvSpPr>
            <a:spLocks noGrp="1" noChangeArrowheads="1"/>
          </p:cNvSpPr>
          <p:nvPr>
            <p:ph type="body" idx="1"/>
          </p:nvPr>
        </p:nvSpPr>
        <p:spPr/>
        <p:txBody>
          <a:bodyPr/>
          <a:lstStyle/>
          <a:p>
            <a:r>
              <a:rPr lang="en-US" altLang="en-US" dirty="0"/>
              <a:t>Hegelian dialectic</a:t>
            </a:r>
          </a:p>
          <a:p>
            <a:pPr lvl="1"/>
            <a:r>
              <a:rPr lang="en-US" altLang="en-US" dirty="0">
                <a:hlinkClick r:id="rId3" action="ppaction://hlinksldjump"/>
              </a:rPr>
              <a:t>thesis, antithesis →  synthesis</a:t>
            </a:r>
            <a:endParaRPr lang="en-US" altLang="en-US" dirty="0"/>
          </a:p>
          <a:p>
            <a:r>
              <a:rPr lang="en-US" altLang="en-US" dirty="0"/>
              <a:t>Lacanian psychoanalysis</a:t>
            </a:r>
          </a:p>
          <a:p>
            <a:pPr lvl="1"/>
            <a:r>
              <a:rPr lang="en-US" altLang="en-US" dirty="0"/>
              <a:t>pure desire</a:t>
            </a:r>
          </a:p>
          <a:p>
            <a:pPr lvl="1"/>
            <a:r>
              <a:rPr lang="en-US" altLang="en-US" dirty="0"/>
              <a:t>heroic transgression</a:t>
            </a:r>
          </a:p>
          <a:p>
            <a:r>
              <a:rPr lang="en-US" altLang="en-US" dirty="0"/>
              <a:t>Judith Butler</a:t>
            </a:r>
          </a:p>
          <a:p>
            <a:pPr lvl="1"/>
            <a:r>
              <a:rPr lang="en-US" altLang="en-US" dirty="0"/>
              <a:t>next </a:t>
            </a:r>
            <a:r>
              <a:rPr lang="en-US" altLang="en-US" dirty="0" smtClean="0"/>
              <a:t>week…</a:t>
            </a:r>
            <a:endParaRPr lang="en-US" altLang="en-US" dirty="0"/>
          </a:p>
        </p:txBody>
      </p:sp>
    </p:spTree>
    <p:extLst>
      <p:ext uri="{BB962C8B-B14F-4D97-AF65-F5344CB8AC3E}">
        <p14:creationId xmlns:p14="http://schemas.microsoft.com/office/powerpoint/2010/main" val="31809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500"/>
                                        <p:tgtEl>
                                          <p:spTgt spid="317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747">
                                            <p:txEl>
                                              <p:pRg st="1" end="1"/>
                                            </p:txEl>
                                          </p:spTgt>
                                        </p:tgtEl>
                                        <p:attrNameLst>
                                          <p:attrName>style.visibility</p:attrName>
                                        </p:attrNameLst>
                                      </p:cBhvr>
                                      <p:to>
                                        <p:strVal val="visible"/>
                                      </p:to>
                                    </p:set>
                                    <p:animEffect transition="in" filter="fade">
                                      <p:cBhvr>
                                        <p:cTn id="10" dur="500"/>
                                        <p:tgtEl>
                                          <p:spTgt spid="3174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animEffect transition="in" filter="fade">
                                      <p:cBhvr>
                                        <p:cTn id="15" dur="500"/>
                                        <p:tgtEl>
                                          <p:spTgt spid="3174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animEffect transition="in" filter="fade">
                                      <p:cBhvr>
                                        <p:cTn id="18" dur="500"/>
                                        <p:tgtEl>
                                          <p:spTgt spid="3174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747">
                                            <p:txEl>
                                              <p:pRg st="4" end="4"/>
                                            </p:txEl>
                                          </p:spTgt>
                                        </p:tgtEl>
                                        <p:attrNameLst>
                                          <p:attrName>style.visibility</p:attrName>
                                        </p:attrNameLst>
                                      </p:cBhvr>
                                      <p:to>
                                        <p:strVal val="visible"/>
                                      </p:to>
                                    </p:set>
                                    <p:animEffect transition="in" filter="fade">
                                      <p:cBhvr>
                                        <p:cTn id="21" dur="500"/>
                                        <p:tgtEl>
                                          <p:spTgt spid="3174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1747">
                                            <p:txEl>
                                              <p:pRg st="5" end="5"/>
                                            </p:txEl>
                                          </p:spTgt>
                                        </p:tgtEl>
                                        <p:attrNameLst>
                                          <p:attrName>style.visibility</p:attrName>
                                        </p:attrNameLst>
                                      </p:cBhvr>
                                      <p:to>
                                        <p:strVal val="visible"/>
                                      </p:to>
                                    </p:set>
                                    <p:animEffect transition="in" filter="fade">
                                      <p:cBhvr>
                                        <p:cTn id="26" dur="500"/>
                                        <p:tgtEl>
                                          <p:spTgt spid="31747">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1747">
                                            <p:txEl>
                                              <p:pRg st="6" end="6"/>
                                            </p:txEl>
                                          </p:spTgt>
                                        </p:tgtEl>
                                        <p:attrNameLst>
                                          <p:attrName>style.visibility</p:attrName>
                                        </p:attrNameLst>
                                      </p:cBhvr>
                                      <p:to>
                                        <p:strVal val="visible"/>
                                      </p:to>
                                    </p:set>
                                    <p:animEffect transition="in" filter="fade">
                                      <p:cBhvr>
                                        <p:cTn id="29" dur="500"/>
                                        <p:tgtEl>
                                          <p:spTgt spid="317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Text Placeholder 2"/>
          <p:cNvSpPr>
            <a:spLocks noGrp="1"/>
          </p:cNvSpPr>
          <p:nvPr>
            <p:ph type="body" idx="1"/>
          </p:nvPr>
        </p:nvSpPr>
        <p:spPr/>
        <p:txBody>
          <a:bodyPr/>
          <a:lstStyle/>
          <a:p>
            <a:r>
              <a:rPr lang="en-US" dirty="0" smtClean="0"/>
              <a:t>Gender, Values, Power</a:t>
            </a:r>
            <a:endParaRPr lang="en-US" dirty="0"/>
          </a:p>
        </p:txBody>
      </p:sp>
      <p:sp>
        <p:nvSpPr>
          <p:cNvPr id="4" name="Date Placeholder 3"/>
          <p:cNvSpPr>
            <a:spLocks noGrp="1"/>
          </p:cNvSpPr>
          <p:nvPr>
            <p:ph type="dt" sz="half" idx="10"/>
          </p:nvPr>
        </p:nvSpPr>
        <p:spPr/>
        <p:txBody>
          <a:bodyPr/>
          <a:lstStyle/>
          <a:p>
            <a:r>
              <a:rPr lang="en-US" altLang="en-US" smtClean="0"/>
              <a:t>29-Aug</a:t>
            </a:r>
            <a:endParaRPr lang="en-US" altLang="en-US"/>
          </a:p>
        </p:txBody>
      </p:sp>
      <p:sp>
        <p:nvSpPr>
          <p:cNvPr id="5" name="Slide Number Placeholder 4"/>
          <p:cNvSpPr>
            <a:spLocks noGrp="1"/>
          </p:cNvSpPr>
          <p:nvPr>
            <p:ph type="sldNum" sz="quarter" idx="12"/>
          </p:nvPr>
        </p:nvSpPr>
        <p:spPr/>
        <p:txBody>
          <a:bodyPr/>
          <a:lstStyle/>
          <a:p>
            <a:fld id="{7D6F24A8-2190-47D9-9BCF-9241DF12E637}" type="slidenum">
              <a:rPr lang="en-US" altLang="en-US" smtClean="0"/>
              <a:pPr/>
              <a:t>16</a:t>
            </a:fld>
            <a:endParaRPr lang="en-US" altLang="en-US"/>
          </a:p>
        </p:txBody>
      </p:sp>
    </p:spTree>
    <p:extLst>
      <p:ext uri="{BB962C8B-B14F-4D97-AF65-F5344CB8AC3E}">
        <p14:creationId xmlns:p14="http://schemas.microsoft.com/office/powerpoint/2010/main" val="360598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8306" y="476698"/>
            <a:ext cx="8307388" cy="914400"/>
          </a:xfrm>
        </p:spPr>
        <p:txBody>
          <a:bodyPr/>
          <a:lstStyle/>
          <a:p>
            <a:r>
              <a:rPr lang="en-US" dirty="0" smtClean="0"/>
              <a:t>Discussion Focus</a:t>
            </a:r>
            <a:endParaRPr lang="en-US" dirty="0"/>
          </a:p>
        </p:txBody>
      </p:sp>
      <p:sp>
        <p:nvSpPr>
          <p:cNvPr id="2" name="Date Placeholder 1"/>
          <p:cNvSpPr>
            <a:spLocks noGrp="1"/>
          </p:cNvSpPr>
          <p:nvPr>
            <p:ph type="dt" sz="half" idx="10"/>
          </p:nvPr>
        </p:nvSpPr>
        <p:spPr/>
        <p:txBody>
          <a:bodyPr/>
          <a:lstStyle/>
          <a:p>
            <a:r>
              <a:rPr lang="en-US" altLang="en-US" smtClean="0"/>
              <a:t>29-Aug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17</a:t>
            </a:fld>
            <a:endParaRPr lang="en-US" altLang="en-US"/>
          </a:p>
        </p:txBody>
      </p:sp>
      <p:sp>
        <p:nvSpPr>
          <p:cNvPr id="4" name="TextBox 3"/>
          <p:cNvSpPr txBox="1"/>
          <p:nvPr/>
        </p:nvSpPr>
        <p:spPr>
          <a:xfrm>
            <a:off x="762000" y="2020881"/>
            <a:ext cx="7620000" cy="2523768"/>
          </a:xfrm>
          <a:prstGeom prst="rect">
            <a:avLst/>
          </a:prstGeom>
          <a:noFill/>
        </p:spPr>
        <p:txBody>
          <a:bodyPr wrap="square" rtlCol="0" anchor="ctr" anchorCtr="0">
            <a:spAutoFit/>
          </a:bodyPr>
          <a:lstStyle/>
          <a:p>
            <a:pPr algn="ctr">
              <a:spcAft>
                <a:spcPts val="1200"/>
              </a:spcAft>
            </a:pPr>
            <a:r>
              <a:rPr lang="en-US" sz="3200" dirty="0" smtClean="0">
                <a:latin typeface="Calibri" panose="020F0502020204030204" pitchFamily="34" charset="0"/>
              </a:rPr>
              <a:t>Clashing moral imperatives?</a:t>
            </a:r>
          </a:p>
          <a:p>
            <a:pPr algn="ctr">
              <a:spcAft>
                <a:spcPts val="1200"/>
              </a:spcAft>
            </a:pPr>
            <a:r>
              <a:rPr lang="en-US" sz="3200" dirty="0" smtClean="0">
                <a:latin typeface="Calibri" panose="020F0502020204030204" pitchFamily="34" charset="0"/>
              </a:rPr>
              <a:t>Power struggle?</a:t>
            </a:r>
          </a:p>
          <a:p>
            <a:pPr algn="ctr">
              <a:spcAft>
                <a:spcPts val="1200"/>
              </a:spcAft>
            </a:pPr>
            <a:r>
              <a:rPr lang="en-US" sz="3200" dirty="0" smtClean="0">
                <a:latin typeface="Calibri" panose="020F0502020204030204" pitchFamily="34" charset="0"/>
              </a:rPr>
              <a:t>Castration anxiety?</a:t>
            </a:r>
          </a:p>
          <a:p>
            <a:pPr algn="ctr">
              <a:spcAft>
                <a:spcPts val="1200"/>
              </a:spcAft>
            </a:pPr>
            <a:r>
              <a:rPr lang="en-US" sz="3200" dirty="0" smtClean="0">
                <a:latin typeface="Calibri" panose="020F0502020204030204" pitchFamily="34" charset="0"/>
              </a:rPr>
              <a:t>Other?</a:t>
            </a:r>
          </a:p>
        </p:txBody>
      </p:sp>
      <p:sp>
        <p:nvSpPr>
          <p:cNvPr id="6" name="Rectangle 5"/>
          <p:cNvSpPr/>
          <p:nvPr/>
        </p:nvSpPr>
        <p:spPr>
          <a:xfrm>
            <a:off x="1828800" y="4941239"/>
            <a:ext cx="5486400" cy="1200329"/>
          </a:xfrm>
          <a:prstGeom prst="rect">
            <a:avLst/>
          </a:prstGeom>
        </p:spPr>
        <p:txBody>
          <a:bodyPr wrap="square">
            <a:spAutoFit/>
          </a:bodyPr>
          <a:lstStyle/>
          <a:p>
            <a:pPr algn="ctr">
              <a:spcAft>
                <a:spcPts val="1200"/>
              </a:spcAft>
            </a:pPr>
            <a:r>
              <a:rPr lang="en-US" sz="2400" dirty="0">
                <a:latin typeface="Calibri" panose="020F0502020204030204" pitchFamily="34" charset="0"/>
              </a:rPr>
              <a:t>“I am </a:t>
            </a:r>
            <a:r>
              <a:rPr lang="en-US" sz="2400" dirty="0" smtClean="0">
                <a:latin typeface="Calibri" panose="020F0502020204030204" pitchFamily="34" charset="0"/>
              </a:rPr>
              <a:t>no </a:t>
            </a:r>
            <a:r>
              <a:rPr lang="en-US" sz="2400" dirty="0">
                <a:latin typeface="Calibri" panose="020F0502020204030204" pitchFamily="34" charset="0"/>
              </a:rPr>
              <a:t>man and she the man instead</a:t>
            </a:r>
            <a:br>
              <a:rPr lang="en-US" sz="2400" dirty="0">
                <a:latin typeface="Calibri" panose="020F0502020204030204" pitchFamily="34" charset="0"/>
              </a:rPr>
            </a:br>
            <a:r>
              <a:rPr lang="en-US" sz="2400" dirty="0">
                <a:latin typeface="Calibri" panose="020F0502020204030204" pitchFamily="34" charset="0"/>
              </a:rPr>
              <a:t>if she can have this conquest without pain” (Creon, p. 175).</a:t>
            </a:r>
          </a:p>
        </p:txBody>
      </p:sp>
    </p:spTree>
    <p:extLst>
      <p:ext uri="{BB962C8B-B14F-4D97-AF65-F5344CB8AC3E}">
        <p14:creationId xmlns:p14="http://schemas.microsoft.com/office/powerpoint/2010/main" val="44734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Agenda</a:t>
            </a:r>
            <a:endParaRPr lang="en-US" dirty="0"/>
          </a:p>
        </p:txBody>
      </p:sp>
      <p:sp>
        <p:nvSpPr>
          <p:cNvPr id="3" name="Content Placeholder 2"/>
          <p:cNvSpPr>
            <a:spLocks noGrp="1"/>
          </p:cNvSpPr>
          <p:nvPr>
            <p:ph idx="1"/>
          </p:nvPr>
        </p:nvSpPr>
        <p:spPr/>
        <p:txBody>
          <a:bodyPr/>
          <a:lstStyle/>
          <a:p>
            <a:pPr lvl="0"/>
            <a:r>
              <a:rPr lang="en-US" altLang="en-US" dirty="0" smtClean="0"/>
              <a:t>Problems (cont’d) …</a:t>
            </a:r>
          </a:p>
          <a:p>
            <a:r>
              <a:rPr lang="en-US" dirty="0" smtClean="0"/>
              <a:t>Gender, Sexuality, Values, Ideology</a:t>
            </a:r>
          </a:p>
          <a:p>
            <a:pPr lvl="0"/>
            <a:r>
              <a:rPr lang="en-US" altLang="en-US" dirty="0" smtClean="0"/>
              <a:t>Shape of Course</a:t>
            </a:r>
          </a:p>
          <a:p>
            <a:pPr lvl="1"/>
            <a:r>
              <a:rPr lang="en-US" altLang="en-US" dirty="0" smtClean="0"/>
              <a:t>Where, When, What, How</a:t>
            </a:r>
          </a:p>
          <a:p>
            <a:pPr lvl="0"/>
            <a:r>
              <a:rPr lang="en-US" altLang="en-US" dirty="0" smtClean="0"/>
              <a:t>Sophocles’ </a:t>
            </a:r>
            <a:r>
              <a:rPr lang="en-US" altLang="en-US" i="1" dirty="0" smtClean="0"/>
              <a:t>Antigone</a:t>
            </a:r>
          </a:p>
          <a:p>
            <a:pPr lvl="1"/>
            <a:r>
              <a:rPr lang="en-US" altLang="en-US" dirty="0" smtClean="0"/>
              <a:t>Background, Approaches, Issues</a:t>
            </a:r>
          </a:p>
          <a:p>
            <a:pPr lvl="0"/>
            <a:r>
              <a:rPr lang="en-US" dirty="0" smtClean="0"/>
              <a:t>Discussion</a:t>
            </a:r>
          </a:p>
          <a:p>
            <a:pPr lvl="1"/>
            <a:r>
              <a:rPr lang="en-US" dirty="0" smtClean="0"/>
              <a:t>Gender, Values, Power</a:t>
            </a:r>
            <a:endParaRPr lang="en-US" dirty="0"/>
          </a:p>
        </p:txBody>
      </p:sp>
      <p:sp>
        <p:nvSpPr>
          <p:cNvPr id="4" name="Date Placeholder 3"/>
          <p:cNvSpPr>
            <a:spLocks noGrp="1"/>
          </p:cNvSpPr>
          <p:nvPr>
            <p:ph type="dt" sz="half" idx="10"/>
          </p:nvPr>
        </p:nvSpPr>
        <p:spPr/>
        <p:txBody>
          <a:bodyPr/>
          <a:lstStyle/>
          <a:p>
            <a:r>
              <a:rPr lang="en-US" altLang="en-US" smtClean="0"/>
              <a:t>29-Aug</a:t>
            </a:r>
            <a:endParaRPr lang="en-US" altLang="en-US"/>
          </a:p>
        </p:txBody>
      </p:sp>
      <p:sp>
        <p:nvSpPr>
          <p:cNvPr id="5" name="Slide Number Placeholder 4"/>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2650471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r>
              <a:rPr lang="en-US" altLang="en-US" dirty="0" smtClean="0"/>
              <a:t>Problems (cont’d) </a:t>
            </a:r>
            <a:r>
              <a:rPr lang="en-US" altLang="en-US" dirty="0"/>
              <a:t>…</a:t>
            </a:r>
          </a:p>
        </p:txBody>
      </p:sp>
      <p:sp>
        <p:nvSpPr>
          <p:cNvPr id="2" name="Text Placeholder 1"/>
          <p:cNvSpPr>
            <a:spLocks noGrp="1"/>
          </p:cNvSpPr>
          <p:nvPr>
            <p:ph type="body" idx="1"/>
          </p:nvPr>
        </p:nvSpPr>
        <p:spPr/>
        <p:txBody>
          <a:bodyPr/>
          <a:lstStyle/>
          <a:p>
            <a:r>
              <a:rPr lang="en-US" dirty="0" smtClean="0"/>
              <a:t>Gender, Sexuality, Values, Ideology</a:t>
            </a:r>
            <a:endParaRPr lang="en-US" dirty="0"/>
          </a:p>
        </p:txBody>
      </p:sp>
      <p:sp>
        <p:nvSpPr>
          <p:cNvPr id="3" name="Rectangle 8"/>
          <p:cNvSpPr>
            <a:spLocks noGrp="1" noChangeArrowheads="1"/>
          </p:cNvSpPr>
          <p:nvPr>
            <p:ph type="dt" sz="half" idx="10"/>
          </p:nvPr>
        </p:nvSpPr>
        <p:spPr/>
        <p:txBody>
          <a:bodyPr/>
          <a:lstStyle/>
          <a:p>
            <a:r>
              <a:rPr lang="en-US" altLang="en-US" smtClean="0"/>
              <a:t>29-Aug</a:t>
            </a:r>
            <a:endParaRPr lang="en-US" altLang="en-US"/>
          </a:p>
        </p:txBody>
      </p:sp>
      <p:sp>
        <p:nvSpPr>
          <p:cNvPr id="4" name="Rectangle 10"/>
          <p:cNvSpPr>
            <a:spLocks noGrp="1" noChangeArrowheads="1"/>
          </p:cNvSpPr>
          <p:nvPr>
            <p:ph type="sldNum" sz="quarter" idx="12"/>
          </p:nvPr>
        </p:nvSpPr>
        <p:spPr/>
        <p:txBody>
          <a:bodyPr/>
          <a:lstStyle/>
          <a:p>
            <a:fld id="{1BC1983A-A838-4B39-B67B-88491B6B36A9}" type="slidenum">
              <a:rPr lang="en-US" altLang="en-US"/>
              <a:pPr/>
              <a:t>3</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ate Placeholder 2"/>
          <p:cNvSpPr>
            <a:spLocks noGrp="1"/>
          </p:cNvSpPr>
          <p:nvPr>
            <p:ph type="dt" sz="half" idx="10"/>
          </p:nvPr>
        </p:nvSpPr>
        <p:spPr/>
        <p:txBody>
          <a:bodyPr/>
          <a:lstStyle/>
          <a:p>
            <a:r>
              <a:rPr lang="en-US" altLang="en-US" smtClean="0"/>
              <a:t>29-Aug</a:t>
            </a:r>
            <a:endParaRPr lang="en-US" altLang="en-US"/>
          </a:p>
        </p:txBody>
      </p:sp>
      <p:sp>
        <p:nvSpPr>
          <p:cNvPr id="19" name="Slide Number Placeholder 4"/>
          <p:cNvSpPr>
            <a:spLocks noGrp="1"/>
          </p:cNvSpPr>
          <p:nvPr>
            <p:ph type="sldNum" sz="quarter" idx="12"/>
          </p:nvPr>
        </p:nvSpPr>
        <p:spPr/>
        <p:txBody>
          <a:bodyPr/>
          <a:lstStyle/>
          <a:p>
            <a:fld id="{9D056030-40FC-4AD7-900E-DCD0A2511579}" type="slidenum">
              <a:rPr lang="en-US" altLang="en-US"/>
              <a:pPr/>
              <a:t>4</a:t>
            </a:fld>
            <a:endParaRPr lang="en-US" altLang="en-US"/>
          </a:p>
        </p:txBody>
      </p:sp>
      <p:sp>
        <p:nvSpPr>
          <p:cNvPr id="378884" name="Rectangle 4"/>
          <p:cNvSpPr>
            <a:spLocks noGrp="1" noChangeArrowheads="1"/>
          </p:cNvSpPr>
          <p:nvPr>
            <p:ph type="title"/>
          </p:nvPr>
        </p:nvSpPr>
        <p:spPr/>
        <p:txBody>
          <a:bodyPr/>
          <a:lstStyle/>
          <a:p>
            <a:r>
              <a:rPr lang="en-US" altLang="en-US" dirty="0"/>
              <a:t>Issues / Thinkers</a:t>
            </a:r>
          </a:p>
        </p:txBody>
      </p:sp>
      <p:pic>
        <p:nvPicPr>
          <p:cNvPr id="378886" name="Picture 6" descr="blake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6163" y="1525588"/>
            <a:ext cx="1520825" cy="2324100"/>
          </a:xfrm>
          <a:prstGeom prst="rect">
            <a:avLst/>
          </a:prstGeom>
          <a:noFill/>
          <a:extLst>
            <a:ext uri="{909E8E84-426E-40DD-AFC4-6F175D3DCCD1}">
              <a14:hiddenFill xmlns:a14="http://schemas.microsoft.com/office/drawing/2010/main">
                <a:solidFill>
                  <a:srgbClr val="FFFFFF"/>
                </a:solidFill>
              </a14:hiddenFill>
            </a:ext>
          </a:extLst>
        </p:spPr>
      </p:pic>
      <p:sp>
        <p:nvSpPr>
          <p:cNvPr id="378887" name="Text Box 7"/>
          <p:cNvSpPr txBox="1">
            <a:spLocks noChangeArrowheads="1"/>
          </p:cNvSpPr>
          <p:nvPr/>
        </p:nvSpPr>
        <p:spPr bwMode="auto">
          <a:xfrm>
            <a:off x="4749800" y="3976688"/>
            <a:ext cx="1711325" cy="27463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a:latin typeface="Arial" pitchFamily="34" charset="0"/>
              </a:rPr>
              <a:t>Essentialism</a:t>
            </a:r>
          </a:p>
        </p:txBody>
      </p:sp>
      <p:sp>
        <p:nvSpPr>
          <p:cNvPr id="378888" name="Text Box 8"/>
          <p:cNvSpPr txBox="1">
            <a:spLocks noChangeArrowheads="1"/>
          </p:cNvSpPr>
          <p:nvPr/>
        </p:nvSpPr>
        <p:spPr bwMode="auto">
          <a:xfrm>
            <a:off x="6621463" y="3976688"/>
            <a:ext cx="2362200" cy="27463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spcBef>
                <a:spcPct val="50000"/>
              </a:spcBef>
            </a:pPr>
            <a:r>
              <a:rPr lang="en-US" altLang="en-US">
                <a:latin typeface="Arial" pitchFamily="34" charset="0"/>
              </a:rPr>
              <a:t>Constructionism</a:t>
            </a:r>
          </a:p>
        </p:txBody>
      </p:sp>
      <p:pic>
        <p:nvPicPr>
          <p:cNvPr id="378889" name="Picture 9" descr="EQUIPM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4363" y="1795463"/>
            <a:ext cx="1981200" cy="1784350"/>
          </a:xfrm>
          <a:prstGeom prst="rect">
            <a:avLst/>
          </a:prstGeom>
          <a:noFill/>
          <a:extLst>
            <a:ext uri="{909E8E84-426E-40DD-AFC4-6F175D3DCCD1}">
              <a14:hiddenFill xmlns:a14="http://schemas.microsoft.com/office/drawing/2010/main">
                <a:solidFill>
                  <a:srgbClr val="FFFFFF"/>
                </a:solidFill>
              </a14:hiddenFill>
            </a:ext>
          </a:extLst>
        </p:spPr>
      </p:pic>
      <p:pic>
        <p:nvPicPr>
          <p:cNvPr id="378891" name="Picture 11" descr="42">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8563" y="1582738"/>
            <a:ext cx="1800225" cy="2209800"/>
          </a:xfrm>
          <a:prstGeom prst="rect">
            <a:avLst/>
          </a:prstGeom>
          <a:noFill/>
          <a:extLst>
            <a:ext uri="{909E8E84-426E-40DD-AFC4-6F175D3DCCD1}">
              <a14:hiddenFill xmlns:a14="http://schemas.microsoft.com/office/drawing/2010/main">
                <a:solidFill>
                  <a:srgbClr val="FFFFFF"/>
                </a:solidFill>
              </a14:hiddenFill>
            </a:ext>
          </a:extLst>
        </p:spPr>
      </p:pic>
      <p:sp>
        <p:nvSpPr>
          <p:cNvPr id="378892" name="Text Box 12"/>
          <p:cNvSpPr txBox="1">
            <a:spLocks noChangeArrowheads="1"/>
          </p:cNvSpPr>
          <p:nvPr/>
        </p:nvSpPr>
        <p:spPr bwMode="auto">
          <a:xfrm>
            <a:off x="2778125" y="3884613"/>
            <a:ext cx="106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latin typeface="Arial" pitchFamily="34" charset="0"/>
              </a:rPr>
              <a:t>Foucault</a:t>
            </a:r>
          </a:p>
        </p:txBody>
      </p:sp>
      <p:pic>
        <p:nvPicPr>
          <p:cNvPr id="378893"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850" y="1841500"/>
            <a:ext cx="1177925"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894" name="Text Box 14"/>
          <p:cNvSpPr txBox="1">
            <a:spLocks noChangeArrowheads="1"/>
          </p:cNvSpPr>
          <p:nvPr/>
        </p:nvSpPr>
        <p:spPr bwMode="auto">
          <a:xfrm>
            <a:off x="839788" y="3884613"/>
            <a:ext cx="781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en-US">
                <a:latin typeface="Arial" pitchFamily="34" charset="0"/>
              </a:rPr>
              <a:t>Butler</a:t>
            </a:r>
          </a:p>
        </p:txBody>
      </p:sp>
      <p:sp>
        <p:nvSpPr>
          <p:cNvPr id="378898" name="Line 18"/>
          <p:cNvSpPr>
            <a:spLocks noChangeShapeType="1"/>
          </p:cNvSpPr>
          <p:nvPr/>
        </p:nvSpPr>
        <p:spPr bwMode="auto">
          <a:xfrm>
            <a:off x="4572000" y="1677988"/>
            <a:ext cx="0" cy="2430462"/>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78899" name="Line 19"/>
          <p:cNvSpPr>
            <a:spLocks noChangeShapeType="1"/>
          </p:cNvSpPr>
          <p:nvPr/>
        </p:nvSpPr>
        <p:spPr bwMode="auto">
          <a:xfrm>
            <a:off x="889000" y="4344988"/>
            <a:ext cx="7566025"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pic>
        <p:nvPicPr>
          <p:cNvPr id="378900" name="Picture 20" descr="nussba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89500" y="4527550"/>
            <a:ext cx="155416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378901" name="Picture 21" descr="finnis"/>
          <p:cNvPicPr>
            <a:picLocks noChangeAspect="1" noChangeArrowheads="1"/>
          </p:cNvPicPr>
          <p:nvPr/>
        </p:nvPicPr>
        <p:blipFill>
          <a:blip r:embed="rId9">
            <a:extLst>
              <a:ext uri="{28A0092B-C50C-407E-A947-70E740481C1C}">
                <a14:useLocalDpi xmlns:a14="http://schemas.microsoft.com/office/drawing/2010/main" val="0"/>
              </a:ext>
            </a:extLst>
          </a:blip>
          <a:srcRect r="7556" b="6656"/>
          <a:stretch>
            <a:fillRect/>
          </a:stretch>
        </p:blipFill>
        <p:spPr bwMode="auto">
          <a:xfrm>
            <a:off x="2784475" y="4535488"/>
            <a:ext cx="1435100" cy="2127250"/>
          </a:xfrm>
          <a:prstGeom prst="rect">
            <a:avLst/>
          </a:prstGeom>
          <a:noFill/>
          <a:extLst>
            <a:ext uri="{909E8E84-426E-40DD-AFC4-6F175D3DCCD1}">
              <a14:hiddenFill xmlns:a14="http://schemas.microsoft.com/office/drawing/2010/main">
                <a:solidFill>
                  <a:srgbClr val="FFFFFF"/>
                </a:solidFill>
              </a14:hiddenFill>
            </a:ext>
          </a:extLst>
        </p:spPr>
      </p:pic>
      <p:grpSp>
        <p:nvGrpSpPr>
          <p:cNvPr id="378904" name="Group 24"/>
          <p:cNvGrpSpPr>
            <a:grpSpLocks/>
          </p:cNvGrpSpPr>
          <p:nvPr/>
        </p:nvGrpSpPr>
        <p:grpSpPr bwMode="auto">
          <a:xfrm>
            <a:off x="1471613" y="5381625"/>
            <a:ext cx="6186487" cy="366713"/>
            <a:chOff x="1055" y="3350"/>
            <a:chExt cx="3897" cy="231"/>
          </a:xfrm>
        </p:grpSpPr>
        <p:sp>
          <p:nvSpPr>
            <p:cNvPr id="378902" name="Text Box 22"/>
            <p:cNvSpPr txBox="1">
              <a:spLocks noChangeArrowheads="1"/>
            </p:cNvSpPr>
            <p:nvPr/>
          </p:nvSpPr>
          <p:spPr bwMode="auto">
            <a:xfrm>
              <a:off x="1055" y="3350"/>
              <a:ext cx="5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r" eaLnBrk="1" hangingPunct="1"/>
              <a:r>
                <a:rPr lang="en-US" altLang="en-US">
                  <a:latin typeface="Arial" pitchFamily="34" charset="0"/>
                </a:rPr>
                <a:t>Finnis</a:t>
              </a:r>
            </a:p>
          </p:txBody>
        </p:sp>
        <p:sp>
          <p:nvSpPr>
            <p:cNvPr id="378903" name="Text Box 23"/>
            <p:cNvSpPr txBox="1">
              <a:spLocks noChangeArrowheads="1"/>
            </p:cNvSpPr>
            <p:nvPr/>
          </p:nvSpPr>
          <p:spPr bwMode="auto">
            <a:xfrm>
              <a:off x="4148" y="3350"/>
              <a:ext cx="8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a:latin typeface="Arial" pitchFamily="34" charset="0"/>
                </a:rPr>
                <a:t>Nussbaum</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type="title"/>
          </p:nvPr>
        </p:nvSpPr>
        <p:spPr/>
        <p:txBody>
          <a:bodyPr/>
          <a:lstStyle/>
          <a:p>
            <a:r>
              <a:rPr lang="en-US" altLang="en-US" dirty="0"/>
              <a:t>Shape of Course</a:t>
            </a:r>
          </a:p>
        </p:txBody>
      </p:sp>
      <p:sp>
        <p:nvSpPr>
          <p:cNvPr id="289797" name="Rectangle 5"/>
          <p:cNvSpPr>
            <a:spLocks noGrp="1" noChangeArrowheads="1"/>
          </p:cNvSpPr>
          <p:nvPr>
            <p:ph type="body" idx="1"/>
          </p:nvPr>
        </p:nvSpPr>
        <p:spPr/>
        <p:txBody>
          <a:bodyPr/>
          <a:lstStyle/>
          <a:p>
            <a:r>
              <a:rPr lang="en-US" altLang="en-US"/>
              <a:t>Where, When, What, How</a:t>
            </a:r>
          </a:p>
        </p:txBody>
      </p:sp>
      <p:sp>
        <p:nvSpPr>
          <p:cNvPr id="4" name="Rectangle 8"/>
          <p:cNvSpPr>
            <a:spLocks noGrp="1" noChangeArrowheads="1"/>
          </p:cNvSpPr>
          <p:nvPr>
            <p:ph type="dt" sz="half" idx="10"/>
          </p:nvPr>
        </p:nvSpPr>
        <p:spPr/>
        <p:txBody>
          <a:bodyPr/>
          <a:lstStyle/>
          <a:p>
            <a:r>
              <a:rPr lang="en-US" altLang="en-US" smtClean="0"/>
              <a:t>29-Aug</a:t>
            </a:r>
            <a:endParaRPr lang="en-US" altLang="en-US"/>
          </a:p>
        </p:txBody>
      </p:sp>
      <p:sp>
        <p:nvSpPr>
          <p:cNvPr id="5" name="Rectangle 10"/>
          <p:cNvSpPr>
            <a:spLocks noGrp="1" noChangeArrowheads="1"/>
          </p:cNvSpPr>
          <p:nvPr>
            <p:ph type="sldNum" sz="quarter" idx="12"/>
          </p:nvPr>
        </p:nvSpPr>
        <p:spPr/>
        <p:txBody>
          <a:bodyPr/>
          <a:lstStyle/>
          <a:p>
            <a:fld id="{74DCD842-E96C-4368-A92B-9B0030AC7107}" type="slidenum">
              <a:rPr lang="en-US" altLang="en-US"/>
              <a:pPr/>
              <a:t>5</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grpSp>
        <p:nvGrpSpPr>
          <p:cNvPr id="217105" name="Group 17"/>
          <p:cNvGrpSpPr>
            <a:grpSpLocks/>
          </p:cNvGrpSpPr>
          <p:nvPr/>
        </p:nvGrpSpPr>
        <p:grpSpPr bwMode="auto">
          <a:xfrm>
            <a:off x="65088" y="193675"/>
            <a:ext cx="6124575" cy="2954338"/>
            <a:chOff x="1145" y="1297"/>
            <a:chExt cx="3858" cy="1861"/>
          </a:xfrm>
        </p:grpSpPr>
        <p:pic>
          <p:nvPicPr>
            <p:cNvPr id="217090" name="Picture 2" descr="medi"/>
            <p:cNvPicPr>
              <a:picLocks noChangeAspect="1" noChangeArrowheads="1"/>
            </p:cNvPicPr>
            <p:nvPr/>
          </p:nvPicPr>
          <p:blipFill>
            <a:blip r:embed="rId3">
              <a:extLst>
                <a:ext uri="{28A0092B-C50C-407E-A947-70E740481C1C}">
                  <a14:useLocalDpi xmlns:a14="http://schemas.microsoft.com/office/drawing/2010/main" val="0"/>
                </a:ext>
              </a:extLst>
            </a:blip>
            <a:srcRect l="24324" r="6561" b="21857"/>
            <a:stretch>
              <a:fillRect/>
            </a:stretch>
          </p:blipFill>
          <p:spPr bwMode="auto">
            <a:xfrm>
              <a:off x="1729" y="1308"/>
              <a:ext cx="3274" cy="1850"/>
            </a:xfrm>
            <a:prstGeom prst="rect">
              <a:avLst/>
            </a:prstGeom>
            <a:noFill/>
            <a:ln w="66675" cmpd="dbl">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7091" name="Text Box 3"/>
            <p:cNvSpPr txBox="1">
              <a:spLocks noChangeArrowheads="1"/>
            </p:cNvSpPr>
            <p:nvPr/>
          </p:nvSpPr>
          <p:spPr bwMode="auto">
            <a:xfrm>
              <a:off x="1822" y="2852"/>
              <a:ext cx="2116"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b="1" dirty="0">
                  <a:latin typeface="Calibri" panose="020F0502020204030204" pitchFamily="34" charset="0"/>
                </a:rPr>
                <a:t>Mediterranean Sea</a:t>
              </a:r>
            </a:p>
          </p:txBody>
        </p:sp>
        <p:sp>
          <p:nvSpPr>
            <p:cNvPr id="217092" name="Line 4"/>
            <p:cNvSpPr>
              <a:spLocks noChangeShapeType="1"/>
            </p:cNvSpPr>
            <p:nvPr/>
          </p:nvSpPr>
          <p:spPr bwMode="auto">
            <a:xfrm flipH="1">
              <a:off x="1586" y="1817"/>
              <a:ext cx="361" cy="49"/>
            </a:xfrm>
            <a:prstGeom prst="line">
              <a:avLst/>
            </a:prstGeom>
            <a:noFill/>
            <a:ln w="28575">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3" name="Text Box 5"/>
            <p:cNvSpPr txBox="1">
              <a:spLocks noChangeArrowheads="1"/>
            </p:cNvSpPr>
            <p:nvPr/>
          </p:nvSpPr>
          <p:spPr bwMode="auto">
            <a:xfrm>
              <a:off x="1145" y="1824"/>
              <a:ext cx="633"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Calibri" panose="020F0502020204030204" pitchFamily="34" charset="0"/>
                </a:rPr>
                <a:t>Rome</a:t>
              </a:r>
            </a:p>
          </p:txBody>
        </p:sp>
        <p:sp>
          <p:nvSpPr>
            <p:cNvPr id="217094" name="Oval 6"/>
            <p:cNvSpPr>
              <a:spLocks noChangeArrowheads="1"/>
            </p:cNvSpPr>
            <p:nvPr/>
          </p:nvSpPr>
          <p:spPr bwMode="auto">
            <a:xfrm>
              <a:off x="3688" y="1863"/>
              <a:ext cx="1036" cy="1006"/>
            </a:xfrm>
            <a:prstGeom prst="ellipse">
              <a:avLst/>
            </a:prstGeom>
            <a:noFill/>
            <a:ln w="28575">
              <a:solidFill>
                <a:srgbClr val="FF0000"/>
              </a:solidFill>
              <a:round/>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5" name="Line 7"/>
            <p:cNvSpPr>
              <a:spLocks noChangeShapeType="1"/>
            </p:cNvSpPr>
            <p:nvPr/>
          </p:nvSpPr>
          <p:spPr bwMode="auto">
            <a:xfrm>
              <a:off x="4168" y="1682"/>
              <a:ext cx="199" cy="15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6" name="Text Box 8"/>
            <p:cNvSpPr txBox="1">
              <a:spLocks noChangeArrowheads="1"/>
            </p:cNvSpPr>
            <p:nvPr/>
          </p:nvSpPr>
          <p:spPr bwMode="auto">
            <a:xfrm>
              <a:off x="3478" y="1297"/>
              <a:ext cx="678" cy="404"/>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b="1">
                  <a:solidFill>
                    <a:srgbClr val="FF0000"/>
                  </a:solidFill>
                  <a:latin typeface="Calibri" panose="020F0502020204030204" pitchFamily="34" charset="0"/>
                </a:rPr>
                <a:t>Greek World</a:t>
              </a:r>
            </a:p>
          </p:txBody>
        </p:sp>
        <p:sp>
          <p:nvSpPr>
            <p:cNvPr id="217098" name="Oval 10"/>
            <p:cNvSpPr>
              <a:spLocks noChangeAspect="1" noChangeArrowheads="1"/>
            </p:cNvSpPr>
            <p:nvPr/>
          </p:nvSpPr>
          <p:spPr bwMode="auto">
            <a:xfrm>
              <a:off x="2009" y="1721"/>
              <a:ext cx="1122" cy="1122"/>
            </a:xfrm>
            <a:prstGeom prst="ellipse">
              <a:avLst/>
            </a:prstGeom>
            <a:noFill/>
            <a:ln w="28575">
              <a:solidFill>
                <a:srgbClr val="FF0000"/>
              </a:solidFill>
              <a:round/>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099" name="Line 11"/>
            <p:cNvSpPr>
              <a:spLocks noChangeShapeType="1"/>
            </p:cNvSpPr>
            <p:nvPr/>
          </p:nvSpPr>
          <p:spPr bwMode="auto">
            <a:xfrm flipH="1">
              <a:off x="3155" y="1761"/>
              <a:ext cx="379" cy="24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100" name="Text Box 12"/>
            <p:cNvSpPr txBox="1">
              <a:spLocks noChangeArrowheads="1"/>
            </p:cNvSpPr>
            <p:nvPr/>
          </p:nvSpPr>
          <p:spPr bwMode="auto">
            <a:xfrm>
              <a:off x="1854" y="1466"/>
              <a:ext cx="511"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solidFill>
                    <a:srgbClr val="FF0000"/>
                  </a:solidFill>
                  <a:latin typeface="Calibri" panose="020F0502020204030204" pitchFamily="34" charset="0"/>
                </a:rPr>
                <a:t>Italy</a:t>
              </a:r>
            </a:p>
          </p:txBody>
        </p:sp>
        <p:sp>
          <p:nvSpPr>
            <p:cNvPr id="217101" name="Line 13"/>
            <p:cNvSpPr>
              <a:spLocks noChangeShapeType="1"/>
            </p:cNvSpPr>
            <p:nvPr/>
          </p:nvSpPr>
          <p:spPr bwMode="auto">
            <a:xfrm flipH="1">
              <a:off x="4194" y="2297"/>
              <a:ext cx="39" cy="30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17102" name="Text Box 14"/>
            <p:cNvSpPr txBox="1">
              <a:spLocks noChangeArrowheads="1"/>
            </p:cNvSpPr>
            <p:nvPr/>
          </p:nvSpPr>
          <p:spPr bwMode="auto">
            <a:xfrm>
              <a:off x="3884" y="2046"/>
              <a:ext cx="678" cy="231"/>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b="1">
                  <a:solidFill>
                    <a:srgbClr val="FF0000"/>
                  </a:solidFill>
                  <a:latin typeface="Calibri" panose="020F0502020204030204" pitchFamily="34" charset="0"/>
                </a:rPr>
                <a:t>Athens</a:t>
              </a:r>
            </a:p>
          </p:txBody>
        </p:sp>
      </p:grpSp>
      <p:pic>
        <p:nvPicPr>
          <p:cNvPr id="217106" name="Picture 18" descr="a116e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3875" y="3575050"/>
            <a:ext cx="4229100" cy="3092450"/>
          </a:xfrm>
          <a:prstGeom prst="rect">
            <a:avLst/>
          </a:prstGeom>
          <a:noFill/>
          <a:extLst>
            <a:ext uri="{909E8E84-426E-40DD-AFC4-6F175D3DCCD1}">
              <a14:hiddenFill xmlns:a14="http://schemas.microsoft.com/office/drawing/2010/main">
                <a:solidFill>
                  <a:srgbClr val="FFFFFF"/>
                </a:solidFill>
              </a14:hiddenFill>
            </a:ext>
          </a:extLst>
        </p:spPr>
      </p:pic>
      <p:sp>
        <p:nvSpPr>
          <p:cNvPr id="217107" name="Text Box 19"/>
          <p:cNvSpPr txBox="1">
            <a:spLocks noChangeArrowheads="1"/>
          </p:cNvSpPr>
          <p:nvPr/>
        </p:nvSpPr>
        <p:spPr bwMode="auto">
          <a:xfrm>
            <a:off x="1225550" y="5170488"/>
            <a:ext cx="25698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en-US">
                <a:latin typeface="Calibri" panose="020F0502020204030204" pitchFamily="34" charset="0"/>
              </a:rPr>
              <a:t>Roman Empire ca. 116 CE</a:t>
            </a:r>
          </a:p>
        </p:txBody>
      </p:sp>
      <p:sp>
        <p:nvSpPr>
          <p:cNvPr id="2" name="Date Placeholder 1"/>
          <p:cNvSpPr>
            <a:spLocks noGrp="1"/>
          </p:cNvSpPr>
          <p:nvPr>
            <p:ph type="dt" sz="half" idx="10"/>
          </p:nvPr>
        </p:nvSpPr>
        <p:spPr/>
        <p:txBody>
          <a:bodyPr/>
          <a:lstStyle/>
          <a:p>
            <a:r>
              <a:rPr lang="en-US" altLang="en-US" smtClean="0"/>
              <a:t>29-Aug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6</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3" name="Line 1027"/>
          <p:cNvSpPr>
            <a:spLocks noChangeShapeType="1"/>
          </p:cNvSpPr>
          <p:nvPr/>
        </p:nvSpPr>
        <p:spPr bwMode="auto">
          <a:xfrm>
            <a:off x="228600" y="3749675"/>
            <a:ext cx="868045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84" name="Text Box 1028"/>
          <p:cNvSpPr txBox="1">
            <a:spLocks noChangeArrowheads="1"/>
          </p:cNvSpPr>
          <p:nvPr/>
        </p:nvSpPr>
        <p:spPr bwMode="auto">
          <a:xfrm>
            <a:off x="0" y="3814763"/>
            <a:ext cx="1535113" cy="45720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dirty="0">
                <a:latin typeface="Calibri" panose="020F0502020204030204" pitchFamily="34" charset="0"/>
              </a:rPr>
              <a:t>1,000 </a:t>
            </a:r>
            <a:r>
              <a:rPr lang="en-US" altLang="en-US" sz="2400" dirty="0" smtClean="0">
                <a:latin typeface="Calibri" panose="020F0502020204030204" pitchFamily="34" charset="0"/>
              </a:rPr>
              <a:t>BCE</a:t>
            </a:r>
            <a:endParaRPr lang="en-US" altLang="en-US" sz="2400" dirty="0">
              <a:latin typeface="Calibri" panose="020F0502020204030204" pitchFamily="34" charset="0"/>
            </a:endParaRPr>
          </a:p>
        </p:txBody>
      </p:sp>
      <p:sp>
        <p:nvSpPr>
          <p:cNvPr id="225285" name="Text Box 1029"/>
          <p:cNvSpPr txBox="1">
            <a:spLocks noChangeArrowheads="1"/>
          </p:cNvSpPr>
          <p:nvPr/>
        </p:nvSpPr>
        <p:spPr bwMode="auto">
          <a:xfrm>
            <a:off x="7273925" y="3816350"/>
            <a:ext cx="1870075" cy="45720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sz="2400" dirty="0">
                <a:latin typeface="Calibri" panose="020F0502020204030204" pitchFamily="34" charset="0"/>
              </a:rPr>
              <a:t>1,000 </a:t>
            </a:r>
            <a:r>
              <a:rPr lang="en-US" altLang="en-US" sz="2400" dirty="0" smtClean="0">
                <a:latin typeface="Calibri" panose="020F0502020204030204" pitchFamily="34" charset="0"/>
              </a:rPr>
              <a:t>CE</a:t>
            </a:r>
            <a:endParaRPr lang="en-US" altLang="en-US" sz="2400" dirty="0">
              <a:latin typeface="Calibri" panose="020F0502020204030204" pitchFamily="34" charset="0"/>
            </a:endParaRPr>
          </a:p>
        </p:txBody>
      </p:sp>
      <p:grpSp>
        <p:nvGrpSpPr>
          <p:cNvPr id="225303" name="Group 1047"/>
          <p:cNvGrpSpPr>
            <a:grpSpLocks/>
          </p:cNvGrpSpPr>
          <p:nvPr/>
        </p:nvGrpSpPr>
        <p:grpSpPr bwMode="auto">
          <a:xfrm>
            <a:off x="1501775" y="4781550"/>
            <a:ext cx="4646613" cy="1992313"/>
            <a:chOff x="946" y="2804"/>
            <a:chExt cx="2927" cy="1255"/>
          </a:xfrm>
        </p:grpSpPr>
        <p:sp>
          <p:nvSpPr>
            <p:cNvPr id="225286" name="AutoShape 1030"/>
            <p:cNvSpPr>
              <a:spLocks noChangeArrowheads="1"/>
            </p:cNvSpPr>
            <p:nvPr/>
          </p:nvSpPr>
          <p:spPr bwMode="auto">
            <a:xfrm>
              <a:off x="946" y="2804"/>
              <a:ext cx="2927" cy="455"/>
            </a:xfrm>
            <a:prstGeom prst="leftRightArrow">
              <a:avLst>
                <a:gd name="adj1" fmla="val 50000"/>
                <a:gd name="adj2" fmla="val 128659"/>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87" name="Text Box 1031"/>
            <p:cNvSpPr txBox="1">
              <a:spLocks noChangeArrowheads="1"/>
            </p:cNvSpPr>
            <p:nvPr/>
          </p:nvSpPr>
          <p:spPr bwMode="auto">
            <a:xfrm>
              <a:off x="972" y="2893"/>
              <a:ext cx="2868" cy="28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latin typeface="Calibri" panose="020F0502020204030204" pitchFamily="34" charset="0"/>
                </a:rPr>
                <a:t>Greece, 550: BCE–CE 200</a:t>
              </a:r>
            </a:p>
          </p:txBody>
        </p:sp>
        <p:sp>
          <p:nvSpPr>
            <p:cNvPr id="225289" name="AutoShape 1033"/>
            <p:cNvSpPr>
              <a:spLocks noChangeArrowheads="1"/>
            </p:cNvSpPr>
            <p:nvPr/>
          </p:nvSpPr>
          <p:spPr bwMode="auto">
            <a:xfrm>
              <a:off x="1802" y="3270"/>
              <a:ext cx="1556" cy="466"/>
            </a:xfrm>
            <a:prstGeom prst="leftRightArrow">
              <a:avLst>
                <a:gd name="adj1" fmla="val 50000"/>
                <a:gd name="adj2" fmla="val 66781"/>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91" name="Text Box 1035"/>
            <p:cNvSpPr txBox="1">
              <a:spLocks noChangeArrowheads="1"/>
            </p:cNvSpPr>
            <p:nvPr/>
          </p:nvSpPr>
          <p:spPr bwMode="auto">
            <a:xfrm>
              <a:off x="1569" y="3771"/>
              <a:ext cx="2301" cy="28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latin typeface="Calibri" panose="020F0502020204030204" pitchFamily="34" charset="0"/>
                </a:rPr>
                <a:t>Rome, 200 BCE–125 CE</a:t>
              </a:r>
            </a:p>
          </p:txBody>
        </p:sp>
      </p:grpSp>
      <p:sp>
        <p:nvSpPr>
          <p:cNvPr id="225294" name="AutoShape 1038"/>
          <p:cNvSpPr>
            <a:spLocks/>
          </p:cNvSpPr>
          <p:nvPr/>
        </p:nvSpPr>
        <p:spPr bwMode="auto">
          <a:xfrm>
            <a:off x="1963738" y="1139825"/>
            <a:ext cx="2843212" cy="376238"/>
          </a:xfrm>
          <a:prstGeom prst="borderCallout2">
            <a:avLst>
              <a:gd name="adj1" fmla="val 17560"/>
              <a:gd name="adj2" fmla="val -2681"/>
              <a:gd name="adj3" fmla="val 17560"/>
              <a:gd name="adj4" fmla="val -32218"/>
              <a:gd name="adj5" fmla="val 224389"/>
              <a:gd name="adj6" fmla="val -62926"/>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latin typeface="Calibri" panose="020F0502020204030204" pitchFamily="34" charset="0"/>
              </a:rPr>
              <a:t>Trojan War ca. 1,200 BCE</a:t>
            </a:r>
          </a:p>
        </p:txBody>
      </p:sp>
      <p:sp>
        <p:nvSpPr>
          <p:cNvPr id="225295" name="AutoShape 1039"/>
          <p:cNvSpPr>
            <a:spLocks/>
          </p:cNvSpPr>
          <p:nvPr/>
        </p:nvSpPr>
        <p:spPr bwMode="auto">
          <a:xfrm>
            <a:off x="2295525" y="1949450"/>
            <a:ext cx="2876550" cy="376238"/>
          </a:xfrm>
          <a:prstGeom prst="borderCallout2">
            <a:avLst>
              <a:gd name="adj1" fmla="val 30380"/>
              <a:gd name="adj2" fmla="val -2648"/>
              <a:gd name="adj3" fmla="val 30380"/>
              <a:gd name="adj4" fmla="val -30296"/>
              <a:gd name="adj5" fmla="val 398310"/>
              <a:gd name="adj6" fmla="val -43542"/>
            </a:avLst>
          </a:prstGeom>
          <a:noFill/>
          <a:ln w="9525">
            <a:solidFill>
              <a:schemeClr val="tx1"/>
            </a:solidFill>
            <a:miter lim="800000"/>
            <a:headEnd/>
            <a:tailEnd type="triangle" w="med" len="me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latin typeface="Calibri" panose="020F0502020204030204" pitchFamily="34" charset="0"/>
              </a:rPr>
              <a:t>Rome founded 753 BCE</a:t>
            </a:r>
          </a:p>
        </p:txBody>
      </p:sp>
      <p:sp>
        <p:nvSpPr>
          <p:cNvPr id="225296" name="Text Box 1040"/>
          <p:cNvSpPr txBox="1">
            <a:spLocks noChangeArrowheads="1"/>
          </p:cNvSpPr>
          <p:nvPr/>
        </p:nvSpPr>
        <p:spPr bwMode="auto">
          <a:xfrm>
            <a:off x="2239963" y="2900363"/>
            <a:ext cx="3352800" cy="701675"/>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latin typeface="Calibri" panose="020F0502020204030204" pitchFamily="34" charset="0"/>
              </a:rPr>
              <a:t>Athenian democracy 400s–300s B.C.</a:t>
            </a:r>
          </a:p>
        </p:txBody>
      </p:sp>
      <p:sp>
        <p:nvSpPr>
          <p:cNvPr id="225297" name="Text Box 1041"/>
          <p:cNvSpPr txBox="1">
            <a:spLocks noChangeArrowheads="1"/>
          </p:cNvSpPr>
          <p:nvPr/>
        </p:nvSpPr>
        <p:spPr bwMode="auto">
          <a:xfrm>
            <a:off x="2046288" y="3776663"/>
            <a:ext cx="2525712" cy="64135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latin typeface="Calibri" panose="020F0502020204030204" pitchFamily="34" charset="0"/>
              </a:rPr>
              <a:t>Roman Republic, Empire</a:t>
            </a:r>
            <a:br>
              <a:rPr lang="en-US" altLang="en-US" dirty="0">
                <a:latin typeface="Calibri" panose="020F0502020204030204" pitchFamily="34" charset="0"/>
              </a:rPr>
            </a:br>
            <a:r>
              <a:rPr lang="en-US" altLang="en-US" dirty="0">
                <a:latin typeface="Calibri" panose="020F0502020204030204" pitchFamily="34" charset="0"/>
              </a:rPr>
              <a:t>510 BCE–CE </a:t>
            </a:r>
            <a:r>
              <a:rPr lang="en-US" altLang="en-US" dirty="0" smtClean="0">
                <a:latin typeface="Calibri" panose="020F0502020204030204" pitchFamily="34" charset="0"/>
              </a:rPr>
              <a:t>476</a:t>
            </a:r>
            <a:endParaRPr lang="en-US" altLang="en-US" dirty="0">
              <a:latin typeface="Calibri" panose="020F0502020204030204" pitchFamily="34" charset="0"/>
            </a:endParaRPr>
          </a:p>
        </p:txBody>
      </p:sp>
      <p:grpSp>
        <p:nvGrpSpPr>
          <p:cNvPr id="225304" name="Group 1048"/>
          <p:cNvGrpSpPr>
            <a:grpSpLocks/>
          </p:cNvGrpSpPr>
          <p:nvPr/>
        </p:nvGrpSpPr>
        <p:grpSpPr bwMode="auto">
          <a:xfrm>
            <a:off x="6340475" y="4908550"/>
            <a:ext cx="1587500" cy="1781175"/>
            <a:chOff x="4784" y="2993"/>
            <a:chExt cx="1000" cy="1122"/>
          </a:xfrm>
        </p:grpSpPr>
        <p:sp>
          <p:nvSpPr>
            <p:cNvPr id="225298" name="AutoShape 1042"/>
            <p:cNvSpPr>
              <a:spLocks/>
            </p:cNvSpPr>
            <p:nvPr/>
          </p:nvSpPr>
          <p:spPr bwMode="auto">
            <a:xfrm>
              <a:off x="4784" y="2993"/>
              <a:ext cx="133" cy="1122"/>
            </a:xfrm>
            <a:prstGeom prst="rightBrace">
              <a:avLst>
                <a:gd name="adj1" fmla="val 70301"/>
                <a:gd name="adj2" fmla="val 50000"/>
              </a:avLst>
            </a:prstGeom>
            <a:noFill/>
            <a:ln w="9525">
              <a:solidFill>
                <a:schemeClr val="tx1"/>
              </a:solidFill>
              <a:round/>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225299" name="Text Box 1043"/>
            <p:cNvSpPr txBox="1">
              <a:spLocks noChangeArrowheads="1"/>
            </p:cNvSpPr>
            <p:nvPr/>
          </p:nvSpPr>
          <p:spPr bwMode="auto">
            <a:xfrm>
              <a:off x="4940" y="3148"/>
              <a:ext cx="844" cy="7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Calibri" panose="020F0502020204030204" pitchFamily="34" charset="0"/>
                </a:rPr>
                <a:t>Periods covered in course</a:t>
              </a:r>
            </a:p>
          </p:txBody>
        </p:sp>
      </p:grpSp>
      <p:sp>
        <p:nvSpPr>
          <p:cNvPr id="225301" name="Rectangle 1045"/>
          <p:cNvSpPr>
            <a:spLocks noGrp="1" noChangeArrowheads="1"/>
          </p:cNvSpPr>
          <p:nvPr>
            <p:ph type="title" idx="4294967295"/>
          </p:nvPr>
        </p:nvSpPr>
        <p:spPr>
          <a:xfrm>
            <a:off x="228600" y="207868"/>
            <a:ext cx="8307388" cy="914400"/>
          </a:xfrm>
        </p:spPr>
        <p:txBody>
          <a:bodyPr/>
          <a:lstStyle/>
          <a:p>
            <a:pPr algn="ctr"/>
            <a:r>
              <a:rPr lang="en-US" altLang="en-US" dirty="0"/>
              <a:t>When…</a:t>
            </a:r>
          </a:p>
        </p:txBody>
      </p:sp>
      <p:sp>
        <p:nvSpPr>
          <p:cNvPr id="2" name="Date Placeholder 1"/>
          <p:cNvSpPr>
            <a:spLocks noGrp="1"/>
          </p:cNvSpPr>
          <p:nvPr>
            <p:ph type="dt" sz="half" idx="10"/>
          </p:nvPr>
        </p:nvSpPr>
        <p:spPr/>
        <p:txBody>
          <a:bodyPr/>
          <a:lstStyle/>
          <a:p>
            <a:r>
              <a:rPr lang="en-US" altLang="en-US" smtClean="0"/>
              <a:t>29-Aug</a:t>
            </a:r>
            <a:endParaRPr lang="en-US" altLang="en-US"/>
          </a:p>
        </p:txBody>
      </p:sp>
      <p:sp>
        <p:nvSpPr>
          <p:cNvPr id="3" name="Slide Number Placeholder 2"/>
          <p:cNvSpPr>
            <a:spLocks noGrp="1"/>
          </p:cNvSpPr>
          <p:nvPr>
            <p:ph type="sldNum" sz="quarter" idx="12"/>
          </p:nvPr>
        </p:nvSpPr>
        <p:spPr/>
        <p:txBody>
          <a:bodyPr/>
          <a:lstStyle/>
          <a:p>
            <a:fld id="{6AEBA05D-DF2A-4AD4-991F-777491926F58}" type="slidenum">
              <a:rPr lang="en-US" altLang="en-US" smtClean="0"/>
              <a:pPr/>
              <a:t>7</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smtClean="0"/>
              <a:t>29-Aug</a:t>
            </a:r>
            <a:endParaRPr lang="en-US" altLang="en-US"/>
          </a:p>
        </p:txBody>
      </p:sp>
      <p:sp>
        <p:nvSpPr>
          <p:cNvPr id="5" name="Slide Number Placeholder 5"/>
          <p:cNvSpPr>
            <a:spLocks noGrp="1"/>
          </p:cNvSpPr>
          <p:nvPr>
            <p:ph type="sldNum" sz="quarter" idx="12"/>
          </p:nvPr>
        </p:nvSpPr>
        <p:spPr/>
        <p:txBody>
          <a:bodyPr/>
          <a:lstStyle/>
          <a:p>
            <a:fld id="{A5126C07-1848-44D9-BE02-CCA0C0001478}" type="slidenum">
              <a:rPr lang="en-US" altLang="en-US"/>
              <a:pPr/>
              <a:t>8</a:t>
            </a:fld>
            <a:endParaRPr lang="en-US" altLang="en-US"/>
          </a:p>
        </p:txBody>
      </p:sp>
      <p:sp>
        <p:nvSpPr>
          <p:cNvPr id="374786" name="Rectangle 2"/>
          <p:cNvSpPr>
            <a:spLocks noGrp="1" noChangeArrowheads="1"/>
          </p:cNvSpPr>
          <p:nvPr>
            <p:ph type="title"/>
          </p:nvPr>
        </p:nvSpPr>
        <p:spPr/>
        <p:txBody>
          <a:bodyPr/>
          <a:lstStyle/>
          <a:p>
            <a:r>
              <a:rPr lang="en-US" altLang="en-US" dirty="0"/>
              <a:t>What (cont.)</a:t>
            </a:r>
          </a:p>
        </p:txBody>
      </p:sp>
      <p:sp>
        <p:nvSpPr>
          <p:cNvPr id="374787" name="Rectangle 3"/>
          <p:cNvSpPr>
            <a:spLocks noGrp="1" noChangeArrowheads="1"/>
          </p:cNvSpPr>
          <p:nvPr>
            <p:ph type="body" idx="1"/>
          </p:nvPr>
        </p:nvSpPr>
        <p:spPr/>
        <p:txBody>
          <a:bodyPr/>
          <a:lstStyle/>
          <a:p>
            <a:r>
              <a:rPr lang="en-US" altLang="en-US"/>
              <a:t>Greece v. Rome</a:t>
            </a:r>
          </a:p>
          <a:p>
            <a:r>
              <a:rPr lang="en-US" altLang="en-US"/>
              <a:t>Modernity v. antiquity</a:t>
            </a:r>
          </a:p>
          <a:p>
            <a:r>
              <a:rPr lang="en-US" altLang="en-US" i="1"/>
              <a:t>CONTINUITY V. SINGULARITY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en-US" altLang="en-US" smtClean="0"/>
              <a:t>29-Aug</a:t>
            </a:r>
            <a:endParaRPr lang="en-US" altLang="en-US"/>
          </a:p>
        </p:txBody>
      </p:sp>
      <p:sp>
        <p:nvSpPr>
          <p:cNvPr id="6" name="Slide Number Placeholder 5"/>
          <p:cNvSpPr>
            <a:spLocks noGrp="1"/>
          </p:cNvSpPr>
          <p:nvPr>
            <p:ph type="sldNum" sz="quarter" idx="12"/>
          </p:nvPr>
        </p:nvSpPr>
        <p:spPr/>
        <p:txBody>
          <a:bodyPr/>
          <a:lstStyle/>
          <a:p>
            <a:fld id="{6B4CB0E6-14B9-47D2-B83B-E2FCBEE4D711}" type="slidenum">
              <a:rPr lang="en-US" altLang="en-US"/>
              <a:pPr/>
              <a:t>9</a:t>
            </a:fld>
            <a:endParaRPr lang="en-US" altLang="en-US"/>
          </a:p>
        </p:txBody>
      </p:sp>
      <p:sp>
        <p:nvSpPr>
          <p:cNvPr id="375810" name="Rectangle 2"/>
          <p:cNvSpPr>
            <a:spLocks noGrp="1" noChangeArrowheads="1"/>
          </p:cNvSpPr>
          <p:nvPr>
            <p:ph type="title"/>
          </p:nvPr>
        </p:nvSpPr>
        <p:spPr/>
        <p:txBody>
          <a:bodyPr/>
          <a:lstStyle/>
          <a:p>
            <a:r>
              <a:rPr lang="en-US" altLang="en-US" dirty="0" smtClean="0"/>
              <a:t>How? Through Critical…</a:t>
            </a:r>
            <a:endParaRPr lang="en-US" altLang="en-US" dirty="0"/>
          </a:p>
        </p:txBody>
      </p:sp>
      <p:sp>
        <p:nvSpPr>
          <p:cNvPr id="375811" name="Rectangle 3"/>
          <p:cNvSpPr>
            <a:spLocks noGrp="1" noChangeArrowheads="1"/>
          </p:cNvSpPr>
          <p:nvPr>
            <p:ph type="body" idx="1"/>
          </p:nvPr>
        </p:nvSpPr>
        <p:spPr/>
        <p:txBody>
          <a:bodyPr/>
          <a:lstStyle/>
          <a:p>
            <a:r>
              <a:rPr lang="en-US" altLang="en-US" dirty="0" smtClean="0"/>
              <a:t>Reading</a:t>
            </a:r>
          </a:p>
          <a:p>
            <a:r>
              <a:rPr lang="en-US" altLang="en-US" dirty="0" smtClean="0"/>
              <a:t>Thinking</a:t>
            </a:r>
          </a:p>
          <a:p>
            <a:r>
              <a:rPr lang="en-US" altLang="en-US" dirty="0" smtClean="0"/>
              <a:t>Writing</a:t>
            </a:r>
          </a:p>
          <a:p>
            <a:pPr lvl="1"/>
            <a:r>
              <a:rPr lang="en-US" altLang="en-US" dirty="0" smtClean="0"/>
              <a:t>Papers</a:t>
            </a:r>
          </a:p>
          <a:p>
            <a:pPr lvl="1"/>
            <a:r>
              <a:rPr lang="en-US" altLang="en-US" dirty="0" smtClean="0"/>
              <a:t>Journals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Radial">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clas382a</Template>
  <TotalTime>7026</TotalTime>
  <Words>1529</Words>
  <Application>Microsoft Office PowerPoint</Application>
  <PresentationFormat>On-screen Show (4:3)</PresentationFormat>
  <Paragraphs>238</Paragraphs>
  <Slides>17</Slides>
  <Notes>17</Notes>
  <HiddenSlides>1</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1_Radial</vt:lpstr>
      <vt:lpstr>Sophocles’ Antigone 1</vt:lpstr>
      <vt:lpstr>Agenda</vt:lpstr>
      <vt:lpstr>Problems (cont’d) …</vt:lpstr>
      <vt:lpstr>Issues / Thinkers</vt:lpstr>
      <vt:lpstr>Shape of Course</vt:lpstr>
      <vt:lpstr>PowerPoint Presentation</vt:lpstr>
      <vt:lpstr>When…</vt:lpstr>
      <vt:lpstr>What (cont.)</vt:lpstr>
      <vt:lpstr>How? Through Critical…</vt:lpstr>
      <vt:lpstr>Sophocles’ Antigone</vt:lpstr>
      <vt:lpstr>Background</vt:lpstr>
      <vt:lpstr>Myth Background: House of Labdacus</vt:lpstr>
      <vt:lpstr>Ideological Oppositions</vt:lpstr>
      <vt:lpstr>Issues</vt:lpstr>
      <vt:lpstr>Approaches</vt:lpstr>
      <vt:lpstr>Discussion</vt:lpstr>
      <vt:lpstr>Discussion Focus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Sexuality</dc:title>
  <dc:creator>Andrew Scholtz</dc:creator>
  <cp:lastModifiedBy>ascholtz</cp:lastModifiedBy>
  <cp:revision>259</cp:revision>
  <cp:lastPrinted>2013-08-29T18:30:19Z</cp:lastPrinted>
  <dcterms:created xsi:type="dcterms:W3CDTF">1998-08-02T03:07:00Z</dcterms:created>
  <dcterms:modified xsi:type="dcterms:W3CDTF">2013-09-10T01:07:22Z</dcterms:modified>
</cp:coreProperties>
</file>