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17"/>
  </p:notesMasterIdLst>
  <p:handoutMasterIdLst>
    <p:handoutMasterId r:id="rId18"/>
  </p:handoutMasterIdLst>
  <p:sldIdLst>
    <p:sldId id="256" r:id="rId2"/>
    <p:sldId id="261" r:id="rId3"/>
    <p:sldId id="257" r:id="rId4"/>
    <p:sldId id="258" r:id="rId5"/>
    <p:sldId id="259" r:id="rId6"/>
    <p:sldId id="260" r:id="rId7"/>
    <p:sldId id="263" r:id="rId8"/>
    <p:sldId id="264" r:id="rId9"/>
    <p:sldId id="265" r:id="rId10"/>
    <p:sldId id="268" r:id="rId11"/>
    <p:sldId id="269" r:id="rId12"/>
    <p:sldId id="272" r:id="rId13"/>
    <p:sldId id="275" r:id="rId14"/>
    <p:sldId id="273" r:id="rId15"/>
    <p:sldId id="274" r:id="rId16"/>
  </p:sldIdLst>
  <p:sldSz cx="9144000" cy="6858000" type="screen4x3"/>
  <p:notesSz cx="7045325" cy="9345613"/>
  <p:defaultTextStyle>
    <a:defPPr>
      <a:defRPr lang="en-US"/>
    </a:defPPr>
    <a:lvl1pPr algn="l" rtl="0" eaLnBrk="0" fontAlgn="base" hangingPunct="0">
      <a:spcBef>
        <a:spcPct val="0"/>
      </a:spcBef>
      <a:spcAft>
        <a:spcPct val="0"/>
      </a:spcAft>
      <a:defRPr kern="1200">
        <a:solidFill>
          <a:schemeClr val="tx1"/>
        </a:solidFill>
        <a:latin typeface="Papyrus" pitchFamily="66" charset="0"/>
        <a:ea typeface="+mn-ea"/>
        <a:cs typeface="+mn-cs"/>
      </a:defRPr>
    </a:lvl1pPr>
    <a:lvl2pPr marL="457200" algn="l" rtl="0" eaLnBrk="0" fontAlgn="base" hangingPunct="0">
      <a:spcBef>
        <a:spcPct val="0"/>
      </a:spcBef>
      <a:spcAft>
        <a:spcPct val="0"/>
      </a:spcAft>
      <a:defRPr kern="1200">
        <a:solidFill>
          <a:schemeClr val="tx1"/>
        </a:solidFill>
        <a:latin typeface="Papyrus" pitchFamily="66" charset="0"/>
        <a:ea typeface="+mn-ea"/>
        <a:cs typeface="+mn-cs"/>
      </a:defRPr>
    </a:lvl2pPr>
    <a:lvl3pPr marL="914400" algn="l" rtl="0" eaLnBrk="0" fontAlgn="base" hangingPunct="0">
      <a:spcBef>
        <a:spcPct val="0"/>
      </a:spcBef>
      <a:spcAft>
        <a:spcPct val="0"/>
      </a:spcAft>
      <a:defRPr kern="1200">
        <a:solidFill>
          <a:schemeClr val="tx1"/>
        </a:solidFill>
        <a:latin typeface="Papyrus" pitchFamily="66" charset="0"/>
        <a:ea typeface="+mn-ea"/>
        <a:cs typeface="+mn-cs"/>
      </a:defRPr>
    </a:lvl3pPr>
    <a:lvl4pPr marL="1371600" algn="l" rtl="0" eaLnBrk="0" fontAlgn="base" hangingPunct="0">
      <a:spcBef>
        <a:spcPct val="0"/>
      </a:spcBef>
      <a:spcAft>
        <a:spcPct val="0"/>
      </a:spcAft>
      <a:defRPr kern="1200">
        <a:solidFill>
          <a:schemeClr val="tx1"/>
        </a:solidFill>
        <a:latin typeface="Papyrus" pitchFamily="66" charset="0"/>
        <a:ea typeface="+mn-ea"/>
        <a:cs typeface="+mn-cs"/>
      </a:defRPr>
    </a:lvl4pPr>
    <a:lvl5pPr marL="1828800" algn="l" rtl="0" eaLnBrk="0" fontAlgn="base" hangingPunct="0">
      <a:spcBef>
        <a:spcPct val="0"/>
      </a:spcBef>
      <a:spcAft>
        <a:spcPct val="0"/>
      </a:spcAft>
      <a:defRPr kern="1200">
        <a:solidFill>
          <a:schemeClr val="tx1"/>
        </a:solidFill>
        <a:latin typeface="Papyrus" pitchFamily="66" charset="0"/>
        <a:ea typeface="+mn-ea"/>
        <a:cs typeface="+mn-cs"/>
      </a:defRPr>
    </a:lvl5pPr>
    <a:lvl6pPr marL="2286000" algn="l" defTabSz="914400" rtl="0" eaLnBrk="1" latinLnBrk="0" hangingPunct="1">
      <a:defRPr kern="1200">
        <a:solidFill>
          <a:schemeClr val="tx1"/>
        </a:solidFill>
        <a:latin typeface="Papyrus" pitchFamily="66" charset="0"/>
        <a:ea typeface="+mn-ea"/>
        <a:cs typeface="+mn-cs"/>
      </a:defRPr>
    </a:lvl6pPr>
    <a:lvl7pPr marL="2743200" algn="l" defTabSz="914400" rtl="0" eaLnBrk="1" latinLnBrk="0" hangingPunct="1">
      <a:defRPr kern="1200">
        <a:solidFill>
          <a:schemeClr val="tx1"/>
        </a:solidFill>
        <a:latin typeface="Papyrus" pitchFamily="66" charset="0"/>
        <a:ea typeface="+mn-ea"/>
        <a:cs typeface="+mn-cs"/>
      </a:defRPr>
    </a:lvl7pPr>
    <a:lvl8pPr marL="3200400" algn="l" defTabSz="914400" rtl="0" eaLnBrk="1" latinLnBrk="0" hangingPunct="1">
      <a:defRPr kern="1200">
        <a:solidFill>
          <a:schemeClr val="tx1"/>
        </a:solidFill>
        <a:latin typeface="Papyrus" pitchFamily="66" charset="0"/>
        <a:ea typeface="+mn-ea"/>
        <a:cs typeface="+mn-cs"/>
      </a:defRPr>
    </a:lvl8pPr>
    <a:lvl9pPr marL="3657600" algn="l" defTabSz="914400" rtl="0" eaLnBrk="1" latinLnBrk="0" hangingPunct="1">
      <a:defRPr kern="1200">
        <a:solidFill>
          <a:schemeClr val="tx1"/>
        </a:solidFill>
        <a:latin typeface="Papyrus" pitchFamily="66" charset="0"/>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999999"/>
    <a:srgbClr val="EAEAEA"/>
    <a:srgbClr val="3333FF"/>
    <a:srgbClr val="5F5F5F"/>
    <a:srgbClr val="99CCFF"/>
    <a:srgbClr val="CCECFF"/>
    <a:srgbClr val="FFCCCC"/>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inimized">
    <p:restoredLeft sz="34561" autoAdjust="0"/>
    <p:restoredTop sz="86406" autoAdjust="0"/>
  </p:normalViewPr>
  <p:slideViewPr>
    <p:cSldViewPr snapToGrid="0" showGuides="1">
      <p:cViewPr varScale="1">
        <p:scale>
          <a:sx n="17" d="100"/>
          <a:sy n="17" d="100"/>
        </p:scale>
        <p:origin x="-3456" y="-90"/>
      </p:cViewPr>
      <p:guideLst>
        <p:guide orient="horz" pos="2159"/>
        <p:guide pos="2880"/>
      </p:guideLst>
    </p:cSldViewPr>
  </p:slideViewPr>
  <p:outlineViewPr>
    <p:cViewPr>
      <p:scale>
        <a:sx n="50" d="100"/>
        <a:sy n="50" d="100"/>
      </p:scale>
      <p:origin x="6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52" d="100"/>
          <a:sy n="52" d="100"/>
        </p:scale>
        <p:origin x="-2898" y="-96"/>
      </p:cViewPr>
      <p:guideLst>
        <p:guide orient="horz" pos="441"/>
        <p:guide pos="221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65539" name="Rectangle 3"/>
          <p:cNvSpPr>
            <a:spLocks noGrp="1" noChangeArrowheads="1"/>
          </p:cNvSpPr>
          <p:nvPr>
            <p:ph type="dt" sz="quarter"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65540" name="Rectangle 4"/>
          <p:cNvSpPr>
            <a:spLocks noGrp="1" noChangeArrowheads="1"/>
          </p:cNvSpPr>
          <p:nvPr>
            <p:ph type="ftr" sz="quarter" idx="2"/>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65541" name="Rectangle 5"/>
          <p:cNvSpPr>
            <a:spLocks noGrp="1" noChangeArrowheads="1"/>
          </p:cNvSpPr>
          <p:nvPr>
            <p:ph type="sldNum" sz="quarter" idx="3"/>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49D49933-90C8-4C0F-BBEC-32B1693D37A4}" type="slidenum">
              <a:rPr lang="en-US" altLang="en-US"/>
              <a:pPr/>
              <a:t>‹#›</a:t>
            </a:fld>
            <a:endParaRPr lang="en-US" altLang="en-US"/>
          </a:p>
        </p:txBody>
      </p:sp>
      <p:sp>
        <p:nvSpPr>
          <p:cNvPr id="65550" name="Text Box 14"/>
          <p:cNvSpPr txBox="1">
            <a:spLocks noChangeArrowheads="1"/>
          </p:cNvSpPr>
          <p:nvPr/>
        </p:nvSpPr>
        <p:spPr bwMode="auto">
          <a:xfrm>
            <a:off x="3767292" y="589701"/>
            <a:ext cx="949162" cy="280189"/>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909638">
              <a:defRPr sz="2400">
                <a:solidFill>
                  <a:schemeClr val="tx1"/>
                </a:solidFill>
                <a:latin typeface="Times New Roman" pitchFamily="18" charset="0"/>
              </a:defRPr>
            </a:lvl1pPr>
            <a:lvl2pPr marL="455613" defTabSz="909638">
              <a:defRPr sz="2400">
                <a:solidFill>
                  <a:schemeClr val="tx1"/>
                </a:solidFill>
                <a:latin typeface="Times New Roman" pitchFamily="18" charset="0"/>
              </a:defRPr>
            </a:lvl2pPr>
            <a:lvl3pPr marL="909638" defTabSz="909638">
              <a:defRPr sz="2400">
                <a:solidFill>
                  <a:schemeClr val="tx1"/>
                </a:solidFill>
                <a:latin typeface="Times New Roman" pitchFamily="18" charset="0"/>
              </a:defRPr>
            </a:lvl3pPr>
            <a:lvl4pPr marL="1365250" defTabSz="909638">
              <a:defRPr sz="2400">
                <a:solidFill>
                  <a:schemeClr val="tx1"/>
                </a:solidFill>
                <a:latin typeface="Times New Roman" pitchFamily="18" charset="0"/>
              </a:defRPr>
            </a:lvl4pPr>
            <a:lvl5pPr marL="1819275" defTabSz="909638">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1800" i="1"/>
              <a:t>Notes</a:t>
            </a:r>
            <a:endParaRPr lang="en-US" altLang="en-US"/>
          </a:p>
        </p:txBody>
      </p:sp>
    </p:spTree>
    <p:extLst>
      <p:ext uri="{BB962C8B-B14F-4D97-AF65-F5344CB8AC3E}">
        <p14:creationId xmlns:p14="http://schemas.microsoft.com/office/powerpoint/2010/main" val="3098347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11267" name="Rectangle 3"/>
          <p:cNvSpPr>
            <a:spLocks noGrp="1" noChangeArrowheads="1"/>
          </p:cNvSpPr>
          <p:nvPr>
            <p:ph type="dt"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11268" name="Rectangle 4"/>
          <p:cNvSpPr>
            <a:spLocks noGrp="1" noRot="1" noChangeAspect="1" noChangeArrowheads="1" noTextEdit="1"/>
          </p:cNvSpPr>
          <p:nvPr>
            <p:ph type="sldImg" idx="2"/>
          </p:nvPr>
        </p:nvSpPr>
        <p:spPr bwMode="auto">
          <a:xfrm>
            <a:off x="2227262" y="700175"/>
            <a:ext cx="2592388" cy="19445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550864" y="2857501"/>
            <a:ext cx="5943598" cy="5787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p>
            <a:pPr lvl="0"/>
            <a:r>
              <a:rPr lang="en-US" altLang="en-US" dirty="0" smtClean="0"/>
              <a:t>Click to edit Master text styles</a:t>
            </a:r>
          </a:p>
          <a:p>
            <a:pPr lvl="1"/>
            <a:r>
              <a:rPr lang="en-US" altLang="en-US" dirty="0" smtClean="0"/>
              <a:t> Second level</a:t>
            </a:r>
          </a:p>
          <a:p>
            <a:pPr lvl="2"/>
            <a:r>
              <a:rPr lang="en-US" altLang="en-US" dirty="0" smtClean="0"/>
              <a:t> Third level</a:t>
            </a:r>
          </a:p>
          <a:p>
            <a:pPr lvl="3"/>
            <a:r>
              <a:rPr lang="en-US" altLang="en-US" dirty="0" smtClean="0"/>
              <a:t> Fourth level</a:t>
            </a:r>
          </a:p>
          <a:p>
            <a:pPr lvl="4"/>
            <a:r>
              <a:rPr lang="en-US" altLang="en-US" dirty="0" smtClean="0"/>
              <a:t> Fifth level</a:t>
            </a:r>
          </a:p>
        </p:txBody>
      </p:sp>
      <p:sp>
        <p:nvSpPr>
          <p:cNvPr id="11270" name="Rectangle 6"/>
          <p:cNvSpPr>
            <a:spLocks noGrp="1" noChangeArrowheads="1"/>
          </p:cNvSpPr>
          <p:nvPr>
            <p:ph type="ftr" sz="quarter" idx="4"/>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11271" name="Rectangle 7"/>
          <p:cNvSpPr>
            <a:spLocks noGrp="1" noChangeArrowheads="1"/>
          </p:cNvSpPr>
          <p:nvPr>
            <p:ph type="sldNum" sz="quarter" idx="5"/>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2ED5918B-C6D0-48E2-B93E-1929E7B45D62}" type="slidenum">
              <a:rPr lang="en-US" altLang="en-US"/>
              <a:pPr/>
              <a:t>‹#›</a:t>
            </a:fld>
            <a:endParaRPr lang="en-US" altLang="en-US"/>
          </a:p>
        </p:txBody>
      </p:sp>
    </p:spTree>
    <p:extLst>
      <p:ext uri="{BB962C8B-B14F-4D97-AF65-F5344CB8AC3E}">
        <p14:creationId xmlns:p14="http://schemas.microsoft.com/office/powerpoint/2010/main" val="3591041138"/>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1pPr>
    <a:lvl2pPr marL="2286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2pPr>
    <a:lvl3pPr marL="4572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3pPr>
    <a:lvl4pPr marL="6858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4pPr>
    <a:lvl5pPr marL="9144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FBD1CCDD-C88E-4D5D-86E8-DE0096764A2F}" type="datetime1">
              <a:rPr lang="en-US" altLang="en-US"/>
              <a:pPr/>
              <a:t>2013-11-26</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C5CD1760-DA63-4E27-B9E2-C4BEA1BCC934}" type="slidenum">
              <a:rPr lang="en-US" altLang="en-US"/>
              <a:pPr/>
              <a:t>1</a:t>
            </a:fld>
            <a:endParaRPr lang="en-US" altLang="en-US"/>
          </a:p>
        </p:txBody>
      </p:sp>
      <p:sp>
        <p:nvSpPr>
          <p:cNvPr id="663554" name="Rectangle 2"/>
          <p:cNvSpPr>
            <a:spLocks noGrp="1" noRot="1" noChangeAspect="1" noChangeArrowheads="1" noTextEdit="1"/>
          </p:cNvSpPr>
          <p:nvPr>
            <p:ph type="sldImg"/>
          </p:nvPr>
        </p:nvSpPr>
        <p:spPr>
          <a:xfrm>
            <a:off x="2227263" y="700088"/>
            <a:ext cx="2592387" cy="1944687"/>
          </a:xfrm>
          <a:ln/>
        </p:spPr>
      </p:sp>
      <p:sp>
        <p:nvSpPr>
          <p:cNvPr id="663555" name="Rectangle 3"/>
          <p:cNvSpPr>
            <a:spLocks noGrp="1" noChangeArrowheads="1"/>
          </p:cNvSpPr>
          <p:nvPr>
            <p:ph type="body" idx="1"/>
          </p:nvPr>
        </p:nvSpPr>
        <p:spPr/>
        <p:txBody>
          <a:bodyPr/>
          <a:lstStyle/>
          <a:p>
            <a:r>
              <a:rPr lang="en-US" altLang="en-US" dirty="0" smtClean="0"/>
              <a:t>let’s just assume, for the sake of argument, that the GA doesn’t relate to either N or F. What</a:t>
            </a:r>
            <a:r>
              <a:rPr lang="en-US" altLang="en-US" baseline="0" dirty="0" smtClean="0"/>
              <a:t> would we want to see absent from the GA for that to be the case? or, if it were to relate to them, how should it? and is that the case with the work?</a:t>
            </a:r>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dirty="0" err="1" smtClean="0"/>
              <a:t>finnis</a:t>
            </a:r>
            <a:r>
              <a:rPr lang="en-US" dirty="0" smtClean="0"/>
              <a:t> and </a:t>
            </a:r>
            <a:r>
              <a:rPr lang="en-US" dirty="0" err="1" smtClean="0"/>
              <a:t>nussbaum</a:t>
            </a:r>
            <a:r>
              <a:rPr lang="en-US" dirty="0" smtClean="0"/>
              <a:t> are mostly concerned with the implications of the sexual-ethical tradition for </a:t>
            </a:r>
            <a:r>
              <a:rPr lang="en-US" dirty="0" err="1" smtClean="0"/>
              <a:t>homerotic</a:t>
            </a:r>
            <a:r>
              <a:rPr lang="en-US" dirty="0" smtClean="0"/>
              <a:t> sex, but does gender relate</a:t>
            </a:r>
            <a:r>
              <a:rPr lang="en-US" baseline="0" dirty="0" smtClean="0"/>
              <a:t> to this? how?</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12</a:t>
            </a:fld>
            <a:endParaRPr lang="en-US" altLang="en-US"/>
          </a:p>
        </p:txBody>
      </p:sp>
    </p:spTree>
    <p:extLst>
      <p:ext uri="{BB962C8B-B14F-4D97-AF65-F5344CB8AC3E}">
        <p14:creationId xmlns:p14="http://schemas.microsoft.com/office/powerpoint/2010/main" val="4131893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14</a:t>
            </a:fld>
            <a:endParaRPr lang="en-US" altLang="en-US"/>
          </a:p>
        </p:txBody>
      </p:sp>
    </p:spTree>
    <p:extLst>
      <p:ext uri="{BB962C8B-B14F-4D97-AF65-F5344CB8AC3E}">
        <p14:creationId xmlns:p14="http://schemas.microsoft.com/office/powerpoint/2010/main" val="1370245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2</a:t>
            </a:fld>
            <a:endParaRPr lang="en-US" altLang="en-US"/>
          </a:p>
        </p:txBody>
      </p:sp>
    </p:spTree>
    <p:extLst>
      <p:ext uri="{BB962C8B-B14F-4D97-AF65-F5344CB8AC3E}">
        <p14:creationId xmlns:p14="http://schemas.microsoft.com/office/powerpoint/2010/main" val="2683520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3</a:t>
            </a:fld>
            <a:endParaRPr lang="en-US" altLang="en-US"/>
          </a:p>
        </p:txBody>
      </p:sp>
    </p:spTree>
    <p:extLst>
      <p:ext uri="{BB962C8B-B14F-4D97-AF65-F5344CB8AC3E}">
        <p14:creationId xmlns:p14="http://schemas.microsoft.com/office/powerpoint/2010/main" val="261613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dirty="0" smtClean="0"/>
              <a:t>this certainly</a:t>
            </a:r>
            <a:r>
              <a:rPr lang="en-US" baseline="0" dirty="0" smtClean="0"/>
              <a:t> looks like sexual intolerance, but </a:t>
            </a:r>
            <a:r>
              <a:rPr lang="en-US" dirty="0" smtClean="0"/>
              <a:t>is this what </a:t>
            </a:r>
            <a:r>
              <a:rPr lang="en-US" dirty="0" err="1" smtClean="0"/>
              <a:t>finnis</a:t>
            </a:r>
            <a:r>
              <a:rPr lang="en-US" dirty="0" smtClean="0"/>
              <a:t> is talking about? is what is salient that they have sex with men?...</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4</a:t>
            </a:fld>
            <a:endParaRPr lang="en-US" altLang="en-US"/>
          </a:p>
        </p:txBody>
      </p:sp>
    </p:spTree>
    <p:extLst>
      <p:ext uri="{BB962C8B-B14F-4D97-AF65-F5344CB8AC3E}">
        <p14:creationId xmlns:p14="http://schemas.microsoft.com/office/powerpoint/2010/main" val="54450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5</a:t>
            </a:fld>
            <a:endParaRPr lang="en-US" altLang="en-US"/>
          </a:p>
        </p:txBody>
      </p:sp>
    </p:spTree>
    <p:extLst>
      <p:ext uri="{BB962C8B-B14F-4D97-AF65-F5344CB8AC3E}">
        <p14:creationId xmlns:p14="http://schemas.microsoft.com/office/powerpoint/2010/main" val="2111471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6</a:t>
            </a:fld>
            <a:endParaRPr lang="en-US" altLang="en-US"/>
          </a:p>
        </p:txBody>
      </p:sp>
    </p:spTree>
    <p:extLst>
      <p:ext uri="{BB962C8B-B14F-4D97-AF65-F5344CB8AC3E}">
        <p14:creationId xmlns:p14="http://schemas.microsoft.com/office/powerpoint/2010/main" val="4251912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ltLang="en-US" dirty="0" smtClean="0"/>
              <a:t>Lucius </a:t>
            </a:r>
            <a:r>
              <a:rPr lang="en-US" altLang="en-US" dirty="0" err="1" smtClean="0"/>
              <a:t>initiatus</a:t>
            </a:r>
            <a:r>
              <a:rPr lang="en-US" altLang="en-US" dirty="0" smtClean="0"/>
              <a:t> (</a:t>
            </a:r>
            <a:r>
              <a:rPr lang="en-US" altLang="en-US" dirty="0" err="1" smtClean="0"/>
              <a:t>bk</a:t>
            </a:r>
            <a:r>
              <a:rPr lang="en-US" altLang="en-US" dirty="0" smtClean="0"/>
              <a:t> 11)</a:t>
            </a:r>
          </a:p>
          <a:p>
            <a:pPr lvl="1"/>
            <a:r>
              <a:rPr lang="en-US" altLang="en-US" dirty="0" smtClean="0"/>
              <a:t>Isis et </a:t>
            </a:r>
            <a:r>
              <a:rPr lang="en-US" altLang="en-US" dirty="0" err="1" smtClean="0"/>
              <a:t>Sarapis</a:t>
            </a:r>
            <a:endParaRPr lang="en-US" altLang="en-US" dirty="0" smtClean="0"/>
          </a:p>
          <a:p>
            <a:pPr lvl="1"/>
            <a:r>
              <a:rPr lang="en-US" altLang="en-US" dirty="0" smtClean="0"/>
              <a:t>Rome</a:t>
            </a:r>
          </a:p>
          <a:p>
            <a:pPr lvl="1"/>
            <a:r>
              <a:rPr lang="en-US" altLang="en-US" dirty="0" smtClean="0"/>
              <a:t>law-practice</a:t>
            </a:r>
          </a:p>
          <a:p>
            <a:pPr lvl="0"/>
            <a:r>
              <a:rPr lang="en-US" sz="1200" b="0" i="0" u="none" kern="1200" dirty="0" smtClean="0">
                <a:solidFill>
                  <a:schemeClr val="tx1"/>
                </a:solidFill>
                <a:latin typeface="Calibri" panose="020F0502020204030204" pitchFamily="34" charset="0"/>
                <a:ea typeface="+mn-ea"/>
                <a:cs typeface="+mn-cs"/>
              </a:rPr>
              <a:t>203-4. priest's speech - L's delivery, unaided by learning, birth, etc., from "tempests" of blind fortune to a beneficent "seeing" fortune (i.e., Isis).</a:t>
            </a:r>
          </a:p>
          <a:p>
            <a:pPr lvl="0"/>
            <a:r>
              <a:rPr lang="en-US" sz="1200" b="0" i="0" u="none" kern="1200" dirty="0" smtClean="0">
                <a:solidFill>
                  <a:schemeClr val="tx1"/>
                </a:solidFill>
                <a:latin typeface="Calibri" panose="020F0502020204030204" pitchFamily="34" charset="0"/>
                <a:ea typeface="+mn-ea"/>
                <a:cs typeface="+mn-cs"/>
              </a:rPr>
              <a:t>206. L will have to dedicate self to celibacy. (???)</a:t>
            </a:r>
          </a:p>
          <a:p>
            <a:pPr lvl="0"/>
            <a:r>
              <a:rPr lang="en-US" sz="1200" b="0" i="0" u="none" kern="1200" dirty="0" smtClean="0">
                <a:solidFill>
                  <a:schemeClr val="tx1"/>
                </a:solidFill>
                <a:latin typeface="Calibri" panose="020F0502020204030204" pitchFamily="34" charset="0"/>
                <a:ea typeface="+mn-ea"/>
                <a:cs typeface="+mn-cs"/>
              </a:rPr>
              <a:t>209. the reader's curiosity over </a:t>
            </a:r>
            <a:r>
              <a:rPr lang="en-US" sz="1200" b="0" i="0" u="none" kern="1200" dirty="0" err="1" smtClean="0">
                <a:solidFill>
                  <a:schemeClr val="tx1"/>
                </a:solidFill>
                <a:latin typeface="Calibri" panose="020F0502020204030204" pitchFamily="34" charset="0"/>
                <a:ea typeface="+mn-ea"/>
                <a:cs typeface="+mn-cs"/>
              </a:rPr>
              <a:t>initiatiatory</a:t>
            </a:r>
            <a:r>
              <a:rPr lang="en-US" sz="1200" b="0" i="0" u="none" kern="1200" dirty="0" smtClean="0">
                <a:solidFill>
                  <a:schemeClr val="tx1"/>
                </a:solidFill>
                <a:latin typeface="Calibri" panose="020F0502020204030204" pitchFamily="34" charset="0"/>
                <a:ea typeface="+mn-ea"/>
                <a:cs typeface="+mn-cs"/>
              </a:rPr>
              <a:t> details, L's discretion: </a:t>
            </a:r>
            <a:r>
              <a:rPr lang="en-US" sz="1200" b="0" i="1" u="none" kern="1200" dirty="0" err="1" smtClean="0">
                <a:solidFill>
                  <a:schemeClr val="tx1"/>
                </a:solidFill>
                <a:latin typeface="Calibri" panose="020F0502020204030204" pitchFamily="34" charset="0"/>
                <a:ea typeface="+mn-ea"/>
                <a:cs typeface="+mn-cs"/>
              </a:rPr>
              <a:t>Quaeras</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forsitan</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satis</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anxie</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studiose</a:t>
            </a:r>
            <a:r>
              <a:rPr lang="en-US" sz="1200" b="0" i="1" u="none" kern="1200" dirty="0" smtClean="0">
                <a:solidFill>
                  <a:schemeClr val="tx1"/>
                </a:solidFill>
                <a:latin typeface="Calibri" panose="020F0502020204030204" pitchFamily="34" charset="0"/>
                <a:ea typeface="+mn-ea"/>
                <a:cs typeface="+mn-cs"/>
              </a:rPr>
              <a:t> lector, quid </a:t>
            </a:r>
            <a:r>
              <a:rPr lang="en-US" sz="1200" b="0" i="1" u="none" kern="1200" dirty="0" err="1" smtClean="0">
                <a:solidFill>
                  <a:schemeClr val="tx1"/>
                </a:solidFill>
                <a:latin typeface="Calibri" panose="020F0502020204030204" pitchFamily="34" charset="0"/>
                <a:ea typeface="+mn-ea"/>
                <a:cs typeface="+mn-cs"/>
              </a:rPr>
              <a:t>deinde</a:t>
            </a:r>
            <a:r>
              <a:rPr lang="en-US" sz="1200" b="0" i="1" u="none" kern="1200" dirty="0" smtClean="0">
                <a:solidFill>
                  <a:schemeClr val="tx1"/>
                </a:solidFill>
                <a:latin typeface="Calibri" panose="020F0502020204030204" pitchFamily="34" charset="0"/>
                <a:ea typeface="+mn-ea"/>
                <a:cs typeface="+mn-cs"/>
              </a:rPr>
              <a:t> dictum, quid factum; </a:t>
            </a:r>
            <a:r>
              <a:rPr lang="en-US" sz="1200" b="0" i="1" u="none" kern="1200" dirty="0" err="1" smtClean="0">
                <a:solidFill>
                  <a:schemeClr val="tx1"/>
                </a:solidFill>
                <a:latin typeface="Calibri" panose="020F0502020204030204" pitchFamily="34" charset="0"/>
                <a:ea typeface="+mn-ea"/>
                <a:cs typeface="+mn-cs"/>
              </a:rPr>
              <a:t>dicerem</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si</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dicere</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liceret</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cognosceres</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si</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liceret</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audire</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Sed</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parem</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noxam</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contraherent</a:t>
            </a:r>
            <a:r>
              <a:rPr lang="en-US" sz="1200" b="0" i="1" u="none" kern="1200" dirty="0" smtClean="0">
                <a:solidFill>
                  <a:schemeClr val="tx1"/>
                </a:solidFill>
                <a:latin typeface="Calibri" panose="020F0502020204030204" pitchFamily="34" charset="0"/>
                <a:ea typeface="+mn-ea"/>
                <a:cs typeface="+mn-cs"/>
              </a:rPr>
              <a:t> et </a:t>
            </a:r>
            <a:r>
              <a:rPr lang="en-US" sz="1200" b="0" i="1" u="none" kern="1200" dirty="0" err="1" smtClean="0">
                <a:solidFill>
                  <a:schemeClr val="tx1"/>
                </a:solidFill>
                <a:latin typeface="Calibri" panose="020F0502020204030204" pitchFamily="34" charset="0"/>
                <a:ea typeface="+mn-ea"/>
                <a:cs typeface="+mn-cs"/>
              </a:rPr>
              <a:t>aures</a:t>
            </a:r>
            <a:r>
              <a:rPr lang="en-US" sz="1200" b="0" i="1" u="none" kern="1200" dirty="0" smtClean="0">
                <a:solidFill>
                  <a:schemeClr val="tx1"/>
                </a:solidFill>
                <a:latin typeface="Calibri" panose="020F0502020204030204" pitchFamily="34" charset="0"/>
                <a:ea typeface="+mn-ea"/>
                <a:cs typeface="+mn-cs"/>
              </a:rPr>
              <a:t> et lingua, &lt;</a:t>
            </a:r>
            <a:r>
              <a:rPr lang="en-US" sz="1200" b="0" i="1" u="none" kern="1200" dirty="0" err="1" smtClean="0">
                <a:solidFill>
                  <a:schemeClr val="tx1"/>
                </a:solidFill>
                <a:latin typeface="Calibri" panose="020F0502020204030204" pitchFamily="34" charset="0"/>
                <a:ea typeface="+mn-ea"/>
                <a:cs typeface="+mn-cs"/>
              </a:rPr>
              <a:t>ista</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impiae</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loquacitatis</a:t>
            </a:r>
            <a:r>
              <a:rPr lang="en-US" sz="1200" b="0" i="1" u="none" kern="1200" dirty="0" smtClean="0">
                <a:solidFill>
                  <a:schemeClr val="tx1"/>
                </a:solidFill>
                <a:latin typeface="Calibri" panose="020F0502020204030204" pitchFamily="34" charset="0"/>
                <a:ea typeface="+mn-ea"/>
                <a:cs typeface="+mn-cs"/>
              </a:rPr>
              <a:t>&gt;, </a:t>
            </a:r>
            <a:r>
              <a:rPr lang="en-US" sz="1200" b="0" i="1" u="none" kern="1200" dirty="0" err="1" smtClean="0">
                <a:solidFill>
                  <a:schemeClr val="tx1"/>
                </a:solidFill>
                <a:latin typeface="Calibri" panose="020F0502020204030204" pitchFamily="34" charset="0"/>
                <a:ea typeface="+mn-ea"/>
                <a:cs typeface="+mn-cs"/>
              </a:rPr>
              <a:t>illae</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temerariae</a:t>
            </a:r>
            <a:r>
              <a:rPr lang="en-US" sz="1200" b="0" i="1" u="none" kern="1200" dirty="0" smtClean="0">
                <a:solidFill>
                  <a:schemeClr val="tx1"/>
                </a:solidFill>
                <a:latin typeface="Calibri" panose="020F0502020204030204" pitchFamily="34" charset="0"/>
                <a:ea typeface="+mn-ea"/>
                <a:cs typeface="+mn-cs"/>
              </a:rPr>
              <a:t> </a:t>
            </a:r>
            <a:r>
              <a:rPr lang="en-US" sz="1200" b="0" i="1" u="none" kern="1200" dirty="0" err="1" smtClean="0">
                <a:solidFill>
                  <a:schemeClr val="tx1"/>
                </a:solidFill>
                <a:latin typeface="Calibri" panose="020F0502020204030204" pitchFamily="34" charset="0"/>
                <a:ea typeface="+mn-ea"/>
                <a:cs typeface="+mn-cs"/>
              </a:rPr>
              <a:t>curiositatis</a:t>
            </a:r>
            <a:r>
              <a:rPr lang="en-US" sz="1200" b="0" i="0" u="none" kern="1200" dirty="0" smtClean="0">
                <a:solidFill>
                  <a:schemeClr val="tx1"/>
                </a:solidFill>
                <a:latin typeface="Calibri" panose="020F0502020204030204" pitchFamily="34" charset="0"/>
                <a:ea typeface="+mn-ea"/>
                <a:cs typeface="+mn-cs"/>
              </a:rPr>
              <a:t> (11.23). religious initiation as a model for a kind of licit learning and instruction. note parallels with </a:t>
            </a:r>
            <a:r>
              <a:rPr lang="en-US" sz="1200" b="0" i="0" u="none" kern="1200" dirty="0" err="1" smtClean="0">
                <a:solidFill>
                  <a:schemeClr val="tx1"/>
                </a:solidFill>
                <a:latin typeface="Calibri" panose="020F0502020204030204" pitchFamily="34" charset="0"/>
                <a:ea typeface="+mn-ea"/>
                <a:cs typeface="+mn-cs"/>
              </a:rPr>
              <a:t>C&amp;Ps</a:t>
            </a:r>
            <a:r>
              <a:rPr lang="en-US" sz="1200" b="0" i="0" u="none" kern="1200" dirty="0" smtClean="0">
                <a:solidFill>
                  <a:schemeClr val="tx1"/>
                </a:solidFill>
                <a:latin typeface="Calibri" panose="020F0502020204030204" pitchFamily="34" charset="0"/>
                <a:ea typeface="+mn-ea"/>
                <a:cs typeface="+mn-cs"/>
              </a:rPr>
              <a:t> tale ending.</a:t>
            </a:r>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8</a:t>
            </a:fld>
            <a:endParaRPr lang="en-US" altLang="en-US"/>
          </a:p>
        </p:txBody>
      </p:sp>
      <p:sp>
        <p:nvSpPr>
          <p:cNvPr id="11" name="Slide Image Placeholder 10"/>
          <p:cNvSpPr>
            <a:spLocks noGrp="1" noRot="1" noChangeAspect="1"/>
          </p:cNvSpPr>
          <p:nvPr>
            <p:ph type="sldImg"/>
          </p:nvPr>
        </p:nvSpPr>
        <p:spPr>
          <a:xfrm>
            <a:off x="2227263" y="700088"/>
            <a:ext cx="2592387" cy="1944687"/>
          </a:xfrm>
        </p:spPr>
      </p:sp>
    </p:spTree>
    <p:extLst>
      <p:ext uri="{BB962C8B-B14F-4D97-AF65-F5344CB8AC3E}">
        <p14:creationId xmlns:p14="http://schemas.microsoft.com/office/powerpoint/2010/main" val="2020809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8D4F784B-33AE-4414-B105-A6D87F3849F5}" type="datetime1">
              <a:rPr lang="en-US" altLang="en-US"/>
              <a:pPr/>
              <a:t>2013-11-26</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7EFC082F-0695-4AC5-8F2F-4785CCCF994B}" type="slidenum">
              <a:rPr lang="en-US" altLang="en-US"/>
              <a:pPr/>
              <a:t>9</a:t>
            </a:fld>
            <a:endParaRPr lang="en-US" altLang="en-US"/>
          </a:p>
        </p:txBody>
      </p:sp>
      <p:sp>
        <p:nvSpPr>
          <p:cNvPr id="684034" name="Rectangle 2"/>
          <p:cNvSpPr>
            <a:spLocks noGrp="1" noRot="1" noChangeAspect="1" noChangeArrowheads="1" noTextEdit="1"/>
          </p:cNvSpPr>
          <p:nvPr>
            <p:ph type="sldImg"/>
          </p:nvPr>
        </p:nvSpPr>
        <p:spPr>
          <a:xfrm>
            <a:off x="2227263" y="700088"/>
            <a:ext cx="2592387" cy="1944687"/>
          </a:xfrm>
          <a:ln/>
        </p:spPr>
      </p:sp>
      <p:sp>
        <p:nvSpPr>
          <p:cNvPr id="684035" name="Rectangle 3"/>
          <p:cNvSpPr>
            <a:spLocks noGrp="1" noChangeArrowheads="1"/>
          </p:cNvSpPr>
          <p:nvPr>
            <p:ph type="body" idx="1"/>
          </p:nvPr>
        </p:nvSpPr>
        <p:spPr/>
        <p:txBody>
          <a:bodyPr/>
          <a:lstStyle/>
          <a:p>
            <a:r>
              <a:rPr lang="en-US" altLang="en-US" dirty="0" smtClean="0"/>
              <a:t>how is this a replay of the symposium?</a:t>
            </a:r>
          </a:p>
          <a:p>
            <a:r>
              <a:rPr lang="en-US" altLang="en-US" dirty="0" smtClean="0"/>
              <a:t>how is it </a:t>
            </a:r>
            <a:r>
              <a:rPr lang="en-US" altLang="en-US" i="1" dirty="0" smtClean="0"/>
              <a:t>not?</a:t>
            </a:r>
            <a:endParaRPr lang="en-US" altLang="en-US" i="0"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in spite of it all, fortune,</a:t>
            </a:r>
            <a:r>
              <a:rPr lang="en-US" baseline="0" dirty="0" smtClean="0"/>
              <a:t> in her blindness, all the while that she was torturing and cruelly imperiling you, has by the very exercise of her </a:t>
            </a:r>
            <a:r>
              <a:rPr lang="en-US" baseline="0" dirty="0" err="1" smtClean="0"/>
              <a:t>unforseeing</a:t>
            </a:r>
            <a:r>
              <a:rPr lang="en-US" baseline="0" dirty="0" smtClean="0"/>
              <a:t> malignity, brought you to this state of holy felicity. now let her go, let her vent her made rage elsewhere…. </a:t>
            </a:r>
          </a:p>
          <a:p>
            <a:r>
              <a:rPr lang="en-US" baseline="0" dirty="0" smtClean="0"/>
              <a:t>note that initiation will require that </a:t>
            </a:r>
            <a:r>
              <a:rPr lang="en-US" baseline="0" dirty="0" err="1" smtClean="0"/>
              <a:t>lucius</a:t>
            </a:r>
            <a:r>
              <a:rPr lang="en-US" baseline="0" dirty="0" smtClean="0"/>
              <a:t> live a chaste life of abstinence. (206. </a:t>
            </a:r>
            <a:r>
              <a:rPr lang="en-US" i="1" baseline="0" dirty="0" smtClean="0"/>
              <a:t>quod </a:t>
            </a:r>
            <a:r>
              <a:rPr lang="en-US" i="1" baseline="0" dirty="0" err="1" smtClean="0"/>
              <a:t>enim</a:t>
            </a:r>
            <a:r>
              <a:rPr lang="en-US" i="1" baseline="0" dirty="0" smtClean="0"/>
              <a:t> </a:t>
            </a:r>
            <a:r>
              <a:rPr lang="en-US" i="1" baseline="0" dirty="0" err="1" smtClean="0"/>
              <a:t>sedulo</a:t>
            </a:r>
            <a:r>
              <a:rPr lang="en-US" i="1" baseline="0" dirty="0" smtClean="0"/>
              <a:t> </a:t>
            </a:r>
            <a:r>
              <a:rPr lang="en-US" i="1" baseline="0" dirty="0" err="1" smtClean="0"/>
              <a:t>percontaueram</a:t>
            </a:r>
            <a:r>
              <a:rPr lang="en-US" i="1" baseline="0" dirty="0" smtClean="0"/>
              <a:t> </a:t>
            </a:r>
            <a:r>
              <a:rPr lang="en-US" i="1" baseline="0" dirty="0" err="1" smtClean="0"/>
              <a:t>difficile</a:t>
            </a:r>
            <a:r>
              <a:rPr lang="en-US" i="1" baseline="0" dirty="0" smtClean="0"/>
              <a:t> </a:t>
            </a:r>
            <a:r>
              <a:rPr lang="en-US" i="1" baseline="0" dirty="0" err="1" smtClean="0"/>
              <a:t>religionis</a:t>
            </a:r>
            <a:r>
              <a:rPr lang="en-US" i="1" baseline="0" dirty="0" smtClean="0"/>
              <a:t> obsequium et </a:t>
            </a:r>
            <a:r>
              <a:rPr lang="en-US" i="1" baseline="0" dirty="0" err="1" smtClean="0"/>
              <a:t>castimoniorum</a:t>
            </a:r>
            <a:r>
              <a:rPr lang="en-US" i="1" baseline="0" dirty="0" smtClean="0"/>
              <a:t> </a:t>
            </a:r>
            <a:r>
              <a:rPr lang="en-US" i="1" baseline="0" dirty="0" err="1" smtClean="0"/>
              <a:t>abstinentiam</a:t>
            </a:r>
            <a:r>
              <a:rPr lang="en-US" i="1" baseline="0" dirty="0" smtClean="0"/>
              <a:t> </a:t>
            </a:r>
            <a:r>
              <a:rPr lang="en-US" i="1" baseline="0" dirty="0" err="1" smtClean="0"/>
              <a:t>satis</a:t>
            </a:r>
            <a:r>
              <a:rPr lang="en-US" i="1" baseline="0" dirty="0" smtClean="0"/>
              <a:t> </a:t>
            </a:r>
            <a:r>
              <a:rPr lang="en-US" i="1" baseline="0" dirty="0" err="1" smtClean="0"/>
              <a:t>arduam</a:t>
            </a:r>
            <a:r>
              <a:rPr lang="en-US" i="1" baseline="0" dirty="0" smtClean="0"/>
              <a:t> </a:t>
            </a:r>
            <a:r>
              <a:rPr lang="en-US" i="1" baseline="0" dirty="0" err="1" smtClean="0"/>
              <a:t>cautoque</a:t>
            </a:r>
            <a:r>
              <a:rPr lang="en-US" i="1" baseline="0" dirty="0" smtClean="0"/>
              <a:t> </a:t>
            </a:r>
            <a:r>
              <a:rPr lang="en-US" i="1" baseline="0" dirty="0" err="1" smtClean="0"/>
              <a:t>circumspectu</a:t>
            </a:r>
            <a:r>
              <a:rPr lang="en-US" i="1" baseline="0" dirty="0" smtClean="0"/>
              <a:t> </a:t>
            </a:r>
            <a:r>
              <a:rPr lang="en-US" i="1" baseline="0" dirty="0" err="1" smtClean="0"/>
              <a:t>uitam</a:t>
            </a:r>
            <a:r>
              <a:rPr lang="en-US" i="1" baseline="0" dirty="0" smtClean="0"/>
              <a:t>, quae </a:t>
            </a:r>
            <a:r>
              <a:rPr lang="en-US" i="1" baseline="0" dirty="0" err="1" smtClean="0"/>
              <a:t>multis</a:t>
            </a:r>
            <a:r>
              <a:rPr lang="en-US" i="1" baseline="0" dirty="0" smtClean="0"/>
              <a:t> </a:t>
            </a:r>
            <a:r>
              <a:rPr lang="en-US" i="1" baseline="0" dirty="0" err="1" smtClean="0"/>
              <a:t>casibus</a:t>
            </a:r>
            <a:r>
              <a:rPr lang="en-US" i="1" baseline="0" dirty="0" smtClean="0"/>
              <a:t> </a:t>
            </a:r>
            <a:r>
              <a:rPr lang="en-US" i="1" baseline="0" dirty="0" err="1" smtClean="0"/>
              <a:t>subiacet</a:t>
            </a:r>
            <a:r>
              <a:rPr lang="en-US" i="1" baseline="0" dirty="0" smtClean="0"/>
              <a:t>, </a:t>
            </a:r>
            <a:r>
              <a:rPr lang="en-US" i="1" baseline="0" dirty="0" err="1" smtClean="0"/>
              <a:t>esse</a:t>
            </a:r>
            <a:r>
              <a:rPr lang="en-US" i="1" baseline="0" dirty="0" smtClean="0"/>
              <a:t> </a:t>
            </a:r>
            <a:r>
              <a:rPr lang="en-US" i="1" baseline="0" dirty="0" err="1" smtClean="0"/>
              <a:t>muniendam</a:t>
            </a:r>
            <a:r>
              <a:rPr lang="en-US" baseline="0" dirty="0" smtClean="0"/>
              <a:t>, 11.19)</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10</a:t>
            </a:fld>
            <a:endParaRPr lang="en-US" altLang="en-US"/>
          </a:p>
        </p:txBody>
      </p:sp>
    </p:spTree>
    <p:extLst>
      <p:ext uri="{BB962C8B-B14F-4D97-AF65-F5344CB8AC3E}">
        <p14:creationId xmlns:p14="http://schemas.microsoft.com/office/powerpoint/2010/main" val="5585912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90146" name="AutoShape 2"/>
          <p:cNvSpPr>
            <a:spLocks noChangeArrowheads="1"/>
          </p:cNvSpPr>
          <p:nvPr/>
        </p:nvSpPr>
        <p:spPr bwMode="auto">
          <a:xfrm>
            <a:off x="685800" y="2235200"/>
            <a:ext cx="7391400" cy="3352800"/>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sp>
        <p:nvSpPr>
          <p:cNvPr id="390147" name="Rectangle 3"/>
          <p:cNvSpPr>
            <a:spLocks noChangeArrowheads="1"/>
          </p:cNvSpPr>
          <p:nvPr/>
        </p:nvSpPr>
        <p:spPr bwMode="blackWhite">
          <a:xfrm>
            <a:off x="228600" y="1092200"/>
            <a:ext cx="7162800" cy="990600"/>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grpSp>
        <p:nvGrpSpPr>
          <p:cNvPr id="2" name="Group 1"/>
          <p:cNvGrpSpPr/>
          <p:nvPr userDrawn="1"/>
        </p:nvGrpSpPr>
        <p:grpSpPr>
          <a:xfrm>
            <a:off x="0" y="1782763"/>
            <a:ext cx="8305800" cy="1422400"/>
            <a:chOff x="0" y="1782763"/>
            <a:chExt cx="8305800" cy="1422400"/>
          </a:xfrm>
        </p:grpSpPr>
        <p:sp>
          <p:nvSpPr>
            <p:cNvPr id="390148"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149"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90150" name="Rectangle 6"/>
          <p:cNvSpPr>
            <a:spLocks noGrp="1" noChangeArrowheads="1"/>
          </p:cNvSpPr>
          <p:nvPr>
            <p:ph type="ctrTitle"/>
          </p:nvPr>
        </p:nvSpPr>
        <p:spPr>
          <a:xfrm>
            <a:off x="228600" y="1782763"/>
            <a:ext cx="8077200" cy="1430337"/>
          </a:xfrm>
        </p:spPr>
        <p:txBody>
          <a:bodyPr/>
          <a:lstStyle>
            <a:lvl1pPr>
              <a:defRPr sz="4000"/>
            </a:lvl1pPr>
          </a:lstStyle>
          <a:p>
            <a:pPr lvl="0"/>
            <a:r>
              <a:rPr lang="en-US" altLang="en-US" noProof="0" smtClean="0"/>
              <a:t>Click to edit Master title style</a:t>
            </a:r>
            <a:endParaRPr lang="en-US" altLang="en-US" noProof="0" dirty="0" smtClean="0"/>
          </a:p>
        </p:txBody>
      </p:sp>
      <p:sp>
        <p:nvSpPr>
          <p:cNvPr id="390151" name="Rectangle 7"/>
          <p:cNvSpPr>
            <a:spLocks noGrp="1" noChangeArrowheads="1"/>
          </p:cNvSpPr>
          <p:nvPr>
            <p:ph type="subTitle" idx="1"/>
          </p:nvPr>
        </p:nvSpPr>
        <p:spPr>
          <a:xfrm>
            <a:off x="1066800" y="3695700"/>
            <a:ext cx="6629400" cy="1676400"/>
          </a:xfrm>
        </p:spPr>
        <p:txBody>
          <a:bodyPr/>
          <a:lstStyle>
            <a:lvl1pPr marL="0" indent="0">
              <a:buFont typeface="Wingdings" pitchFamily="2" charset="2"/>
              <a:buNone/>
              <a:defRPr/>
            </a:lvl1pPr>
          </a:lstStyle>
          <a:p>
            <a:pPr lvl="0"/>
            <a:r>
              <a:rPr lang="en-US" altLang="en-US" noProof="0" smtClean="0"/>
              <a:t>Click to edit Master subtitle style</a:t>
            </a:r>
          </a:p>
        </p:txBody>
      </p:sp>
      <p:sp>
        <p:nvSpPr>
          <p:cNvPr id="390152" name="Rectangle 8"/>
          <p:cNvSpPr>
            <a:spLocks noGrp="1" noChangeArrowheads="1"/>
          </p:cNvSpPr>
          <p:nvPr>
            <p:ph type="dt" sz="half" idx="2"/>
          </p:nvPr>
        </p:nvSpPr>
        <p:spPr>
          <a:xfrm>
            <a:off x="457200" y="6248400"/>
            <a:ext cx="2133600" cy="471488"/>
          </a:xfrm>
        </p:spPr>
        <p:txBody>
          <a:bodyPr/>
          <a:lstStyle>
            <a:lvl1pPr>
              <a:defRPr/>
            </a:lvl1pPr>
          </a:lstStyle>
          <a:p>
            <a:r>
              <a:rPr lang="en-US" altLang="en-US" smtClean="0"/>
              <a:t>2013-11-25</a:t>
            </a:r>
            <a:endParaRPr lang="en-US" altLang="en-US"/>
          </a:p>
        </p:txBody>
      </p:sp>
      <p:sp>
        <p:nvSpPr>
          <p:cNvPr id="390153" name="Rectangle 9"/>
          <p:cNvSpPr>
            <a:spLocks noGrp="1" noChangeArrowheads="1"/>
          </p:cNvSpPr>
          <p:nvPr>
            <p:ph type="ftr" sz="quarter" idx="3"/>
          </p:nvPr>
        </p:nvSpPr>
        <p:spPr>
          <a:xfrm>
            <a:off x="3124200" y="6253163"/>
            <a:ext cx="2895600" cy="457200"/>
          </a:xfrm>
        </p:spPr>
        <p:txBody>
          <a:bodyPr/>
          <a:lstStyle>
            <a:lvl1pPr>
              <a:defRPr/>
            </a:lvl1pPr>
          </a:lstStyle>
          <a:p>
            <a:r>
              <a:rPr lang="en-US" altLang="en-US" smtClean="0"/>
              <a:t>Golden Ass 3</a:t>
            </a:r>
            <a:endParaRPr lang="en-US" altLang="en-US"/>
          </a:p>
        </p:txBody>
      </p:sp>
      <p:sp>
        <p:nvSpPr>
          <p:cNvPr id="390154" name="Rectangle 10"/>
          <p:cNvSpPr>
            <a:spLocks noGrp="1" noChangeArrowheads="1"/>
          </p:cNvSpPr>
          <p:nvPr>
            <p:ph type="sldNum" sz="quarter" idx="4"/>
          </p:nvPr>
        </p:nvSpPr>
        <p:spPr>
          <a:xfrm>
            <a:off x="6553200" y="6248400"/>
            <a:ext cx="2133600" cy="471488"/>
          </a:xfrm>
        </p:spPr>
        <p:txBody>
          <a:bodyPr/>
          <a:lstStyle>
            <a:lvl1pPr>
              <a:defRPr/>
            </a:lvl1pPr>
          </a:lstStyle>
          <a:p>
            <a:fld id="{7A88AE38-B7DC-4EB9-AA3E-6710C533ED47}" type="slidenum">
              <a:rPr lang="en-US" altLang="en-US"/>
              <a:pPr/>
              <a:t>‹#›</a:t>
            </a:fld>
            <a:endParaRPr lang="en-US" altLang="en-US"/>
          </a:p>
        </p:txBody>
      </p:sp>
      <p:pic>
        <p:nvPicPr>
          <p:cNvPr id="39015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0156" name="Picture 12" descr="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2013-11-25</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Golden Ass 3</a:t>
            </a:r>
            <a:endParaRPr lang="en-US" altLang="en-US"/>
          </a:p>
        </p:txBody>
      </p:sp>
      <p:sp>
        <p:nvSpPr>
          <p:cNvPr id="6" name="Slide Number Placeholder 5"/>
          <p:cNvSpPr>
            <a:spLocks noGrp="1"/>
          </p:cNvSpPr>
          <p:nvPr>
            <p:ph type="sldNum" sz="quarter" idx="12"/>
          </p:nvPr>
        </p:nvSpPr>
        <p:spPr/>
        <p:txBody>
          <a:bodyPr/>
          <a:lstStyle>
            <a:lvl1pPr>
              <a:defRPr/>
            </a:lvl1pPr>
          </a:lstStyle>
          <a:p>
            <a:fld id="{1427B24C-E2EC-42C0-9F51-0BFFEC4C4B7B}" type="slidenum">
              <a:rPr lang="en-US" altLang="en-US"/>
              <a:pPr/>
              <a:t>‹#›</a:t>
            </a:fld>
            <a:endParaRPr lang="en-US" altLang="en-US"/>
          </a:p>
        </p:txBody>
      </p:sp>
    </p:spTree>
    <p:extLst>
      <p:ext uri="{BB962C8B-B14F-4D97-AF65-F5344CB8AC3E}">
        <p14:creationId xmlns:p14="http://schemas.microsoft.com/office/powerpoint/2010/main" val="4054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9538" y="431800"/>
            <a:ext cx="2076450" cy="5816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431800"/>
            <a:ext cx="6078538" cy="5816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2013-11-25</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Golden Ass 3</a:t>
            </a:r>
            <a:endParaRPr lang="en-US" altLang="en-US"/>
          </a:p>
        </p:txBody>
      </p:sp>
      <p:sp>
        <p:nvSpPr>
          <p:cNvPr id="6" name="Slide Number Placeholder 5"/>
          <p:cNvSpPr>
            <a:spLocks noGrp="1"/>
          </p:cNvSpPr>
          <p:nvPr>
            <p:ph type="sldNum" sz="quarter" idx="12"/>
          </p:nvPr>
        </p:nvSpPr>
        <p:spPr/>
        <p:txBody>
          <a:bodyPr/>
          <a:lstStyle>
            <a:lvl1pPr>
              <a:defRPr/>
            </a:lvl1pPr>
          </a:lstStyle>
          <a:p>
            <a:fld id="{28F0F5BB-7EF7-48B2-B70C-DBBE035D9647}" type="slidenum">
              <a:rPr lang="en-US" altLang="en-US"/>
              <a:pPr/>
              <a:t>‹#›</a:t>
            </a:fld>
            <a:endParaRPr lang="en-US" altLang="en-US"/>
          </a:p>
        </p:txBody>
      </p:sp>
    </p:spTree>
    <p:extLst>
      <p:ext uri="{BB962C8B-B14F-4D97-AF65-F5344CB8AC3E}">
        <p14:creationId xmlns:p14="http://schemas.microsoft.com/office/powerpoint/2010/main" val="163859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US" altLang="en-US" smtClean="0"/>
              <a:t>2013-11-25</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Golden Ass 3</a:t>
            </a:r>
            <a:endParaRPr lang="en-US" altLang="en-US"/>
          </a:p>
        </p:txBody>
      </p:sp>
      <p:sp>
        <p:nvSpPr>
          <p:cNvPr id="6" name="Slide Number Placeholder 5"/>
          <p:cNvSpPr>
            <a:spLocks noGrp="1"/>
          </p:cNvSpPr>
          <p:nvPr>
            <p:ph type="sldNum" sz="quarter" idx="12"/>
          </p:nvPr>
        </p:nvSpPr>
        <p:spPr/>
        <p:txBody>
          <a:bodyPr/>
          <a:lstStyle>
            <a:lvl1pPr>
              <a:defRPr/>
            </a:lvl1pPr>
          </a:lstStyle>
          <a:p>
            <a:fld id="{45CBAB23-029E-42B1-8BBA-6B5058138180}" type="slidenum">
              <a:rPr lang="en-US" altLang="en-US"/>
              <a:pPr/>
              <a:t>‹#›</a:t>
            </a:fld>
            <a:endParaRPr lang="en-US" altLang="en-US"/>
          </a:p>
        </p:txBody>
      </p:sp>
    </p:spTree>
    <p:extLst>
      <p:ext uri="{BB962C8B-B14F-4D97-AF65-F5344CB8AC3E}">
        <p14:creationId xmlns:p14="http://schemas.microsoft.com/office/powerpoint/2010/main" val="287309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userDrawn="1"/>
        </p:nvGrpSpPr>
        <p:grpSpPr>
          <a:xfrm>
            <a:off x="0" y="2931617"/>
            <a:ext cx="8305800" cy="1422400"/>
            <a:chOff x="0" y="1782763"/>
            <a:chExt cx="8305800" cy="1422400"/>
          </a:xfrm>
        </p:grpSpPr>
        <p:sp>
          <p:nvSpPr>
            <p:cNvPr id="11"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a:xfrm>
            <a:off x="722313" y="2906355"/>
            <a:ext cx="7772400" cy="1315899"/>
          </a:xfrm>
        </p:spPr>
        <p:txBody>
          <a:bodyPr anchor="ctr" anchorCtr="0"/>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4435688"/>
            <a:ext cx="7772400" cy="1500187"/>
          </a:xfrm>
        </p:spPr>
        <p:txBody>
          <a:bodyPr anchor="t" anchorCtr="0"/>
          <a:lstStyle>
            <a:lvl1pPr marL="0" indent="0">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pic>
        <p:nvPicPr>
          <p:cNvPr id="13"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2" descr="z"/>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56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bwMode="auto">
          <a:xfrm>
            <a:off x="4555328" y="2176463"/>
            <a:ext cx="27432" cy="2943225"/>
          </a:xfrm>
          <a:prstGeom prst="rect">
            <a:avLst/>
          </a:prstGeom>
          <a:gradFill>
            <a:gsLst>
              <a:gs pos="0">
                <a:schemeClr val="bg1">
                  <a:lumMod val="6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altLang="en-US" smtClean="0"/>
              <a:t>2013-11-25</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Golden Ass 3</a:t>
            </a:r>
            <a:endParaRPr lang="en-US" altLang="en-US"/>
          </a:p>
        </p:txBody>
      </p:sp>
      <p:sp>
        <p:nvSpPr>
          <p:cNvPr id="7" name="Slide Number Placeholder 6"/>
          <p:cNvSpPr>
            <a:spLocks noGrp="1"/>
          </p:cNvSpPr>
          <p:nvPr>
            <p:ph type="sldNum" sz="quarter" idx="12"/>
          </p:nvPr>
        </p:nvSpPr>
        <p:spPr/>
        <p:txBody>
          <a:bodyPr/>
          <a:lstStyle>
            <a:lvl1pPr>
              <a:defRPr/>
            </a:lvl1pPr>
          </a:lstStyle>
          <a:p>
            <a:fld id="{559CED4C-F468-4C47-B8E8-69794AA6189D}" type="slidenum">
              <a:rPr lang="en-US" altLang="en-US"/>
              <a:pPr/>
              <a:t>‹#›</a:t>
            </a:fld>
            <a:endParaRPr lang="en-US" altLang="en-US"/>
          </a:p>
        </p:txBody>
      </p:sp>
    </p:spTree>
    <p:extLst>
      <p:ext uri="{BB962C8B-B14F-4D97-AF65-F5344CB8AC3E}">
        <p14:creationId xmlns:p14="http://schemas.microsoft.com/office/powerpoint/2010/main" val="2497010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2928" y="1635129"/>
            <a:ext cx="3968776" cy="639762"/>
          </a:xfrm>
        </p:spPr>
        <p:txBody>
          <a:bodyPr anchor="b"/>
          <a:lstStyle>
            <a:lvl1pPr marL="0" indent="0">
              <a:buNone/>
              <a:defRPr sz="2400" b="1"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2928" y="2274891"/>
            <a:ext cx="3968776"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30753" y="1635129"/>
            <a:ext cx="3970335" cy="639762"/>
          </a:xfrm>
        </p:spPr>
        <p:txBody>
          <a:bodyPr anchor="b"/>
          <a:lstStyle>
            <a:lvl1pPr marL="0" indent="0">
              <a:buNone/>
              <a:defRPr sz="2400" b="1"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30753" y="2274891"/>
            <a:ext cx="3970335"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n-US" altLang="en-US" smtClean="0"/>
              <a:t>2013-11-25</a:t>
            </a:r>
            <a:endParaRPr lang="en-US" altLang="en-US"/>
          </a:p>
        </p:txBody>
      </p:sp>
      <p:sp>
        <p:nvSpPr>
          <p:cNvPr id="8" name="Footer Placeholder 7"/>
          <p:cNvSpPr>
            <a:spLocks noGrp="1"/>
          </p:cNvSpPr>
          <p:nvPr>
            <p:ph type="ftr" sz="quarter" idx="11"/>
          </p:nvPr>
        </p:nvSpPr>
        <p:spPr/>
        <p:txBody>
          <a:bodyPr/>
          <a:lstStyle>
            <a:lvl1pPr>
              <a:defRPr/>
            </a:lvl1pPr>
          </a:lstStyle>
          <a:p>
            <a:r>
              <a:rPr lang="en-US" altLang="en-US" smtClean="0"/>
              <a:t>Golden Ass 3</a:t>
            </a:r>
            <a:endParaRPr lang="en-US" altLang="en-US"/>
          </a:p>
        </p:txBody>
      </p:sp>
      <p:sp>
        <p:nvSpPr>
          <p:cNvPr id="9" name="Slide Number Placeholder 8"/>
          <p:cNvSpPr>
            <a:spLocks noGrp="1"/>
          </p:cNvSpPr>
          <p:nvPr>
            <p:ph type="sldNum" sz="quarter" idx="12"/>
          </p:nvPr>
        </p:nvSpPr>
        <p:spPr/>
        <p:txBody>
          <a:bodyPr/>
          <a:lstStyle>
            <a:lvl1pPr>
              <a:defRPr/>
            </a:lvl1pPr>
          </a:lstStyle>
          <a:p>
            <a:fld id="{A3252525-01FE-43C4-B8EE-2D97A9156A80}" type="slidenum">
              <a:rPr lang="en-US" altLang="en-US"/>
              <a:pPr/>
              <a:t>‹#›</a:t>
            </a:fld>
            <a:endParaRPr lang="en-US" altLang="en-US"/>
          </a:p>
        </p:txBody>
      </p:sp>
      <p:sp>
        <p:nvSpPr>
          <p:cNvPr id="11" name="Rectangle 10"/>
          <p:cNvSpPr/>
          <p:nvPr userDrawn="1"/>
        </p:nvSpPr>
        <p:spPr bwMode="auto">
          <a:xfrm>
            <a:off x="4626768" y="2290767"/>
            <a:ext cx="27432" cy="2943225"/>
          </a:xfrm>
          <a:prstGeom prst="rect">
            <a:avLst/>
          </a:prstGeom>
          <a:gradFill>
            <a:gsLst>
              <a:gs pos="0">
                <a:schemeClr val="bg1">
                  <a:lumMod val="7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Tree>
    <p:extLst>
      <p:ext uri="{BB962C8B-B14F-4D97-AF65-F5344CB8AC3E}">
        <p14:creationId xmlns:p14="http://schemas.microsoft.com/office/powerpoint/2010/main" val="144492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18306" y="346072"/>
            <a:ext cx="8307388" cy="914400"/>
          </a:xfrm>
        </p:spPr>
        <p:txBody>
          <a:bodyPr/>
          <a:lstStyle>
            <a:lvl1pPr algn="ctr">
              <a:defRPr sz="3600"/>
            </a:lvl1pPr>
          </a:lstStyle>
          <a:p>
            <a:r>
              <a:rPr lang="en-US" smtClean="0"/>
              <a:t>Click to edit Master title style</a:t>
            </a:r>
            <a:endParaRPr lang="en-US"/>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29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39219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89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2013-11-25</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Golden Ass 3</a:t>
            </a:r>
            <a:endParaRPr lang="en-US" altLang="en-US"/>
          </a:p>
        </p:txBody>
      </p:sp>
      <p:sp>
        <p:nvSpPr>
          <p:cNvPr id="7" name="Slide Number Placeholder 6"/>
          <p:cNvSpPr>
            <a:spLocks noGrp="1"/>
          </p:cNvSpPr>
          <p:nvPr>
            <p:ph type="sldNum" sz="quarter" idx="12"/>
          </p:nvPr>
        </p:nvSpPr>
        <p:spPr/>
        <p:txBody>
          <a:bodyPr/>
          <a:lstStyle>
            <a:lvl1pPr>
              <a:defRPr/>
            </a:lvl1pPr>
          </a:lstStyle>
          <a:p>
            <a:fld id="{11790FC2-4AB7-4145-9DF5-2718379CAE9A}" type="slidenum">
              <a:rPr lang="en-US" altLang="en-US"/>
              <a:pPr/>
              <a:t>‹#›</a:t>
            </a:fld>
            <a:endParaRPr lang="en-US" altLang="en-US"/>
          </a:p>
        </p:txBody>
      </p:sp>
    </p:spTree>
    <p:extLst>
      <p:ext uri="{BB962C8B-B14F-4D97-AF65-F5344CB8AC3E}">
        <p14:creationId xmlns:p14="http://schemas.microsoft.com/office/powerpoint/2010/main" val="114907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2013-11-25</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Golden Ass 3</a:t>
            </a:r>
            <a:endParaRPr lang="en-US" altLang="en-US"/>
          </a:p>
        </p:txBody>
      </p:sp>
      <p:sp>
        <p:nvSpPr>
          <p:cNvPr id="7" name="Slide Number Placeholder 6"/>
          <p:cNvSpPr>
            <a:spLocks noGrp="1"/>
          </p:cNvSpPr>
          <p:nvPr>
            <p:ph type="sldNum" sz="quarter" idx="12"/>
          </p:nvPr>
        </p:nvSpPr>
        <p:spPr/>
        <p:txBody>
          <a:bodyPr/>
          <a:lstStyle>
            <a:lvl1pPr>
              <a:defRPr/>
            </a:lvl1pPr>
          </a:lstStyle>
          <a:p>
            <a:fld id="{C5CA8425-F3DA-4334-853B-0B45E73613F1}" type="slidenum">
              <a:rPr lang="en-US" altLang="en-US"/>
              <a:pPr/>
              <a:t>‹#›</a:t>
            </a:fld>
            <a:endParaRPr lang="en-US" altLang="en-US"/>
          </a:p>
        </p:txBody>
      </p:sp>
    </p:spTree>
    <p:extLst>
      <p:ext uri="{BB962C8B-B14F-4D97-AF65-F5344CB8AC3E}">
        <p14:creationId xmlns:p14="http://schemas.microsoft.com/office/powerpoint/2010/main" val="266645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22" name="Line 2"/>
          <p:cNvSpPr>
            <a:spLocks noChangeShapeType="1"/>
          </p:cNvSpPr>
          <p:nvPr/>
        </p:nvSpPr>
        <p:spPr bwMode="auto">
          <a:xfrm>
            <a:off x="0" y="1536700"/>
            <a:ext cx="9144000" cy="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3" name="Line 3"/>
          <p:cNvSpPr>
            <a:spLocks noChangeShapeType="1"/>
          </p:cNvSpPr>
          <p:nvPr/>
        </p:nvSpPr>
        <p:spPr bwMode="auto">
          <a:xfrm flipV="1">
            <a:off x="533400" y="152400"/>
            <a:ext cx="0" cy="327660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4" name="Rectangle 4"/>
          <p:cNvSpPr>
            <a:spLocks noChangeArrowheads="1"/>
          </p:cNvSpPr>
          <p:nvPr/>
        </p:nvSpPr>
        <p:spPr bwMode="auto">
          <a:xfrm>
            <a:off x="0" y="328613"/>
            <a:ext cx="5713413" cy="1066800"/>
          </a:xfrm>
          <a:prstGeom prst="rect">
            <a:avLst/>
          </a:prstGeom>
          <a:gradFill rotWithShape="1">
            <a:gsLst>
              <a:gs pos="0">
                <a:schemeClr val="bg1"/>
              </a:gs>
              <a:gs pos="100000">
                <a:srgbClr val="0099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25" name="Rectangle 5"/>
          <p:cNvSpPr>
            <a:spLocks noGrp="1" noChangeArrowheads="1"/>
          </p:cNvSpPr>
          <p:nvPr>
            <p:ph type="title"/>
          </p:nvPr>
        </p:nvSpPr>
        <p:spPr bwMode="auto">
          <a:xfrm>
            <a:off x="228600" y="431800"/>
            <a:ext cx="830738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dirty="0" smtClean="0"/>
          </a:p>
        </p:txBody>
      </p:sp>
      <p:sp>
        <p:nvSpPr>
          <p:cNvPr id="389126" name="Rectangle 6"/>
          <p:cNvSpPr>
            <a:spLocks noGrp="1" noChangeArrowheads="1"/>
          </p:cNvSpPr>
          <p:nvPr>
            <p:ph type="body" idx="1"/>
          </p:nvPr>
        </p:nvSpPr>
        <p:spPr bwMode="auto">
          <a:xfrm>
            <a:off x="609600" y="1752600"/>
            <a:ext cx="7924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dirty="0" smtClean="0"/>
          </a:p>
        </p:txBody>
      </p:sp>
      <p:sp>
        <p:nvSpPr>
          <p:cNvPr id="389127" name="Rectangle 7"/>
          <p:cNvSpPr>
            <a:spLocks noGrp="1" noChangeArrowheads="1"/>
          </p:cNvSpPr>
          <p:nvPr>
            <p:ph type="dt" sz="half" idx="2"/>
          </p:nvPr>
        </p:nvSpPr>
        <p:spPr bwMode="auto">
          <a:xfrm>
            <a:off x="628656"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Calibri" panose="020F0502020204030204" pitchFamily="34" charset="0"/>
              </a:defRPr>
            </a:lvl1pPr>
          </a:lstStyle>
          <a:p>
            <a:r>
              <a:rPr lang="en-US" altLang="en-US" smtClean="0"/>
              <a:t>2013-11-25</a:t>
            </a:r>
            <a:endParaRPr lang="en-US" altLang="en-US"/>
          </a:p>
        </p:txBody>
      </p:sp>
      <p:sp>
        <p:nvSpPr>
          <p:cNvPr id="389128"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Calibri" panose="020F0502020204030204" pitchFamily="34" charset="0"/>
              </a:defRPr>
            </a:lvl1pPr>
          </a:lstStyle>
          <a:p>
            <a:r>
              <a:rPr lang="en-US" altLang="en-US" smtClean="0"/>
              <a:t>Golden Ass 3</a:t>
            </a:r>
            <a:endParaRPr lang="en-US" altLang="en-US"/>
          </a:p>
        </p:txBody>
      </p:sp>
      <p:sp>
        <p:nvSpPr>
          <p:cNvPr id="389129" name="Rectangle 9"/>
          <p:cNvSpPr>
            <a:spLocks noGrp="1" noChangeArrowheads="1"/>
          </p:cNvSpPr>
          <p:nvPr>
            <p:ph type="sldNum" sz="quarter" idx="4"/>
          </p:nvPr>
        </p:nvSpPr>
        <p:spPr bwMode="auto">
          <a:xfrm>
            <a:off x="641032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Calibri" panose="020F0502020204030204" pitchFamily="34" charset="0"/>
              </a:defRPr>
            </a:lvl1pPr>
          </a:lstStyle>
          <a:p>
            <a:fld id="{3282550D-7A37-46EB-A743-FE90ABCEBE71}" type="slidenum">
              <a:rPr lang="en-US" altLang="en-US" smtClean="0"/>
              <a:pPr/>
              <a:t>‹#›</a:t>
            </a:fld>
            <a:endParaRPr lang="en-US" alt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rtl="0" eaLnBrk="1" fontAlgn="base" hangingPunct="1">
        <a:spcBef>
          <a:spcPct val="0"/>
        </a:spcBef>
        <a:spcAft>
          <a:spcPct val="0"/>
        </a:spcAft>
        <a:defRPr sz="4000" b="0">
          <a:solidFill>
            <a:schemeClr val="tx1"/>
          </a:solidFill>
          <a:effectLst>
            <a:outerShdw blurRad="38100" dist="38100" dir="2700000" algn="tl">
              <a:srgbClr val="000000">
                <a:alpha val="43137"/>
              </a:srgbClr>
            </a:outerShdw>
          </a:effectLst>
          <a:latin typeface="Century Gothic" panose="020B0502020202020204" pitchFamily="34" charset="0"/>
          <a:ea typeface="+mj-ea"/>
          <a:cs typeface="+mj-cs"/>
        </a:defRPr>
      </a:lvl1pPr>
      <a:lvl2pPr algn="l" rtl="0" eaLnBrk="1" fontAlgn="base" hangingPunct="1">
        <a:spcBef>
          <a:spcPct val="0"/>
        </a:spcBef>
        <a:spcAft>
          <a:spcPct val="0"/>
        </a:spcAft>
        <a:defRPr sz="4200">
          <a:solidFill>
            <a:schemeClr val="tx1"/>
          </a:solidFill>
          <a:latin typeface="Arial" pitchFamily="34" charset="0"/>
        </a:defRPr>
      </a:lvl2pPr>
      <a:lvl3pPr algn="l" rtl="0" eaLnBrk="1" fontAlgn="base" hangingPunct="1">
        <a:spcBef>
          <a:spcPct val="0"/>
        </a:spcBef>
        <a:spcAft>
          <a:spcPct val="0"/>
        </a:spcAft>
        <a:defRPr sz="4200">
          <a:solidFill>
            <a:schemeClr val="tx1"/>
          </a:solidFill>
          <a:latin typeface="Arial" pitchFamily="34" charset="0"/>
        </a:defRPr>
      </a:lvl3pPr>
      <a:lvl4pPr algn="l" rtl="0" eaLnBrk="1" fontAlgn="base" hangingPunct="1">
        <a:spcBef>
          <a:spcPct val="0"/>
        </a:spcBef>
        <a:spcAft>
          <a:spcPct val="0"/>
        </a:spcAft>
        <a:defRPr sz="4200">
          <a:solidFill>
            <a:schemeClr val="tx1"/>
          </a:solidFill>
          <a:latin typeface="Arial" pitchFamily="34" charset="0"/>
        </a:defRPr>
      </a:lvl4pPr>
      <a:lvl5pPr algn="l" rtl="0" eaLnBrk="1" fontAlgn="base" hangingPunct="1">
        <a:spcBef>
          <a:spcPct val="0"/>
        </a:spcBef>
        <a:spcAft>
          <a:spcPct val="0"/>
        </a:spcAft>
        <a:defRPr sz="4200">
          <a:solidFill>
            <a:schemeClr val="tx1"/>
          </a:solidFill>
          <a:latin typeface="Arial" pitchFamily="34" charset="0"/>
        </a:defRPr>
      </a:lvl5pPr>
      <a:lvl6pPr marL="457200" algn="l" rtl="0" eaLnBrk="1" fontAlgn="base" hangingPunct="1">
        <a:spcBef>
          <a:spcPct val="0"/>
        </a:spcBef>
        <a:spcAft>
          <a:spcPct val="0"/>
        </a:spcAft>
        <a:defRPr sz="4200">
          <a:solidFill>
            <a:schemeClr val="tx1"/>
          </a:solidFill>
          <a:latin typeface="Arial" pitchFamily="34" charset="0"/>
        </a:defRPr>
      </a:lvl6pPr>
      <a:lvl7pPr marL="914400" algn="l" rtl="0" eaLnBrk="1" fontAlgn="base" hangingPunct="1">
        <a:spcBef>
          <a:spcPct val="0"/>
        </a:spcBef>
        <a:spcAft>
          <a:spcPct val="0"/>
        </a:spcAft>
        <a:defRPr sz="4200">
          <a:solidFill>
            <a:schemeClr val="tx1"/>
          </a:solidFill>
          <a:latin typeface="Arial" pitchFamily="34" charset="0"/>
        </a:defRPr>
      </a:lvl7pPr>
      <a:lvl8pPr marL="1371600" algn="l" rtl="0" eaLnBrk="1" fontAlgn="base" hangingPunct="1">
        <a:spcBef>
          <a:spcPct val="0"/>
        </a:spcBef>
        <a:spcAft>
          <a:spcPct val="0"/>
        </a:spcAft>
        <a:defRPr sz="4200">
          <a:solidFill>
            <a:schemeClr val="tx1"/>
          </a:solidFill>
          <a:latin typeface="Arial" pitchFamily="34" charset="0"/>
        </a:defRPr>
      </a:lvl8pPr>
      <a:lvl9pPr marL="1828800" algn="l" rtl="0" eaLnBrk="1" fontAlgn="base" hangingPunct="1">
        <a:spcBef>
          <a:spcPct val="0"/>
        </a:spcBef>
        <a:spcAft>
          <a:spcPct val="0"/>
        </a:spcAft>
        <a:defRPr sz="4200">
          <a:solidFill>
            <a:schemeClr val="tx1"/>
          </a:solidFill>
          <a:latin typeface="Arial" pitchFamily="34" charset="0"/>
        </a:defRPr>
      </a:lvl9pPr>
    </p:titleStyle>
    <p:bodyStyle>
      <a:lvl1pPr marL="342900" indent="-342900" algn="l" rtl="0" eaLnBrk="1" fontAlgn="base" hangingPunct="1">
        <a:spcBef>
          <a:spcPct val="20000"/>
        </a:spcBef>
        <a:spcAft>
          <a:spcPct val="0"/>
        </a:spcAft>
        <a:buClr>
          <a:schemeClr val="hlink"/>
        </a:buClr>
        <a:buSzPct val="80000"/>
        <a:buFont typeface="Wingdings" pitchFamily="2" charset="2"/>
        <a:buChar char="l"/>
        <a:defRPr sz="3200">
          <a:solidFill>
            <a:schemeClr val="tx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lr>
          <a:schemeClr val="accent1"/>
        </a:buClr>
        <a:buSzPct val="70000"/>
        <a:buFont typeface="Wingdings" pitchFamily="2" charset="2"/>
        <a:buChar char="l"/>
        <a:defRPr sz="2800">
          <a:solidFill>
            <a:schemeClr val="tx1"/>
          </a:solidFill>
          <a:latin typeface="Calibri" panose="020F0502020204030204" pitchFamily="34" charset="0"/>
        </a:defRPr>
      </a:lvl2pPr>
      <a:lvl3pPr marL="1143000" indent="-228600" algn="l" rtl="0" eaLnBrk="1" fontAlgn="base" hangingPunct="1">
        <a:spcBef>
          <a:spcPct val="20000"/>
        </a:spcBef>
        <a:spcAft>
          <a:spcPct val="0"/>
        </a:spcAft>
        <a:buClr>
          <a:schemeClr val="bg2"/>
        </a:buClr>
        <a:buSzPct val="65000"/>
        <a:buFont typeface="Wingdings" pitchFamily="2" charset="2"/>
        <a:buChar char="l"/>
        <a:defRPr sz="2400">
          <a:solidFill>
            <a:schemeClr val="tx1"/>
          </a:solidFill>
          <a:latin typeface="Calibri" panose="020F0502020204030204" pitchFamily="34" charset="0"/>
        </a:defRPr>
      </a:lvl3pPr>
      <a:lvl4pPr marL="1600200" indent="-228600" algn="l" rtl="0" eaLnBrk="1" fontAlgn="base" hangingPunct="1">
        <a:spcBef>
          <a:spcPct val="20000"/>
        </a:spcBef>
        <a:spcAft>
          <a:spcPct val="0"/>
        </a:spcAft>
        <a:buClr>
          <a:schemeClr val="hlink"/>
        </a:buClr>
        <a:buSzPct val="60000"/>
        <a:buFont typeface="Wingdings" pitchFamily="2" charset="2"/>
        <a:buChar char="l"/>
        <a:defRPr sz="2000">
          <a:solidFill>
            <a:schemeClr val="tx1"/>
          </a:solidFill>
          <a:latin typeface="Calibri" panose="020F0502020204030204" pitchFamily="34" charset="0"/>
        </a:defRPr>
      </a:lvl4pPr>
      <a:lvl5pPr marL="20574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Calibri" panose="020F0502020204030204" pitchFamily="34" charset="0"/>
        </a:defRPr>
      </a:lvl5pPr>
      <a:lvl6pPr marL="25146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2544" name="Picture 16" descr="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62545" name="Rectangle 17"/>
          <p:cNvSpPr>
            <a:spLocks noGrp="1" noChangeArrowheads="1"/>
          </p:cNvSpPr>
          <p:nvPr>
            <p:ph type="ctrTitle"/>
          </p:nvPr>
        </p:nvSpPr>
        <p:spPr>
          <a:xfrm>
            <a:off x="1025525" y="1600200"/>
            <a:ext cx="6559550" cy="869950"/>
          </a:xfrm>
        </p:spPr>
        <p:txBody>
          <a:bodyPr wrap="none">
            <a:spAutoFit/>
          </a:bodyPr>
          <a:lstStyle/>
          <a:p>
            <a:pPr algn="ctr"/>
            <a:r>
              <a:rPr lang="en-US" altLang="en-US" sz="5100" b="1" dirty="0">
                <a:solidFill>
                  <a:srgbClr val="990000"/>
                </a:solidFill>
                <a:latin typeface="Papyrus" pitchFamily="66" charset="0"/>
              </a:rPr>
              <a:t>Apuleius’ </a:t>
            </a:r>
            <a:r>
              <a:rPr lang="en-US" altLang="en-US" sz="5100" b="1" i="1" dirty="0">
                <a:solidFill>
                  <a:srgbClr val="990000"/>
                </a:solidFill>
                <a:latin typeface="Papyrus" pitchFamily="66" charset="0"/>
              </a:rPr>
              <a:t>Golden Ass</a:t>
            </a:r>
          </a:p>
        </p:txBody>
      </p:sp>
      <p:sp>
        <p:nvSpPr>
          <p:cNvPr id="662546" name="Rectangle 18"/>
          <p:cNvSpPr>
            <a:spLocks noGrp="1" noChangeArrowheads="1"/>
          </p:cNvSpPr>
          <p:nvPr>
            <p:ph type="subTitle" idx="1"/>
          </p:nvPr>
        </p:nvSpPr>
        <p:spPr>
          <a:xfrm>
            <a:off x="1339850" y="2590800"/>
            <a:ext cx="6484938" cy="701675"/>
          </a:xfrm>
        </p:spPr>
        <p:txBody>
          <a:bodyPr wrap="none">
            <a:spAutoFit/>
          </a:bodyPr>
          <a:lstStyle/>
          <a:p>
            <a:pPr algn="ctr"/>
            <a:r>
              <a:rPr lang="en-US" altLang="en-US" sz="4000" b="1" dirty="0">
                <a:solidFill>
                  <a:srgbClr val="990000"/>
                </a:solidFill>
                <a:latin typeface="Papyrus" pitchFamily="66" charset="0"/>
              </a:rPr>
              <a:t>Desire and its Discontents </a:t>
            </a:r>
            <a:r>
              <a:rPr lang="en-US" altLang="en-US" sz="4000" b="1" dirty="0" smtClean="0">
                <a:solidFill>
                  <a:srgbClr val="990000"/>
                </a:solidFill>
                <a:latin typeface="Papyrus" pitchFamily="66" charset="0"/>
              </a:rPr>
              <a:t>3</a:t>
            </a:r>
            <a:endParaRPr lang="en-US" altLang="en-US" sz="4000" b="1" dirty="0">
              <a:solidFill>
                <a:srgbClr val="990000"/>
              </a:solidFill>
              <a:latin typeface="Papyrus" pitchFamily="66" charset="0"/>
            </a:endParaRPr>
          </a:p>
        </p:txBody>
      </p:sp>
      <p:pic>
        <p:nvPicPr>
          <p:cNvPr id="662549" name="Picture 21" descr="canova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152400"/>
            <a:ext cx="1524000" cy="1384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12148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Pleasure Arc</a:t>
            </a:r>
            <a:endParaRPr lang="en-US" dirty="0"/>
          </a:p>
        </p:txBody>
      </p:sp>
      <p:sp>
        <p:nvSpPr>
          <p:cNvPr id="3" name="Content Placeholder 2"/>
          <p:cNvSpPr>
            <a:spLocks noGrp="1"/>
          </p:cNvSpPr>
          <p:nvPr>
            <p:ph idx="1"/>
          </p:nvPr>
        </p:nvSpPr>
        <p:spPr>
          <a:xfrm>
            <a:off x="609600" y="1723571"/>
            <a:ext cx="7924800" cy="4495800"/>
          </a:xfrm>
        </p:spPr>
        <p:txBody>
          <a:bodyPr>
            <a:normAutofit lnSpcReduction="10000"/>
          </a:bodyPr>
          <a:lstStyle/>
          <a:p>
            <a:pPr>
              <a:lnSpc>
                <a:spcPct val="114000"/>
              </a:lnSpc>
              <a:spcAft>
                <a:spcPts val="300"/>
              </a:spcAft>
            </a:pPr>
            <a:r>
              <a:rPr lang="en-US" sz="2400" dirty="0" smtClean="0"/>
              <a:t>“Give me your ear, reader, </a:t>
            </a:r>
            <a:r>
              <a:rPr lang="en-US" sz="2400" b="1" dirty="0" smtClean="0"/>
              <a:t>you will enjoy </a:t>
            </a:r>
            <a:r>
              <a:rPr lang="en-US" sz="2400" b="1" dirty="0" smtClean="0"/>
              <a:t>yourself (</a:t>
            </a:r>
            <a:r>
              <a:rPr lang="en-US" sz="2400" b="1" i="1" dirty="0" err="1"/>
              <a:t>laetaberis</a:t>
            </a:r>
            <a:r>
              <a:rPr lang="en-US" sz="2400" b="1" dirty="0" smtClean="0"/>
              <a:t>)</a:t>
            </a:r>
            <a:r>
              <a:rPr lang="en-US" sz="2400" dirty="0" smtClean="0"/>
              <a:t>” </a:t>
            </a:r>
            <a:r>
              <a:rPr lang="en-US" sz="2400" dirty="0" smtClean="0"/>
              <a:t>(p. 7)</a:t>
            </a:r>
          </a:p>
          <a:p>
            <a:pPr>
              <a:lnSpc>
                <a:spcPct val="114000"/>
              </a:lnSpc>
              <a:spcAft>
                <a:spcPts val="300"/>
              </a:spcAft>
            </a:pPr>
            <a:r>
              <a:rPr lang="en-US" sz="2400" dirty="0" smtClean="0"/>
              <a:t>“… </a:t>
            </a:r>
            <a:r>
              <a:rPr lang="en-US" sz="2400" dirty="0"/>
              <a:t>and when her time came there was born to them a daughter, whom we call </a:t>
            </a:r>
            <a:r>
              <a:rPr lang="en-US" sz="2400" b="1" dirty="0" smtClean="0"/>
              <a:t>Pleasure (</a:t>
            </a:r>
            <a:r>
              <a:rPr lang="en-US" sz="2400" b="1" i="1" dirty="0" err="1"/>
              <a:t>Voluptatem</a:t>
            </a:r>
            <a:r>
              <a:rPr lang="en-US" sz="2400" b="1" dirty="0" smtClean="0"/>
              <a:t>)</a:t>
            </a:r>
            <a:r>
              <a:rPr lang="en-US" sz="2400" dirty="0" smtClean="0"/>
              <a:t>.” </a:t>
            </a:r>
            <a:r>
              <a:rPr lang="en-US" sz="2400" dirty="0" smtClean="0"/>
              <a:t>(p</a:t>
            </a:r>
            <a:r>
              <a:rPr lang="en-US" sz="2400" dirty="0"/>
              <a:t>. 106)</a:t>
            </a:r>
          </a:p>
          <a:p>
            <a:pPr>
              <a:lnSpc>
                <a:spcPct val="114000"/>
              </a:lnSpc>
              <a:spcAft>
                <a:spcPts val="300"/>
              </a:spcAft>
            </a:pPr>
            <a:r>
              <a:rPr lang="en-US" sz="2400" dirty="0" smtClean="0"/>
              <a:t>“… you lowered yourself to </a:t>
            </a:r>
            <a:r>
              <a:rPr lang="en-US" sz="2400" b="1" dirty="0" smtClean="0"/>
              <a:t>servile pleasures (</a:t>
            </a:r>
            <a:r>
              <a:rPr lang="en-US" sz="2400" b="1" i="1" dirty="0" err="1" smtClean="0"/>
              <a:t>serviles</a:t>
            </a:r>
            <a:r>
              <a:rPr lang="en-US" sz="2400" b="1" i="1" dirty="0" smtClean="0"/>
              <a:t> </a:t>
            </a:r>
            <a:r>
              <a:rPr lang="en-US" sz="2400" b="1" i="1" dirty="0" err="1" smtClean="0"/>
              <a:t>voluptates</a:t>
            </a:r>
            <a:r>
              <a:rPr lang="en-US" sz="2400" b="1" dirty="0" smtClean="0"/>
              <a:t>)</a:t>
            </a:r>
            <a:r>
              <a:rPr lang="en-US" sz="2400" dirty="0" smtClean="0"/>
              <a:t> and reaped a bitter reward for your </a:t>
            </a:r>
            <a:r>
              <a:rPr lang="en-US" sz="2400" b="1" dirty="0"/>
              <a:t>ill-starred curiosity (</a:t>
            </a:r>
            <a:r>
              <a:rPr lang="en-US" sz="2400" b="1" i="1" dirty="0" err="1"/>
              <a:t>curiositatis</a:t>
            </a:r>
            <a:r>
              <a:rPr lang="en-US" sz="2400" b="1" i="1" dirty="0"/>
              <a:t> </a:t>
            </a:r>
            <a:r>
              <a:rPr lang="en-US" sz="2400" b="1" i="1" dirty="0" err="1"/>
              <a:t>inprosperae</a:t>
            </a:r>
            <a:r>
              <a:rPr lang="en-US" sz="2400" b="1" dirty="0" smtClean="0"/>
              <a:t>)</a:t>
            </a:r>
            <a:r>
              <a:rPr lang="en-US" sz="2400" dirty="0" smtClean="0"/>
              <a:t>” (p. 203)</a:t>
            </a:r>
            <a:endParaRPr lang="en-US" sz="2400" dirty="0" smtClean="0"/>
          </a:p>
          <a:p>
            <a:pPr>
              <a:lnSpc>
                <a:spcPct val="114000"/>
              </a:lnSpc>
              <a:spcAft>
                <a:spcPts val="300"/>
              </a:spcAft>
            </a:pPr>
            <a:r>
              <a:rPr lang="en-US" sz="2400" dirty="0" smtClean="0"/>
              <a:t>“</a:t>
            </a:r>
            <a:r>
              <a:rPr lang="en-US" sz="2400" dirty="0" smtClean="0"/>
              <a:t>I entered </a:t>
            </a:r>
            <a:r>
              <a:rPr lang="en-US" sz="2400" b="1" dirty="0" smtClean="0"/>
              <a:t>joyfully </a:t>
            </a:r>
            <a:r>
              <a:rPr lang="en-US" sz="2400" b="1" dirty="0" smtClean="0"/>
              <a:t>(</a:t>
            </a:r>
            <a:r>
              <a:rPr lang="en-US" sz="2400" b="1" i="1" dirty="0" err="1" smtClean="0"/>
              <a:t>gaudens</a:t>
            </a:r>
            <a:r>
              <a:rPr lang="en-US" sz="2400" b="1" i="1" dirty="0" smtClean="0"/>
              <a:t> </a:t>
            </a:r>
            <a:r>
              <a:rPr lang="en-US" sz="2400" b="1" i="1" dirty="0" err="1" smtClean="0"/>
              <a:t>obibam</a:t>
            </a:r>
            <a:r>
              <a:rPr lang="en-US" sz="2400" b="1" dirty="0" smtClean="0"/>
              <a:t>)</a:t>
            </a:r>
            <a:r>
              <a:rPr lang="en-US" sz="2400" dirty="0" smtClean="0"/>
              <a:t> on </a:t>
            </a:r>
            <a:r>
              <a:rPr lang="en-US" sz="2400" dirty="0" smtClean="0"/>
              <a:t>my duties as a member of this ancient college, founded in the time of Sulla</a:t>
            </a:r>
            <a:r>
              <a:rPr lang="en-US" sz="2400" dirty="0" smtClean="0"/>
              <a:t>”</a:t>
            </a:r>
            <a:endParaRPr lang="en-US" sz="2400" dirty="0" smtClean="0"/>
          </a:p>
        </p:txBody>
      </p:sp>
      <p:sp>
        <p:nvSpPr>
          <p:cNvPr id="4" name="Action Button: Custom 3">
            <a:hlinkClick r:id="rId3" action="ppaction://hlinksldjump" highlightClick="1"/>
          </p:cNvPr>
          <p:cNvSpPr/>
          <p:nvPr/>
        </p:nvSpPr>
        <p:spPr bwMode="auto">
          <a:xfrm>
            <a:off x="7344223" y="203206"/>
            <a:ext cx="1567542" cy="464457"/>
          </a:xfrm>
          <a:prstGeom prst="actionButtonBlank">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anose="020F0502020204030204" pitchFamily="34" charset="0"/>
              </a:rPr>
              <a:t>more pleasure</a:t>
            </a:r>
          </a:p>
        </p:txBody>
      </p:sp>
      <p:sp>
        <p:nvSpPr>
          <p:cNvPr id="5" name="Date Placeholder 4"/>
          <p:cNvSpPr>
            <a:spLocks noGrp="1"/>
          </p:cNvSpPr>
          <p:nvPr>
            <p:ph type="dt" sz="half" idx="10"/>
          </p:nvPr>
        </p:nvSpPr>
        <p:spPr/>
        <p:txBody>
          <a:bodyPr/>
          <a:lstStyle/>
          <a:p>
            <a:r>
              <a:rPr lang="en-US" altLang="en-US" smtClean="0"/>
              <a:t>2013-11-25</a:t>
            </a:r>
            <a:endParaRPr lang="en-US" altLang="en-US"/>
          </a:p>
        </p:txBody>
      </p:sp>
      <p:sp>
        <p:nvSpPr>
          <p:cNvPr id="6" name="Footer Placeholder 5"/>
          <p:cNvSpPr>
            <a:spLocks noGrp="1"/>
          </p:cNvSpPr>
          <p:nvPr>
            <p:ph type="ftr" sz="quarter" idx="11"/>
          </p:nvPr>
        </p:nvSpPr>
        <p:spPr/>
        <p:txBody>
          <a:bodyPr/>
          <a:lstStyle/>
          <a:p>
            <a:r>
              <a:rPr lang="en-US" altLang="en-US" smtClean="0"/>
              <a:t>Golden Ass 3</a:t>
            </a:r>
            <a:endParaRPr lang="en-US" altLang="en-US"/>
          </a:p>
        </p:txBody>
      </p:sp>
      <p:sp>
        <p:nvSpPr>
          <p:cNvPr id="7" name="Slide Number Placeholder 6"/>
          <p:cNvSpPr>
            <a:spLocks noGrp="1"/>
          </p:cNvSpPr>
          <p:nvPr>
            <p:ph type="sldNum" sz="quarter" idx="12"/>
          </p:nvPr>
        </p:nvSpPr>
        <p:spPr/>
        <p:txBody>
          <a:bodyPr/>
          <a:lstStyle/>
          <a:p>
            <a:fld id="{45CBAB23-029E-42B1-8BBA-6B5058138180}" type="slidenum">
              <a:rPr lang="en-US" altLang="en-US" smtClean="0"/>
              <a:pPr/>
              <a:t>10</a:t>
            </a:fld>
            <a:endParaRPr lang="en-US" altLang="en-US"/>
          </a:p>
        </p:txBody>
      </p:sp>
    </p:spTree>
    <p:extLst>
      <p:ext uri="{BB962C8B-B14F-4D97-AF65-F5344CB8AC3E}">
        <p14:creationId xmlns:p14="http://schemas.microsoft.com/office/powerpoint/2010/main" val="4118224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Foucault on Pleasure in Seneca</a:t>
            </a:r>
            <a:endParaRPr lang="en-US" dirty="0"/>
          </a:p>
        </p:txBody>
      </p:sp>
      <p:sp>
        <p:nvSpPr>
          <p:cNvPr id="3" name="TextBox 2"/>
          <p:cNvSpPr txBox="1"/>
          <p:nvPr/>
        </p:nvSpPr>
        <p:spPr>
          <a:xfrm>
            <a:off x="769257" y="1892523"/>
            <a:ext cx="7620000" cy="3631763"/>
          </a:xfrm>
          <a:prstGeom prst="rect">
            <a:avLst/>
          </a:prstGeom>
          <a:noFill/>
        </p:spPr>
        <p:txBody>
          <a:bodyPr wrap="square" rtlCol="0" anchor="ctr" anchorCtr="0">
            <a:spAutoFit/>
          </a:bodyPr>
          <a:lstStyle/>
          <a:p>
            <a:pPr algn="ctr">
              <a:lnSpc>
                <a:spcPct val="125000"/>
              </a:lnSpc>
            </a:pPr>
            <a:r>
              <a:rPr lang="en-US" sz="3200" dirty="0" smtClean="0">
                <a:latin typeface="Calibri" panose="020F0502020204030204" pitchFamily="34" charset="0"/>
              </a:rPr>
              <a:t>“… </a:t>
            </a:r>
            <a:r>
              <a:rPr lang="en-US" sz="3200" b="1" i="1" dirty="0" err="1" smtClean="0">
                <a:latin typeface="Calibri" panose="020F0502020204030204" pitchFamily="34" charset="0"/>
              </a:rPr>
              <a:t>gaudium</a:t>
            </a:r>
            <a:r>
              <a:rPr lang="en-US" sz="3200" dirty="0" smtClean="0">
                <a:latin typeface="Calibri" panose="020F0502020204030204" pitchFamily="34" charset="0"/>
              </a:rPr>
              <a:t> </a:t>
            </a:r>
            <a:r>
              <a:rPr lang="en-US" sz="3200" dirty="0">
                <a:latin typeface="Calibri" panose="020F0502020204030204" pitchFamily="34" charset="0"/>
              </a:rPr>
              <a:t>or </a:t>
            </a:r>
            <a:r>
              <a:rPr lang="en-US" sz="3200" b="1" i="1" dirty="0" err="1" smtClean="0">
                <a:latin typeface="Calibri" panose="020F0502020204030204" pitchFamily="34" charset="0"/>
              </a:rPr>
              <a:t>laetitia</a:t>
            </a:r>
            <a:r>
              <a:rPr lang="en-US" sz="3200" dirty="0" smtClean="0">
                <a:latin typeface="Calibri" panose="020F0502020204030204" pitchFamily="34" charset="0"/>
              </a:rPr>
              <a:t> </a:t>
            </a:r>
            <a:r>
              <a:rPr lang="en-US" sz="3200" dirty="0">
                <a:latin typeface="Calibri" panose="020F0502020204030204" pitchFamily="34" charset="0"/>
              </a:rPr>
              <a:t>is a state that is neither accompanied nor followed by any form of disturbance in the body or mind</a:t>
            </a:r>
            <a:r>
              <a:rPr lang="en-US" sz="3200" dirty="0" smtClean="0">
                <a:latin typeface="Calibri" panose="020F0502020204030204" pitchFamily="34" charset="0"/>
              </a:rPr>
              <a:t>. … [</a:t>
            </a:r>
            <a:r>
              <a:rPr lang="en-US" sz="3200" b="1" i="1" dirty="0" err="1">
                <a:latin typeface="Calibri" panose="020F0502020204030204" pitchFamily="34" charset="0"/>
              </a:rPr>
              <a:t>Voluptas</a:t>
            </a:r>
            <a:r>
              <a:rPr lang="en-US" sz="3200" dirty="0">
                <a:latin typeface="Calibri" panose="020F0502020204030204" pitchFamily="34" charset="0"/>
              </a:rPr>
              <a:t>] denotes </a:t>
            </a:r>
            <a:r>
              <a:rPr lang="en-US" sz="3200" dirty="0" smtClean="0">
                <a:latin typeface="Calibri" panose="020F0502020204030204" pitchFamily="34" charset="0"/>
              </a:rPr>
              <a:t>... violent</a:t>
            </a:r>
            <a:r>
              <a:rPr lang="en-US" sz="3200" dirty="0">
                <a:latin typeface="Calibri" panose="020F0502020204030204" pitchFamily="34" charset="0"/>
              </a:rPr>
              <a:t>, uncertain, conditional pleasure</a:t>
            </a:r>
            <a:r>
              <a:rPr lang="en-US" sz="3200" dirty="0" smtClean="0">
                <a:latin typeface="Calibri" panose="020F0502020204030204" pitchFamily="34" charset="0"/>
              </a:rPr>
              <a:t>....”</a:t>
            </a:r>
            <a:br>
              <a:rPr lang="en-US" sz="3200" dirty="0" smtClean="0">
                <a:latin typeface="Calibri" panose="020F0502020204030204" pitchFamily="34" charset="0"/>
              </a:rPr>
            </a:br>
            <a:r>
              <a:rPr lang="en-US" sz="2400" dirty="0" smtClean="0">
                <a:latin typeface="Calibri" panose="020F0502020204030204" pitchFamily="34" charset="0"/>
              </a:rPr>
              <a:t>(Foucault </a:t>
            </a:r>
            <a:r>
              <a:rPr lang="en-US" sz="2400" i="1" dirty="0" smtClean="0">
                <a:latin typeface="Calibri" panose="020F0502020204030204" pitchFamily="34" charset="0"/>
              </a:rPr>
              <a:t>History</a:t>
            </a:r>
            <a:r>
              <a:rPr lang="en-US" sz="2400" dirty="0" smtClean="0">
                <a:latin typeface="Calibri" panose="020F0502020204030204" pitchFamily="34" charset="0"/>
              </a:rPr>
              <a:t> vol. 3 pp. 66–67)</a:t>
            </a:r>
            <a:endParaRPr lang="en-US" sz="3200" dirty="0" smtClean="0">
              <a:latin typeface="Calibri" panose="020F0502020204030204" pitchFamily="34" charset="0"/>
            </a:endParaRPr>
          </a:p>
        </p:txBody>
      </p:sp>
      <p:sp>
        <p:nvSpPr>
          <p:cNvPr id="4" name="Action Button: Return 3">
            <a:hlinkClick r:id="" action="ppaction://hlinkshowjump?jump=lastslideviewed" highlightClick="1"/>
          </p:cNvPr>
          <p:cNvSpPr/>
          <p:nvPr/>
        </p:nvSpPr>
        <p:spPr bwMode="auto">
          <a:xfrm>
            <a:off x="8127993" y="203206"/>
            <a:ext cx="783771" cy="464457"/>
          </a:xfrm>
          <a:prstGeom prst="actionButtonReturn">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anose="020F0502020204030204" pitchFamily="34" charset="0"/>
            </a:endParaRPr>
          </a:p>
        </p:txBody>
      </p:sp>
    </p:spTree>
    <p:extLst>
      <p:ext uri="{BB962C8B-B14F-4D97-AF65-F5344CB8AC3E}">
        <p14:creationId xmlns:p14="http://schemas.microsoft.com/office/powerpoint/2010/main" val="111377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Gender in Apuleius</a:t>
            </a:r>
            <a:endParaRPr lang="en-US" dirty="0"/>
          </a:p>
        </p:txBody>
      </p:sp>
      <p:sp>
        <p:nvSpPr>
          <p:cNvPr id="3" name="Text Placeholder 2"/>
          <p:cNvSpPr>
            <a:spLocks noGrp="1"/>
          </p:cNvSpPr>
          <p:nvPr>
            <p:ph type="body" idx="1"/>
          </p:nvPr>
        </p:nvSpPr>
        <p:spPr/>
        <p:txBody>
          <a:bodyPr/>
          <a:lstStyle/>
          <a:p>
            <a:r>
              <a:rPr lang="en-US" dirty="0" smtClean="0"/>
              <a:t>Tradition and Normativity? Diversity and Empathy?</a:t>
            </a:r>
            <a:endParaRPr lang="en-US" dirty="0"/>
          </a:p>
        </p:txBody>
      </p:sp>
    </p:spTree>
    <p:extLst>
      <p:ext uri="{BB962C8B-B14F-4D97-AF65-F5344CB8AC3E}">
        <p14:creationId xmlns:p14="http://schemas.microsoft.com/office/powerpoint/2010/main" val="104180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Gender in Apuleius</a:t>
            </a:r>
            <a:endParaRPr lang="en-US" dirty="0"/>
          </a:p>
        </p:txBody>
      </p:sp>
      <p:sp>
        <p:nvSpPr>
          <p:cNvPr id="3" name="Text Placeholder 2"/>
          <p:cNvSpPr>
            <a:spLocks noGrp="1"/>
          </p:cNvSpPr>
          <p:nvPr>
            <p:ph type="body" idx="1"/>
          </p:nvPr>
        </p:nvSpPr>
        <p:spPr/>
        <p:txBody>
          <a:bodyPr/>
          <a:lstStyle/>
          <a:p>
            <a:r>
              <a:rPr lang="en-US" dirty="0" smtClean="0"/>
              <a:t>Men</a:t>
            </a:r>
            <a:endParaRPr lang="en-US" dirty="0"/>
          </a:p>
        </p:txBody>
      </p:sp>
      <p:sp>
        <p:nvSpPr>
          <p:cNvPr id="4" name="Content Placeholder 3"/>
          <p:cNvSpPr>
            <a:spLocks noGrp="1"/>
          </p:cNvSpPr>
          <p:nvPr>
            <p:ph sz="half" idx="2"/>
          </p:nvPr>
        </p:nvSpPr>
        <p:spPr/>
        <p:txBody>
          <a:bodyPr/>
          <a:lstStyle/>
          <a:p>
            <a:endParaRPr lang="en-US"/>
          </a:p>
        </p:txBody>
      </p:sp>
      <p:sp>
        <p:nvSpPr>
          <p:cNvPr id="5" name="Text Placeholder 4"/>
          <p:cNvSpPr>
            <a:spLocks noGrp="1"/>
          </p:cNvSpPr>
          <p:nvPr>
            <p:ph type="body" sz="quarter" idx="3"/>
          </p:nvPr>
        </p:nvSpPr>
        <p:spPr/>
        <p:txBody>
          <a:bodyPr/>
          <a:lstStyle/>
          <a:p>
            <a:r>
              <a:rPr lang="en-US" dirty="0" smtClean="0"/>
              <a:t>Women</a:t>
            </a:r>
            <a:endParaRPr lang="en-US" dirty="0"/>
          </a:p>
        </p:txBody>
      </p:sp>
      <p:sp>
        <p:nvSpPr>
          <p:cNvPr id="6" name="Content Placeholder 5"/>
          <p:cNvSpPr>
            <a:spLocks noGrp="1"/>
          </p:cNvSpPr>
          <p:nvPr>
            <p:ph sz="quarter" idx="4"/>
          </p:nvPr>
        </p:nvSpPr>
        <p:spPr/>
        <p:txBody>
          <a:bodyPr/>
          <a:lstStyle/>
          <a:p>
            <a:endParaRPr lang="en-US"/>
          </a:p>
        </p:txBody>
      </p:sp>
      <p:sp>
        <p:nvSpPr>
          <p:cNvPr id="7" name="Date Placeholder 6"/>
          <p:cNvSpPr>
            <a:spLocks noGrp="1"/>
          </p:cNvSpPr>
          <p:nvPr>
            <p:ph type="dt" sz="half" idx="10"/>
          </p:nvPr>
        </p:nvSpPr>
        <p:spPr/>
        <p:txBody>
          <a:bodyPr/>
          <a:lstStyle/>
          <a:p>
            <a:r>
              <a:rPr lang="en-US" altLang="en-US" smtClean="0"/>
              <a:t>2013-11-25</a:t>
            </a:r>
            <a:endParaRPr lang="en-US" altLang="en-US"/>
          </a:p>
        </p:txBody>
      </p:sp>
      <p:sp>
        <p:nvSpPr>
          <p:cNvPr id="8" name="Footer Placeholder 7"/>
          <p:cNvSpPr>
            <a:spLocks noGrp="1"/>
          </p:cNvSpPr>
          <p:nvPr>
            <p:ph type="ftr" sz="quarter" idx="11"/>
          </p:nvPr>
        </p:nvSpPr>
        <p:spPr/>
        <p:txBody>
          <a:bodyPr/>
          <a:lstStyle/>
          <a:p>
            <a:r>
              <a:rPr lang="en-US" altLang="en-US" smtClean="0"/>
              <a:t>Golden Ass 3</a:t>
            </a:r>
            <a:endParaRPr lang="en-US" altLang="en-US"/>
          </a:p>
        </p:txBody>
      </p:sp>
      <p:sp>
        <p:nvSpPr>
          <p:cNvPr id="9" name="Slide Number Placeholder 8"/>
          <p:cNvSpPr>
            <a:spLocks noGrp="1"/>
          </p:cNvSpPr>
          <p:nvPr>
            <p:ph type="sldNum" sz="quarter" idx="12"/>
          </p:nvPr>
        </p:nvSpPr>
        <p:spPr/>
        <p:txBody>
          <a:bodyPr/>
          <a:lstStyle/>
          <a:p>
            <a:fld id="{A3252525-01FE-43C4-B8EE-2D97A9156A80}" type="slidenum">
              <a:rPr lang="en-US" altLang="en-US" smtClean="0"/>
              <a:pPr/>
              <a:t>13</a:t>
            </a:fld>
            <a:endParaRPr lang="en-US" altLang="en-US"/>
          </a:p>
        </p:txBody>
      </p:sp>
    </p:spTree>
    <p:extLst>
      <p:ext uri="{BB962C8B-B14F-4D97-AF65-F5344CB8AC3E}">
        <p14:creationId xmlns:p14="http://schemas.microsoft.com/office/powerpoint/2010/main" val="420508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Finnis</a:t>
            </a:r>
            <a:r>
              <a:rPr lang="en-US" dirty="0" smtClean="0"/>
              <a:t> v. Nussbaum</a:t>
            </a:r>
            <a:endParaRPr lang="en-US" dirty="0"/>
          </a:p>
        </p:txBody>
      </p:sp>
      <p:sp>
        <p:nvSpPr>
          <p:cNvPr id="3" name="Text Placeholder 2"/>
          <p:cNvSpPr>
            <a:spLocks noGrp="1"/>
          </p:cNvSpPr>
          <p:nvPr>
            <p:ph type="body" idx="1"/>
          </p:nvPr>
        </p:nvSpPr>
        <p:spPr/>
        <p:txBody>
          <a:bodyPr/>
          <a:lstStyle/>
          <a:p>
            <a:r>
              <a:rPr lang="en-US" dirty="0" err="1" smtClean="0"/>
              <a:t>Finnis</a:t>
            </a:r>
            <a:endParaRPr lang="en-US" dirty="0"/>
          </a:p>
        </p:txBody>
      </p:sp>
      <p:sp>
        <p:nvSpPr>
          <p:cNvPr id="4" name="Content Placeholder 3"/>
          <p:cNvSpPr>
            <a:spLocks noGrp="1"/>
          </p:cNvSpPr>
          <p:nvPr>
            <p:ph sz="half" idx="2"/>
          </p:nvPr>
        </p:nvSpPr>
        <p:spPr/>
        <p:txBody>
          <a:bodyPr/>
          <a:lstStyle/>
          <a:p>
            <a:pPr marL="0" indent="0">
              <a:lnSpc>
                <a:spcPct val="114000"/>
              </a:lnSpc>
              <a:buNone/>
            </a:pPr>
            <a:r>
              <a:rPr lang="en-US" dirty="0" smtClean="0"/>
              <a:t>“… </a:t>
            </a:r>
            <a:r>
              <a:rPr lang="en-US" dirty="0"/>
              <a:t>thoughts which have historically been implicit in the judgments of many non-philosophical people, and which have been held to justify the laws adopted in many nations and </a:t>
            </a:r>
            <a:r>
              <a:rPr lang="en-US" dirty="0" smtClean="0"/>
              <a:t>states” before and after the advent of Christianity (1063).</a:t>
            </a:r>
            <a:endParaRPr lang="en-US" dirty="0"/>
          </a:p>
        </p:txBody>
      </p:sp>
      <p:sp>
        <p:nvSpPr>
          <p:cNvPr id="5" name="Text Placeholder 4"/>
          <p:cNvSpPr>
            <a:spLocks noGrp="1"/>
          </p:cNvSpPr>
          <p:nvPr>
            <p:ph type="body" sz="quarter" idx="3"/>
          </p:nvPr>
        </p:nvSpPr>
        <p:spPr/>
        <p:txBody>
          <a:bodyPr/>
          <a:lstStyle/>
          <a:p>
            <a:r>
              <a:rPr lang="en-US" dirty="0" smtClean="0"/>
              <a:t>Nussbaum</a:t>
            </a:r>
            <a:endParaRPr lang="en-US" dirty="0"/>
          </a:p>
        </p:txBody>
      </p:sp>
      <p:sp>
        <p:nvSpPr>
          <p:cNvPr id="6" name="Content Placeholder 5"/>
          <p:cNvSpPr>
            <a:spLocks noGrp="1"/>
          </p:cNvSpPr>
          <p:nvPr>
            <p:ph sz="quarter" idx="4"/>
          </p:nvPr>
        </p:nvSpPr>
        <p:spPr/>
        <p:txBody>
          <a:bodyPr/>
          <a:lstStyle/>
          <a:p>
            <a:pPr marL="0" indent="0">
              <a:lnSpc>
                <a:spcPct val="114000"/>
              </a:lnSpc>
              <a:buNone/>
            </a:pPr>
            <a:r>
              <a:rPr lang="en-US" dirty="0" smtClean="0"/>
              <a:t>Greek texts “force </a:t>
            </a:r>
            <a:r>
              <a:rPr lang="en-US" dirty="0"/>
              <a:t>us to confront the fact that much of what we consider necessary and natural in our own practices is actually local and </a:t>
            </a:r>
            <a:r>
              <a:rPr lang="en-US" dirty="0" err="1" smtClean="0"/>
              <a:t>nonuniversal</a:t>
            </a:r>
            <a:r>
              <a:rPr lang="en-US" dirty="0" smtClean="0"/>
              <a:t>” (1518–19), whence </a:t>
            </a:r>
            <a:r>
              <a:rPr lang="en-US" dirty="0"/>
              <a:t>empathy for difference</a:t>
            </a:r>
          </a:p>
        </p:txBody>
      </p:sp>
      <p:sp>
        <p:nvSpPr>
          <p:cNvPr id="7" name="Date Placeholder 6"/>
          <p:cNvSpPr>
            <a:spLocks noGrp="1"/>
          </p:cNvSpPr>
          <p:nvPr>
            <p:ph type="dt" sz="half" idx="10"/>
          </p:nvPr>
        </p:nvSpPr>
        <p:spPr/>
        <p:txBody>
          <a:bodyPr/>
          <a:lstStyle/>
          <a:p>
            <a:r>
              <a:rPr lang="en-US" altLang="en-US" smtClean="0"/>
              <a:t>2013-11-25</a:t>
            </a:r>
            <a:endParaRPr lang="en-US" altLang="en-US"/>
          </a:p>
        </p:txBody>
      </p:sp>
      <p:sp>
        <p:nvSpPr>
          <p:cNvPr id="8" name="Footer Placeholder 7"/>
          <p:cNvSpPr>
            <a:spLocks noGrp="1"/>
          </p:cNvSpPr>
          <p:nvPr>
            <p:ph type="ftr" sz="quarter" idx="11"/>
          </p:nvPr>
        </p:nvSpPr>
        <p:spPr/>
        <p:txBody>
          <a:bodyPr/>
          <a:lstStyle/>
          <a:p>
            <a:r>
              <a:rPr lang="en-US" altLang="en-US" smtClean="0"/>
              <a:t>Golden Ass 3</a:t>
            </a:r>
            <a:endParaRPr lang="en-US" altLang="en-US"/>
          </a:p>
        </p:txBody>
      </p:sp>
      <p:sp>
        <p:nvSpPr>
          <p:cNvPr id="9" name="Slide Number Placeholder 8"/>
          <p:cNvSpPr>
            <a:spLocks noGrp="1"/>
          </p:cNvSpPr>
          <p:nvPr>
            <p:ph type="sldNum" sz="quarter" idx="12"/>
          </p:nvPr>
        </p:nvSpPr>
        <p:spPr/>
        <p:txBody>
          <a:bodyPr/>
          <a:lstStyle/>
          <a:p>
            <a:fld id="{A3252525-01FE-43C4-B8EE-2D97A9156A80}" type="slidenum">
              <a:rPr lang="en-US" altLang="en-US" smtClean="0"/>
              <a:pPr/>
              <a:t>14</a:t>
            </a:fld>
            <a:endParaRPr lang="en-US" altLang="en-US"/>
          </a:p>
        </p:txBody>
      </p:sp>
    </p:spTree>
    <p:extLst>
      <p:ext uri="{BB962C8B-B14F-4D97-AF65-F5344CB8AC3E}">
        <p14:creationId xmlns:p14="http://schemas.microsoft.com/office/powerpoint/2010/main" val="316350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
        <p:nvSpPr>
          <p:cNvPr id="5" name="Date Placeholder 4"/>
          <p:cNvSpPr>
            <a:spLocks noGrp="1"/>
          </p:cNvSpPr>
          <p:nvPr>
            <p:ph type="dt" sz="half" idx="10"/>
          </p:nvPr>
        </p:nvSpPr>
        <p:spPr/>
        <p:txBody>
          <a:bodyPr/>
          <a:lstStyle/>
          <a:p>
            <a:r>
              <a:rPr lang="en-US" altLang="en-US" smtClean="0"/>
              <a:t>2013-11-25</a:t>
            </a:r>
            <a:endParaRPr lang="en-US" altLang="en-US"/>
          </a:p>
        </p:txBody>
      </p:sp>
      <p:sp>
        <p:nvSpPr>
          <p:cNvPr id="6" name="Footer Placeholder 5"/>
          <p:cNvSpPr>
            <a:spLocks noGrp="1"/>
          </p:cNvSpPr>
          <p:nvPr>
            <p:ph type="ftr" sz="quarter" idx="11"/>
          </p:nvPr>
        </p:nvSpPr>
        <p:spPr/>
        <p:txBody>
          <a:bodyPr/>
          <a:lstStyle/>
          <a:p>
            <a:r>
              <a:rPr lang="en-US" altLang="en-US" smtClean="0"/>
              <a:t>Golden Ass 3</a:t>
            </a:r>
            <a:endParaRPr lang="en-US" altLang="en-US"/>
          </a:p>
        </p:txBody>
      </p:sp>
      <p:sp>
        <p:nvSpPr>
          <p:cNvPr id="7" name="Slide Number Placeholder 6"/>
          <p:cNvSpPr>
            <a:spLocks noGrp="1"/>
          </p:cNvSpPr>
          <p:nvPr>
            <p:ph type="sldNum" sz="quarter" idx="12"/>
          </p:nvPr>
        </p:nvSpPr>
        <p:spPr/>
        <p:txBody>
          <a:bodyPr/>
          <a:lstStyle/>
          <a:p>
            <a:fld id="{559CED4C-F468-4C47-B8E8-69794AA6189D}" type="slidenum">
              <a:rPr lang="en-US" altLang="en-US" smtClean="0"/>
              <a:pPr/>
              <a:t>15</a:t>
            </a:fld>
            <a:endParaRPr lang="en-US" altLang="en-US"/>
          </a:p>
        </p:txBody>
      </p:sp>
    </p:spTree>
    <p:extLst>
      <p:ext uri="{BB962C8B-B14F-4D97-AF65-F5344CB8AC3E}">
        <p14:creationId xmlns:p14="http://schemas.microsoft.com/office/powerpoint/2010/main" val="287219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lvl="0"/>
            <a:r>
              <a:rPr lang="en-US" dirty="0" smtClean="0"/>
              <a:t>Sexual Universality?</a:t>
            </a:r>
          </a:p>
          <a:p>
            <a:pPr lvl="1"/>
            <a:r>
              <a:rPr lang="en-US" dirty="0" smtClean="0"/>
              <a:t>The Priests of the Syrian Goddess</a:t>
            </a:r>
          </a:p>
          <a:p>
            <a:pPr lvl="0"/>
            <a:r>
              <a:rPr lang="en-US" dirty="0" smtClean="0"/>
              <a:t>Recap and Update</a:t>
            </a:r>
          </a:p>
          <a:p>
            <a:pPr lvl="1"/>
            <a:r>
              <a:rPr lang="en-US" dirty="0" smtClean="0"/>
              <a:t>A Reprobate Redeemed</a:t>
            </a:r>
          </a:p>
          <a:p>
            <a:pPr lvl="0"/>
            <a:r>
              <a:rPr lang="en-US" dirty="0" smtClean="0"/>
              <a:t>Gender in Apuleius</a:t>
            </a:r>
          </a:p>
          <a:p>
            <a:pPr lvl="1"/>
            <a:r>
              <a:rPr lang="en-US" dirty="0" smtClean="0"/>
              <a:t>Tradition and Normativity? Diversity and Empathy?</a:t>
            </a:r>
            <a:endParaRPr lang="en-US" dirty="0"/>
          </a:p>
        </p:txBody>
      </p:sp>
      <p:sp>
        <p:nvSpPr>
          <p:cNvPr id="4" name="Date Placeholder 3"/>
          <p:cNvSpPr>
            <a:spLocks noGrp="1"/>
          </p:cNvSpPr>
          <p:nvPr>
            <p:ph type="dt" sz="half" idx="10"/>
          </p:nvPr>
        </p:nvSpPr>
        <p:spPr/>
        <p:txBody>
          <a:bodyPr/>
          <a:lstStyle/>
          <a:p>
            <a:r>
              <a:rPr lang="en-US" altLang="en-US" smtClean="0"/>
              <a:t>2013-11-25</a:t>
            </a:r>
            <a:endParaRPr lang="en-US" altLang="en-US"/>
          </a:p>
        </p:txBody>
      </p:sp>
      <p:sp>
        <p:nvSpPr>
          <p:cNvPr id="5" name="Footer Placeholder 4"/>
          <p:cNvSpPr>
            <a:spLocks noGrp="1"/>
          </p:cNvSpPr>
          <p:nvPr>
            <p:ph type="ftr" sz="quarter" idx="11"/>
          </p:nvPr>
        </p:nvSpPr>
        <p:spPr/>
        <p:txBody>
          <a:bodyPr/>
          <a:lstStyle/>
          <a:p>
            <a:r>
              <a:rPr lang="en-US" altLang="en-US" smtClean="0"/>
              <a:t>Golden Ass 3</a:t>
            </a:r>
            <a:endParaRPr lang="en-US" altLang="en-US"/>
          </a:p>
        </p:txBody>
      </p:sp>
      <p:sp>
        <p:nvSpPr>
          <p:cNvPr id="6" name="Slide Number Placeholder 5"/>
          <p:cNvSpPr>
            <a:spLocks noGrp="1"/>
          </p:cNvSpPr>
          <p:nvPr>
            <p:ph type="sldNum" sz="quarter" idx="12"/>
          </p:nvPr>
        </p:nvSpPr>
        <p:spPr/>
        <p:txBody>
          <a:bodyPr/>
          <a:lstStyle/>
          <a:p>
            <a:fld id="{45CBAB23-029E-42B1-8BBA-6B5058138180}" type="slidenum">
              <a:rPr lang="en-US" altLang="en-US" smtClean="0"/>
              <a:pPr/>
              <a:t>2</a:t>
            </a:fld>
            <a:endParaRPr lang="en-US" altLang="en-US"/>
          </a:p>
        </p:txBody>
      </p:sp>
    </p:spTree>
    <p:extLst>
      <p:ext uri="{BB962C8B-B14F-4D97-AF65-F5344CB8AC3E}">
        <p14:creationId xmlns:p14="http://schemas.microsoft.com/office/powerpoint/2010/main" val="147947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Sexual Universality?</a:t>
            </a:r>
            <a:endParaRPr lang="en-US" dirty="0"/>
          </a:p>
        </p:txBody>
      </p:sp>
      <p:sp>
        <p:nvSpPr>
          <p:cNvPr id="3" name="Text Placeholder 2"/>
          <p:cNvSpPr>
            <a:spLocks noGrp="1"/>
          </p:cNvSpPr>
          <p:nvPr>
            <p:ph type="body" idx="1"/>
          </p:nvPr>
        </p:nvSpPr>
        <p:spPr/>
        <p:txBody>
          <a:bodyPr/>
          <a:lstStyle/>
          <a:p>
            <a:r>
              <a:rPr lang="en-US" dirty="0" smtClean="0"/>
              <a:t>The Priests of the Syrian Goddess</a:t>
            </a:r>
            <a:endParaRPr lang="en-US" dirty="0"/>
          </a:p>
        </p:txBody>
      </p:sp>
    </p:spTree>
    <p:extLst>
      <p:ext uri="{BB962C8B-B14F-4D97-AF65-F5344CB8AC3E}">
        <p14:creationId xmlns:p14="http://schemas.microsoft.com/office/powerpoint/2010/main" val="3139251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9190" y="2204902"/>
            <a:ext cx="2465840" cy="3089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title"/>
          </p:nvPr>
        </p:nvSpPr>
        <p:spPr/>
        <p:txBody>
          <a:bodyPr/>
          <a:lstStyle/>
          <a:p>
            <a:r>
              <a:rPr lang="en-US" dirty="0" smtClean="0"/>
              <a:t>Are They “Gay”? (What is Salient?)</a:t>
            </a:r>
            <a:endParaRPr lang="en-US" dirty="0"/>
          </a:p>
        </p:txBody>
      </p:sp>
      <p:sp>
        <p:nvSpPr>
          <p:cNvPr id="5" name="TextBox 4"/>
          <p:cNvSpPr txBox="1"/>
          <p:nvPr/>
        </p:nvSpPr>
        <p:spPr>
          <a:xfrm>
            <a:off x="449943" y="1630932"/>
            <a:ext cx="5617028" cy="4189224"/>
          </a:xfrm>
          <a:prstGeom prst="rect">
            <a:avLst/>
          </a:prstGeom>
          <a:noFill/>
        </p:spPr>
        <p:txBody>
          <a:bodyPr wrap="square" rtlCol="0" anchor="ctr" anchorCtr="0">
            <a:spAutoFit/>
          </a:bodyPr>
          <a:lstStyle/>
          <a:p>
            <a:pPr>
              <a:lnSpc>
                <a:spcPct val="114000"/>
              </a:lnSpc>
              <a:spcAft>
                <a:spcPts val="1200"/>
              </a:spcAft>
            </a:pPr>
            <a:r>
              <a:rPr lang="en-US" sz="2400" dirty="0">
                <a:latin typeface="Calibri" panose="020F0502020204030204" pitchFamily="34" charset="0"/>
              </a:rPr>
              <a:t>“… he [Philebus] was a real old </a:t>
            </a:r>
            <a:r>
              <a:rPr lang="en-US" sz="2400" dirty="0" smtClean="0">
                <a:latin typeface="Calibri" panose="020F0502020204030204" pitchFamily="34" charset="0"/>
              </a:rPr>
              <a:t>queen (</a:t>
            </a:r>
            <a:r>
              <a:rPr lang="en-US" sz="2400" b="1" i="1" dirty="0" err="1" smtClean="0">
                <a:latin typeface="Calibri" panose="020F0502020204030204" pitchFamily="34" charset="0"/>
              </a:rPr>
              <a:t>cinaedum</a:t>
            </a:r>
            <a:r>
              <a:rPr lang="en-US" sz="2400" dirty="0" smtClean="0">
                <a:latin typeface="Calibri" panose="020F0502020204030204" pitchFamily="34" charset="0"/>
              </a:rPr>
              <a:t>)” </a:t>
            </a:r>
            <a:r>
              <a:rPr lang="en-US" sz="2400" dirty="0">
                <a:latin typeface="Calibri" panose="020F0502020204030204" pitchFamily="34" charset="0"/>
              </a:rPr>
              <a:t>(pp. </a:t>
            </a:r>
            <a:r>
              <a:rPr lang="en-US" sz="2400" dirty="0" smtClean="0">
                <a:latin typeface="Calibri" panose="020F0502020204030204" pitchFamily="34" charset="0"/>
              </a:rPr>
              <a:t>141)</a:t>
            </a:r>
          </a:p>
          <a:p>
            <a:pPr>
              <a:lnSpc>
                <a:spcPct val="114000"/>
              </a:lnSpc>
              <a:spcAft>
                <a:spcPts val="1200"/>
              </a:spcAft>
            </a:pPr>
            <a:r>
              <a:rPr lang="en-US" sz="2400" dirty="0">
                <a:latin typeface="Calibri" panose="020F0502020204030204" pitchFamily="34" charset="0"/>
              </a:rPr>
              <a:t>“ ‘Look, </a:t>
            </a:r>
            <a:r>
              <a:rPr lang="en-US" sz="2400" dirty="0" smtClean="0">
                <a:latin typeface="Calibri" panose="020F0502020204030204" pitchFamily="34" charset="0"/>
              </a:rPr>
              <a:t>girls (</a:t>
            </a:r>
            <a:r>
              <a:rPr lang="en-US" sz="2400" b="1" i="1" dirty="0" err="1" smtClean="0">
                <a:latin typeface="Calibri" panose="020F0502020204030204" pitchFamily="34" charset="0"/>
              </a:rPr>
              <a:t>puellae</a:t>
            </a:r>
            <a:r>
              <a:rPr lang="en-US" sz="2400" dirty="0" smtClean="0">
                <a:latin typeface="Calibri" panose="020F0502020204030204" pitchFamily="34" charset="0"/>
              </a:rPr>
              <a:t>)</a:t>
            </a:r>
            <a:r>
              <a:rPr lang="en-US" sz="2400" i="1" dirty="0" smtClean="0">
                <a:latin typeface="Calibri" panose="020F0502020204030204" pitchFamily="34" charset="0"/>
              </a:rPr>
              <a:t>,</a:t>
            </a:r>
            <a:r>
              <a:rPr lang="en-US" sz="2400" dirty="0" smtClean="0">
                <a:latin typeface="Calibri" panose="020F0502020204030204" pitchFamily="34" charset="0"/>
              </a:rPr>
              <a:t> </a:t>
            </a:r>
            <a:r>
              <a:rPr lang="en-US" sz="2400" dirty="0">
                <a:latin typeface="Calibri" panose="020F0502020204030204" pitchFamily="34" charset="0"/>
              </a:rPr>
              <a:t>at the pretty slave [Lucius] I’ve </a:t>
            </a:r>
            <a:r>
              <a:rPr lang="en-US" sz="2400" dirty="0" smtClean="0">
                <a:latin typeface="Calibri" panose="020F0502020204030204" pitchFamily="34" charset="0"/>
              </a:rPr>
              <a:t>bought.’ [… the others] saying that this wasn’t a servant ... but a husband (</a:t>
            </a:r>
            <a:r>
              <a:rPr lang="sv-SE" sz="2400" b="1" i="1" dirty="0">
                <a:latin typeface="Calibri" panose="020F0502020204030204" pitchFamily="34" charset="0"/>
              </a:rPr>
              <a:t>non enim seruum, sed maritum</a:t>
            </a:r>
            <a:r>
              <a:rPr lang="en-US" sz="2400" dirty="0" smtClean="0">
                <a:latin typeface="Calibri" panose="020F0502020204030204" pitchFamily="34" charset="0"/>
              </a:rPr>
              <a:t>) for himself</a:t>
            </a:r>
            <a:r>
              <a:rPr lang="en-US" sz="2400" dirty="0">
                <a:latin typeface="Calibri" panose="020F0502020204030204" pitchFamily="34" charset="0"/>
              </a:rPr>
              <a:t> </a:t>
            </a:r>
            <a:r>
              <a:rPr lang="en-US" sz="2400" dirty="0" smtClean="0">
                <a:latin typeface="Calibri" panose="020F0502020204030204" pitchFamily="34" charset="0"/>
              </a:rPr>
              <a:t>” (p. 143)</a:t>
            </a:r>
            <a:endParaRPr lang="en-US" sz="2400" dirty="0">
              <a:latin typeface="Calibri" panose="020F0502020204030204" pitchFamily="34" charset="0"/>
            </a:endParaRPr>
          </a:p>
          <a:p>
            <a:pPr>
              <a:lnSpc>
                <a:spcPct val="114000"/>
              </a:lnSpc>
              <a:spcAft>
                <a:spcPts val="1200"/>
              </a:spcAft>
            </a:pPr>
            <a:r>
              <a:rPr lang="en-US" sz="2400" dirty="0" smtClean="0">
                <a:latin typeface="Calibri" panose="020F0502020204030204" pitchFamily="34" charset="0"/>
              </a:rPr>
              <a:t>“… these effeminates (</a:t>
            </a:r>
            <a:r>
              <a:rPr lang="en-US" sz="2400" b="1" i="1" dirty="0" err="1" smtClean="0">
                <a:latin typeface="Calibri" panose="020F0502020204030204" pitchFamily="34" charset="0"/>
              </a:rPr>
              <a:t>semiviris</a:t>
            </a:r>
            <a:r>
              <a:rPr lang="en-US" sz="2400" b="1" i="1" dirty="0" smtClean="0">
                <a:latin typeface="Calibri" panose="020F0502020204030204" pitchFamily="34" charset="0"/>
              </a:rPr>
              <a:t> </a:t>
            </a:r>
            <a:r>
              <a:rPr lang="en-US" sz="2400" b="1" i="1" dirty="0" err="1" smtClean="0">
                <a:latin typeface="Calibri" panose="020F0502020204030204" pitchFamily="34" charset="0"/>
              </a:rPr>
              <a:t>illis</a:t>
            </a:r>
            <a:r>
              <a:rPr lang="en-US" sz="2400" dirty="0" smtClean="0">
                <a:latin typeface="Calibri" panose="020F0502020204030204" pitchFamily="34" charset="0"/>
              </a:rPr>
              <a:t>)...” (p. 144)</a:t>
            </a:r>
          </a:p>
        </p:txBody>
      </p:sp>
      <p:sp>
        <p:nvSpPr>
          <p:cNvPr id="6" name="Action Button: Custom 5">
            <a:hlinkClick r:id="rId4" action="ppaction://hlinksldjump" highlightClick="1"/>
          </p:cNvPr>
          <p:cNvSpPr/>
          <p:nvPr/>
        </p:nvSpPr>
        <p:spPr bwMode="auto">
          <a:xfrm>
            <a:off x="6589486" y="5546449"/>
            <a:ext cx="1683657" cy="435428"/>
          </a:xfrm>
          <a:prstGeom prst="actionButtonBlank">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Rusticana LT Std Roman" pitchFamily="50" charset="0"/>
              </a:rPr>
              <a:t>Dea Syria</a:t>
            </a:r>
          </a:p>
        </p:txBody>
      </p:sp>
    </p:spTree>
    <p:extLst>
      <p:ext uri="{BB962C8B-B14F-4D97-AF65-F5344CB8AC3E}">
        <p14:creationId xmlns:p14="http://schemas.microsoft.com/office/powerpoint/2010/main" val="2096974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Galli</a:t>
            </a:r>
            <a:r>
              <a:rPr lang="en-US" dirty="0" smtClean="0"/>
              <a:t> (priests of </a:t>
            </a:r>
            <a:r>
              <a:rPr lang="en-US" i="1" dirty="0" smtClean="0"/>
              <a:t>Dea Syria</a:t>
            </a:r>
            <a:r>
              <a:rPr lang="en-US" dirty="0" smtClean="0"/>
              <a:t>)</a:t>
            </a:r>
            <a:endParaRPr lang="en-US" dirty="0"/>
          </a:p>
        </p:txBody>
      </p:sp>
      <p:sp>
        <p:nvSpPr>
          <p:cNvPr id="9" name="Content Placeholder 8"/>
          <p:cNvSpPr>
            <a:spLocks noGrp="1"/>
          </p:cNvSpPr>
          <p:nvPr>
            <p:ph idx="1"/>
          </p:nvPr>
        </p:nvSpPr>
        <p:spPr/>
        <p:txBody>
          <a:bodyPr/>
          <a:lstStyle/>
          <a:p>
            <a:r>
              <a:rPr lang="en-US" dirty="0" smtClean="0"/>
              <a:t>Mendicant</a:t>
            </a:r>
          </a:p>
          <a:p>
            <a:r>
              <a:rPr lang="en-US" dirty="0" smtClean="0"/>
              <a:t>Eunuch</a:t>
            </a:r>
          </a:p>
          <a:p>
            <a:r>
              <a:rPr lang="en-US" dirty="0" smtClean="0"/>
              <a:t>Transvestite</a:t>
            </a:r>
            <a:endParaRPr lang="en-US" dirty="0"/>
          </a:p>
        </p:txBody>
      </p:sp>
      <p:grpSp>
        <p:nvGrpSpPr>
          <p:cNvPr id="11" name="Group 10"/>
          <p:cNvGrpSpPr/>
          <p:nvPr/>
        </p:nvGrpSpPr>
        <p:grpSpPr>
          <a:xfrm>
            <a:off x="939127" y="3800811"/>
            <a:ext cx="2807168" cy="2590443"/>
            <a:chOff x="939127" y="3509247"/>
            <a:chExt cx="2807168" cy="2590443"/>
          </a:xfrm>
        </p:grpSpPr>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3641" y="3509247"/>
              <a:ext cx="2138140" cy="2142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5"/>
            <p:cNvSpPr txBox="1">
              <a:spLocks noChangeArrowheads="1"/>
            </p:cNvSpPr>
            <p:nvPr/>
          </p:nvSpPr>
          <p:spPr bwMode="auto">
            <a:xfrm>
              <a:off x="939127" y="5761136"/>
              <a:ext cx="280716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1600" dirty="0" smtClean="0">
                  <a:solidFill>
                    <a:srgbClr val="000000"/>
                  </a:solidFill>
                  <a:latin typeface="Rusticana LT Std Roman" pitchFamily="50" charset="0"/>
                </a:rPr>
                <a:t>Gallus</a:t>
              </a:r>
              <a:endParaRPr lang="en-US" altLang="en-US" sz="1600" dirty="0">
                <a:solidFill>
                  <a:srgbClr val="000000"/>
                </a:solidFill>
                <a:latin typeface="Rusticana LT Std Roman" pitchFamily="50" charset="0"/>
              </a:endParaRPr>
            </a:p>
          </p:txBody>
        </p:sp>
      </p:grpSp>
      <p:grpSp>
        <p:nvGrpSpPr>
          <p:cNvPr id="13" name="Group 12"/>
          <p:cNvGrpSpPr/>
          <p:nvPr/>
        </p:nvGrpSpPr>
        <p:grpSpPr>
          <a:xfrm>
            <a:off x="5029201" y="1922682"/>
            <a:ext cx="3513138" cy="3848077"/>
            <a:chOff x="5029201" y="1922682"/>
            <a:chExt cx="3513138" cy="3848077"/>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1" y="1922682"/>
              <a:ext cx="3513138" cy="300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 Box 5"/>
            <p:cNvSpPr txBox="1">
              <a:spLocks noChangeArrowheads="1"/>
            </p:cNvSpPr>
            <p:nvPr/>
          </p:nvSpPr>
          <p:spPr bwMode="auto">
            <a:xfrm>
              <a:off x="5382186" y="5185984"/>
              <a:ext cx="280716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1600" dirty="0">
                  <a:solidFill>
                    <a:srgbClr val="000000"/>
                  </a:solidFill>
                  <a:latin typeface="Rusticana LT Std Roman" pitchFamily="50" charset="0"/>
                </a:rPr>
                <a:t>Atargatis (Syrian </a:t>
              </a:r>
              <a:r>
                <a:rPr lang="en-US" altLang="en-US" sz="1600" dirty="0" smtClean="0">
                  <a:solidFill>
                    <a:srgbClr val="000000"/>
                  </a:solidFill>
                  <a:latin typeface="Rusticana LT Std Roman" pitchFamily="50" charset="0"/>
                </a:rPr>
                <a:t>Goddess)</a:t>
              </a:r>
              <a:endParaRPr lang="en-US" altLang="en-US" sz="1600" dirty="0">
                <a:solidFill>
                  <a:srgbClr val="000000"/>
                </a:solidFill>
                <a:latin typeface="Rusticana LT Std Roman" pitchFamily="50" charset="0"/>
              </a:endParaRPr>
            </a:p>
          </p:txBody>
        </p:sp>
      </p:grpSp>
      <p:sp>
        <p:nvSpPr>
          <p:cNvPr id="14" name="Action Button: Return 13">
            <a:hlinkClick r:id="" action="ppaction://hlinkshowjump?jump=lastslideviewed" highlightClick="1"/>
          </p:cNvPr>
          <p:cNvSpPr/>
          <p:nvPr/>
        </p:nvSpPr>
        <p:spPr bwMode="auto">
          <a:xfrm>
            <a:off x="8069943" y="304800"/>
            <a:ext cx="472396" cy="682171"/>
          </a:xfrm>
          <a:prstGeom prst="actionButtonReturn">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
        <p:nvSpPr>
          <p:cNvPr id="3" name="Date Placeholder 2"/>
          <p:cNvSpPr>
            <a:spLocks noGrp="1"/>
          </p:cNvSpPr>
          <p:nvPr>
            <p:ph type="dt" sz="half" idx="10"/>
          </p:nvPr>
        </p:nvSpPr>
        <p:spPr/>
        <p:txBody>
          <a:bodyPr/>
          <a:lstStyle/>
          <a:p>
            <a:r>
              <a:rPr lang="en-US" altLang="en-US" smtClean="0"/>
              <a:t>2013-11-25</a:t>
            </a:r>
            <a:endParaRPr lang="en-US" altLang="en-US"/>
          </a:p>
        </p:txBody>
      </p:sp>
      <p:sp>
        <p:nvSpPr>
          <p:cNvPr id="4" name="Footer Placeholder 3"/>
          <p:cNvSpPr>
            <a:spLocks noGrp="1"/>
          </p:cNvSpPr>
          <p:nvPr>
            <p:ph type="ftr" sz="quarter" idx="11"/>
          </p:nvPr>
        </p:nvSpPr>
        <p:spPr/>
        <p:txBody>
          <a:bodyPr/>
          <a:lstStyle/>
          <a:p>
            <a:r>
              <a:rPr lang="en-US" altLang="en-US" smtClean="0"/>
              <a:t>Golden Ass 3</a:t>
            </a:r>
            <a:endParaRPr lang="en-US" altLang="en-US"/>
          </a:p>
        </p:txBody>
      </p:sp>
      <p:sp>
        <p:nvSpPr>
          <p:cNvPr id="5" name="Slide Number Placeholder 4"/>
          <p:cNvSpPr>
            <a:spLocks noGrp="1"/>
          </p:cNvSpPr>
          <p:nvPr>
            <p:ph type="sldNum" sz="quarter" idx="12"/>
          </p:nvPr>
        </p:nvSpPr>
        <p:spPr/>
        <p:txBody>
          <a:bodyPr/>
          <a:lstStyle/>
          <a:p>
            <a:fld id="{45CBAB23-029E-42B1-8BBA-6B5058138180}" type="slidenum">
              <a:rPr lang="en-US" altLang="en-US" smtClean="0"/>
              <a:pPr/>
              <a:t>5</a:t>
            </a:fld>
            <a:endParaRPr lang="en-US" altLang="en-US"/>
          </a:p>
        </p:txBody>
      </p:sp>
    </p:spTree>
    <p:extLst>
      <p:ext uri="{BB962C8B-B14F-4D97-AF65-F5344CB8AC3E}">
        <p14:creationId xmlns:p14="http://schemas.microsoft.com/office/powerpoint/2010/main" val="4224039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
        <p:nvSpPr>
          <p:cNvPr id="5" name="Date Placeholder 4"/>
          <p:cNvSpPr>
            <a:spLocks noGrp="1"/>
          </p:cNvSpPr>
          <p:nvPr>
            <p:ph type="dt" sz="half" idx="10"/>
          </p:nvPr>
        </p:nvSpPr>
        <p:spPr/>
        <p:txBody>
          <a:bodyPr/>
          <a:lstStyle/>
          <a:p>
            <a:r>
              <a:rPr lang="en-US" altLang="en-US" smtClean="0"/>
              <a:t>2013-11-25</a:t>
            </a:r>
            <a:endParaRPr lang="en-US" altLang="en-US"/>
          </a:p>
        </p:txBody>
      </p:sp>
      <p:sp>
        <p:nvSpPr>
          <p:cNvPr id="6" name="Footer Placeholder 5"/>
          <p:cNvSpPr>
            <a:spLocks noGrp="1"/>
          </p:cNvSpPr>
          <p:nvPr>
            <p:ph type="ftr" sz="quarter" idx="11"/>
          </p:nvPr>
        </p:nvSpPr>
        <p:spPr/>
        <p:txBody>
          <a:bodyPr/>
          <a:lstStyle/>
          <a:p>
            <a:r>
              <a:rPr lang="en-US" altLang="en-US" smtClean="0"/>
              <a:t>Golden Ass 3</a:t>
            </a:r>
            <a:endParaRPr lang="en-US" altLang="en-US"/>
          </a:p>
        </p:txBody>
      </p:sp>
      <p:sp>
        <p:nvSpPr>
          <p:cNvPr id="7" name="Slide Number Placeholder 6"/>
          <p:cNvSpPr>
            <a:spLocks noGrp="1"/>
          </p:cNvSpPr>
          <p:nvPr>
            <p:ph type="sldNum" sz="quarter" idx="12"/>
          </p:nvPr>
        </p:nvSpPr>
        <p:spPr/>
        <p:txBody>
          <a:bodyPr/>
          <a:lstStyle/>
          <a:p>
            <a:fld id="{559CED4C-F468-4C47-B8E8-69794AA6189D}" type="slidenum">
              <a:rPr lang="en-US" altLang="en-US" smtClean="0"/>
              <a:pPr/>
              <a:t>6</a:t>
            </a:fld>
            <a:endParaRPr lang="en-US" altLang="en-US"/>
          </a:p>
        </p:txBody>
      </p:sp>
    </p:spTree>
    <p:extLst>
      <p:ext uri="{BB962C8B-B14F-4D97-AF65-F5344CB8AC3E}">
        <p14:creationId xmlns:p14="http://schemas.microsoft.com/office/powerpoint/2010/main" val="4203785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and Update</a:t>
            </a:r>
            <a:endParaRPr lang="en-US" dirty="0"/>
          </a:p>
        </p:txBody>
      </p:sp>
      <p:sp>
        <p:nvSpPr>
          <p:cNvPr id="3" name="Text Placeholder 2"/>
          <p:cNvSpPr>
            <a:spLocks noGrp="1"/>
          </p:cNvSpPr>
          <p:nvPr>
            <p:ph type="body" idx="1"/>
          </p:nvPr>
        </p:nvSpPr>
        <p:spPr/>
        <p:txBody>
          <a:bodyPr/>
          <a:lstStyle/>
          <a:p>
            <a:r>
              <a:rPr lang="en-US" dirty="0" smtClean="0"/>
              <a:t>A Reprobate Redeemed</a:t>
            </a:r>
            <a:endParaRPr lang="en-US" dirty="0"/>
          </a:p>
        </p:txBody>
      </p:sp>
    </p:spTree>
    <p:extLst>
      <p:ext uri="{BB962C8B-B14F-4D97-AF65-F5344CB8AC3E}">
        <p14:creationId xmlns:p14="http://schemas.microsoft.com/office/powerpoint/2010/main" val="862004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Story Arc</a:t>
            </a:r>
            <a:endParaRPr lang="en-US" dirty="0"/>
          </a:p>
        </p:txBody>
      </p:sp>
      <p:sp>
        <p:nvSpPr>
          <p:cNvPr id="3" name="Content Placeholder 2"/>
          <p:cNvSpPr>
            <a:spLocks noGrp="1"/>
          </p:cNvSpPr>
          <p:nvPr>
            <p:ph idx="1"/>
          </p:nvPr>
        </p:nvSpPr>
        <p:spPr/>
        <p:txBody>
          <a:bodyPr/>
          <a:lstStyle/>
          <a:p>
            <a:r>
              <a:rPr lang="en-US" i="1" dirty="0" smtClean="0"/>
              <a:t>Lucius </a:t>
            </a:r>
            <a:r>
              <a:rPr lang="en-US" i="1" dirty="0" err="1" smtClean="0"/>
              <a:t>curiosus</a:t>
            </a:r>
            <a:r>
              <a:rPr lang="en-US" dirty="0" smtClean="0"/>
              <a:t> (</a:t>
            </a:r>
            <a:r>
              <a:rPr lang="en-US" dirty="0" err="1" smtClean="0"/>
              <a:t>bks</a:t>
            </a:r>
            <a:r>
              <a:rPr lang="en-US" dirty="0" smtClean="0"/>
              <a:t> 1–3)</a:t>
            </a:r>
            <a:endParaRPr lang="en-US" i="1" dirty="0" smtClean="0"/>
          </a:p>
          <a:p>
            <a:pPr lvl="1"/>
            <a:r>
              <a:rPr lang="en-US" dirty="0" smtClean="0"/>
              <a:t>wants to see magic Meroe</a:t>
            </a:r>
          </a:p>
          <a:p>
            <a:pPr lvl="1"/>
            <a:r>
              <a:rPr lang="en-US" dirty="0" smtClean="0"/>
              <a:t>watches, turns into an ass</a:t>
            </a:r>
          </a:p>
          <a:p>
            <a:r>
              <a:rPr lang="en-US" i="1" dirty="0" smtClean="0"/>
              <a:t>Lucius </a:t>
            </a:r>
            <a:r>
              <a:rPr lang="en-US" i="1" dirty="0" err="1" smtClean="0"/>
              <a:t>asinus</a:t>
            </a:r>
            <a:r>
              <a:rPr lang="en-US" dirty="0" smtClean="0"/>
              <a:t> (</a:t>
            </a:r>
            <a:r>
              <a:rPr lang="en-US" dirty="0" err="1" smtClean="0"/>
              <a:t>bks</a:t>
            </a:r>
            <a:r>
              <a:rPr lang="en-US" dirty="0" smtClean="0"/>
              <a:t> 3–10)</a:t>
            </a:r>
            <a:endParaRPr lang="en-US" i="1" dirty="0" smtClean="0"/>
          </a:p>
          <a:p>
            <a:pPr lvl="1"/>
            <a:r>
              <a:rPr lang="en-US" dirty="0" smtClean="0"/>
              <a:t>abusive treatment, fortune comes to the fore</a:t>
            </a:r>
          </a:p>
          <a:p>
            <a:r>
              <a:rPr lang="en-US" i="1" dirty="0" smtClean="0"/>
              <a:t>Lucius </a:t>
            </a:r>
            <a:r>
              <a:rPr lang="en-US" i="1" dirty="0" err="1" smtClean="0"/>
              <a:t>initiatus</a:t>
            </a:r>
            <a:r>
              <a:rPr lang="en-US" dirty="0" smtClean="0"/>
              <a:t> (</a:t>
            </a:r>
            <a:r>
              <a:rPr lang="en-US" dirty="0" err="1" smtClean="0"/>
              <a:t>bk</a:t>
            </a:r>
            <a:r>
              <a:rPr lang="en-US" dirty="0" smtClean="0"/>
              <a:t> 11)</a:t>
            </a:r>
            <a:endParaRPr lang="en-US" i="1" dirty="0"/>
          </a:p>
          <a:p>
            <a:pPr lvl="1"/>
            <a:r>
              <a:rPr lang="en-US" dirty="0" smtClean="0"/>
              <a:t>??</a:t>
            </a:r>
            <a:endParaRPr lang="en-US" dirty="0"/>
          </a:p>
        </p:txBody>
      </p:sp>
      <p:sp>
        <p:nvSpPr>
          <p:cNvPr id="4" name="Date Placeholder 3"/>
          <p:cNvSpPr>
            <a:spLocks noGrp="1"/>
          </p:cNvSpPr>
          <p:nvPr>
            <p:ph type="dt" sz="half" idx="10"/>
          </p:nvPr>
        </p:nvSpPr>
        <p:spPr/>
        <p:txBody>
          <a:bodyPr/>
          <a:lstStyle/>
          <a:p>
            <a:r>
              <a:rPr lang="en-US" altLang="en-US" smtClean="0"/>
              <a:t>2013-11-25</a:t>
            </a:r>
            <a:endParaRPr lang="en-US" altLang="en-US"/>
          </a:p>
        </p:txBody>
      </p:sp>
      <p:sp>
        <p:nvSpPr>
          <p:cNvPr id="5" name="Footer Placeholder 4"/>
          <p:cNvSpPr>
            <a:spLocks noGrp="1"/>
          </p:cNvSpPr>
          <p:nvPr>
            <p:ph type="ftr" sz="quarter" idx="11"/>
          </p:nvPr>
        </p:nvSpPr>
        <p:spPr/>
        <p:txBody>
          <a:bodyPr/>
          <a:lstStyle/>
          <a:p>
            <a:r>
              <a:rPr lang="en-US" altLang="en-US" smtClean="0"/>
              <a:t>Golden Ass 3</a:t>
            </a:r>
            <a:endParaRPr lang="en-US" altLang="en-US"/>
          </a:p>
        </p:txBody>
      </p:sp>
      <p:sp>
        <p:nvSpPr>
          <p:cNvPr id="6" name="Slide Number Placeholder 5"/>
          <p:cNvSpPr>
            <a:spLocks noGrp="1"/>
          </p:cNvSpPr>
          <p:nvPr>
            <p:ph type="sldNum" sz="quarter" idx="12"/>
          </p:nvPr>
        </p:nvSpPr>
        <p:spPr/>
        <p:txBody>
          <a:bodyPr/>
          <a:lstStyle/>
          <a:p>
            <a:fld id="{45CBAB23-029E-42B1-8BBA-6B5058138180}" type="slidenum">
              <a:rPr lang="en-US" altLang="en-US" smtClean="0"/>
              <a:pPr/>
              <a:t>8</a:t>
            </a:fld>
            <a:endParaRPr lang="en-US" altLang="en-US"/>
          </a:p>
        </p:txBody>
      </p:sp>
    </p:spTree>
    <p:extLst>
      <p:ext uri="{BB962C8B-B14F-4D97-AF65-F5344CB8AC3E}">
        <p14:creationId xmlns:p14="http://schemas.microsoft.com/office/powerpoint/2010/main" val="329151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17"/>
          <p:cNvSpPr txBox="1">
            <a:spLocks noChangeArrowheads="1"/>
          </p:cNvSpPr>
          <p:nvPr/>
        </p:nvSpPr>
        <p:spPr bwMode="auto">
          <a:xfrm>
            <a:off x="3959352" y="2304288"/>
            <a:ext cx="117633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dirty="0">
                <a:solidFill>
                  <a:srgbClr val="FF0000"/>
                </a:solidFill>
                <a:latin typeface="Calibri" panose="020F0502020204030204" pitchFamily="34" charset="0"/>
              </a:rPr>
              <a:t>Psyche</a:t>
            </a:r>
          </a:p>
        </p:txBody>
      </p:sp>
      <p:sp>
        <p:nvSpPr>
          <p:cNvPr id="667650" name="Rectangle 2"/>
          <p:cNvSpPr>
            <a:spLocks noGrp="1" noChangeArrowheads="1"/>
          </p:cNvSpPr>
          <p:nvPr>
            <p:ph type="title"/>
          </p:nvPr>
        </p:nvSpPr>
        <p:spPr>
          <a:xfrm>
            <a:off x="1303338" y="533400"/>
            <a:ext cx="5935662" cy="731838"/>
          </a:xfrm>
        </p:spPr>
        <p:txBody>
          <a:bodyPr wrap="none">
            <a:spAutoFit/>
          </a:bodyPr>
          <a:lstStyle/>
          <a:p>
            <a:pPr algn="ctr"/>
            <a:r>
              <a:rPr lang="en-US" altLang="en-US"/>
              <a:t>Narrative-Thematic Arcs</a:t>
            </a:r>
          </a:p>
        </p:txBody>
      </p:sp>
      <p:grpSp>
        <p:nvGrpSpPr>
          <p:cNvPr id="2" name="Group 1"/>
          <p:cNvGrpSpPr/>
          <p:nvPr/>
        </p:nvGrpSpPr>
        <p:grpSpPr>
          <a:xfrm>
            <a:off x="152400" y="193675"/>
            <a:ext cx="8839200" cy="5783679"/>
            <a:chOff x="152400" y="193675"/>
            <a:chExt cx="8839200" cy="5783679"/>
          </a:xfrm>
        </p:grpSpPr>
        <p:sp>
          <p:nvSpPr>
            <p:cNvPr id="667654" name="Text Box 6"/>
            <p:cNvSpPr txBox="1">
              <a:spLocks noChangeArrowheads="1"/>
            </p:cNvSpPr>
            <p:nvPr/>
          </p:nvSpPr>
          <p:spPr bwMode="auto">
            <a:xfrm>
              <a:off x="152400" y="2209800"/>
              <a:ext cx="148431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latin typeface="Calibri" panose="020F0502020204030204" pitchFamily="34" charset="0"/>
                </a:rPr>
                <a:t>temptation,</a:t>
              </a:r>
              <a:br>
                <a:rPr lang="en-US" altLang="en-US" sz="1600">
                  <a:latin typeface="Calibri" panose="020F0502020204030204" pitchFamily="34" charset="0"/>
                </a:rPr>
              </a:br>
              <a:r>
                <a:rPr lang="en-US" altLang="en-US" sz="1600">
                  <a:latin typeface="Calibri" panose="020F0502020204030204" pitchFamily="34" charset="0"/>
                </a:rPr>
                <a:t>transformation</a:t>
              </a:r>
            </a:p>
          </p:txBody>
        </p:sp>
        <p:sp>
          <p:nvSpPr>
            <p:cNvPr id="667656" name="Freeform 8"/>
            <p:cNvSpPr>
              <a:spLocks/>
            </p:cNvSpPr>
            <p:nvPr/>
          </p:nvSpPr>
          <p:spPr bwMode="auto">
            <a:xfrm>
              <a:off x="609600" y="762000"/>
              <a:ext cx="7772400" cy="4991100"/>
            </a:xfrm>
            <a:custGeom>
              <a:avLst/>
              <a:gdLst>
                <a:gd name="T0" fmla="*/ 0 w 4896"/>
                <a:gd name="T1" fmla="*/ 1296 h 3144"/>
                <a:gd name="T2" fmla="*/ 2928 w 4896"/>
                <a:gd name="T3" fmla="*/ 2928 h 3144"/>
                <a:gd name="T4" fmla="*/ 4896 w 4896"/>
                <a:gd name="T5" fmla="*/ 0 h 3144"/>
              </a:gdLst>
              <a:ahLst/>
              <a:cxnLst>
                <a:cxn ang="0">
                  <a:pos x="T0" y="T1"/>
                </a:cxn>
                <a:cxn ang="0">
                  <a:pos x="T2" y="T3"/>
                </a:cxn>
                <a:cxn ang="0">
                  <a:pos x="T4" y="T5"/>
                </a:cxn>
              </a:cxnLst>
              <a:rect l="0" t="0" r="r" b="b"/>
              <a:pathLst>
                <a:path w="4896" h="3144">
                  <a:moveTo>
                    <a:pt x="0" y="1296"/>
                  </a:moveTo>
                  <a:cubicBezTo>
                    <a:pt x="1056" y="2220"/>
                    <a:pt x="2112" y="3144"/>
                    <a:pt x="2928" y="2928"/>
                  </a:cubicBezTo>
                  <a:cubicBezTo>
                    <a:pt x="3744" y="2712"/>
                    <a:pt x="4320" y="1356"/>
                    <a:pt x="4896" y="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Calibri" panose="020F0502020204030204" pitchFamily="34" charset="0"/>
              </a:endParaRPr>
            </a:p>
          </p:txBody>
        </p:sp>
        <p:sp>
          <p:nvSpPr>
            <p:cNvPr id="667658" name="Text Box 10"/>
            <p:cNvSpPr txBox="1">
              <a:spLocks noChangeArrowheads="1"/>
            </p:cNvSpPr>
            <p:nvPr/>
          </p:nvSpPr>
          <p:spPr bwMode="auto">
            <a:xfrm>
              <a:off x="4495800" y="5638800"/>
              <a:ext cx="354956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latin typeface="Calibri" panose="020F0502020204030204" pitchFamily="34" charset="0"/>
                </a:rPr>
                <a:t>Slavery, sexual performance, humiliation</a:t>
              </a:r>
            </a:p>
          </p:txBody>
        </p:sp>
        <p:sp>
          <p:nvSpPr>
            <p:cNvPr id="667659" name="Text Box 11"/>
            <p:cNvSpPr txBox="1">
              <a:spLocks noChangeArrowheads="1"/>
            </p:cNvSpPr>
            <p:nvPr/>
          </p:nvSpPr>
          <p:spPr bwMode="auto">
            <a:xfrm>
              <a:off x="7789863" y="193675"/>
              <a:ext cx="1201737" cy="581025"/>
            </a:xfrm>
            <a:prstGeom prst="rect">
              <a:avLst/>
            </a:prstGeom>
            <a:noFill/>
            <a:ln>
              <a:noFill/>
            </a:ln>
            <a:effectLst/>
            <a:extLst>
              <a:ext uri="{909E8E84-426E-40DD-AFC4-6F175D3DCCD1}">
                <a14:hiddenFill xmlns:a14="http://schemas.microsoft.com/office/drawing/2010/main">
                  <a:solidFill>
                    <a:schemeClr val="bg1">
                      <a:alpha val="5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latin typeface="Calibri" panose="020F0502020204030204" pitchFamily="34" charset="0"/>
                </a:rPr>
                <a:t>restoration,</a:t>
              </a:r>
              <a:br>
                <a:rPr lang="en-US" altLang="en-US" sz="1600">
                  <a:latin typeface="Calibri" panose="020F0502020204030204" pitchFamily="34" charset="0"/>
                </a:rPr>
              </a:br>
              <a:r>
                <a:rPr lang="en-US" altLang="en-US" sz="1600">
                  <a:latin typeface="Calibri" panose="020F0502020204030204" pitchFamily="34" charset="0"/>
                </a:rPr>
                <a:t>conversion</a:t>
              </a:r>
            </a:p>
          </p:txBody>
        </p:sp>
      </p:grpSp>
      <p:grpSp>
        <p:nvGrpSpPr>
          <p:cNvPr id="667667" name="Group 19"/>
          <p:cNvGrpSpPr>
            <a:grpSpLocks/>
          </p:cNvGrpSpPr>
          <p:nvPr/>
        </p:nvGrpSpPr>
        <p:grpSpPr bwMode="auto">
          <a:xfrm>
            <a:off x="2438400" y="1600200"/>
            <a:ext cx="4816475" cy="3081338"/>
            <a:chOff x="1536" y="1008"/>
            <a:chExt cx="3034" cy="1941"/>
          </a:xfrm>
        </p:grpSpPr>
        <p:sp>
          <p:nvSpPr>
            <p:cNvPr id="667660" name="Freeform 12"/>
            <p:cNvSpPr>
              <a:spLocks/>
            </p:cNvSpPr>
            <p:nvPr/>
          </p:nvSpPr>
          <p:spPr bwMode="auto">
            <a:xfrm>
              <a:off x="2064" y="1440"/>
              <a:ext cx="1632" cy="1392"/>
            </a:xfrm>
            <a:custGeom>
              <a:avLst/>
              <a:gdLst>
                <a:gd name="T0" fmla="*/ 0 w 1632"/>
                <a:gd name="T1" fmla="*/ 576 h 1392"/>
                <a:gd name="T2" fmla="*/ 1008 w 1632"/>
                <a:gd name="T3" fmla="*/ 1296 h 1392"/>
                <a:gd name="T4" fmla="*/ 1632 w 1632"/>
                <a:gd name="T5" fmla="*/ 0 h 1392"/>
              </a:gdLst>
              <a:ahLst/>
              <a:cxnLst>
                <a:cxn ang="0">
                  <a:pos x="T0" y="T1"/>
                </a:cxn>
                <a:cxn ang="0">
                  <a:pos x="T2" y="T3"/>
                </a:cxn>
                <a:cxn ang="0">
                  <a:pos x="T4" y="T5"/>
                </a:cxn>
              </a:cxnLst>
              <a:rect l="0" t="0" r="r" b="b"/>
              <a:pathLst>
                <a:path w="1632" h="1392">
                  <a:moveTo>
                    <a:pt x="0" y="576"/>
                  </a:moveTo>
                  <a:cubicBezTo>
                    <a:pt x="368" y="984"/>
                    <a:pt x="736" y="1392"/>
                    <a:pt x="1008" y="1296"/>
                  </a:cubicBezTo>
                  <a:cubicBezTo>
                    <a:pt x="1280" y="1200"/>
                    <a:pt x="1528" y="216"/>
                    <a:pt x="1632" y="0"/>
                  </a:cubicBezTo>
                </a:path>
              </a:pathLst>
            </a:custGeom>
            <a:noFill/>
            <a:ln w="28575"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Calibri" panose="020F0502020204030204" pitchFamily="34" charset="0"/>
              </a:endParaRPr>
            </a:p>
          </p:txBody>
        </p:sp>
        <p:sp>
          <p:nvSpPr>
            <p:cNvPr id="667662" name="Text Box 14"/>
            <p:cNvSpPr txBox="1">
              <a:spLocks noChangeArrowheads="1"/>
            </p:cNvSpPr>
            <p:nvPr/>
          </p:nvSpPr>
          <p:spPr bwMode="auto">
            <a:xfrm>
              <a:off x="1536" y="1536"/>
              <a:ext cx="714"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solidFill>
                    <a:srgbClr val="FF0000"/>
                  </a:solidFill>
                  <a:latin typeface="Calibri" panose="020F0502020204030204" pitchFamily="34" charset="0"/>
                </a:rPr>
                <a:t>marriage,</a:t>
              </a:r>
              <a:br>
                <a:rPr lang="en-US" altLang="en-US" sz="1600">
                  <a:solidFill>
                    <a:srgbClr val="FF0000"/>
                  </a:solidFill>
                  <a:latin typeface="Calibri" panose="020F0502020204030204" pitchFamily="34" charset="0"/>
                </a:rPr>
              </a:br>
              <a:r>
                <a:rPr lang="en-US" altLang="en-US" sz="1600">
                  <a:solidFill>
                    <a:srgbClr val="FF0000"/>
                  </a:solidFill>
                  <a:latin typeface="Calibri" panose="020F0502020204030204" pitchFamily="34" charset="0"/>
                </a:rPr>
                <a:t>temptation</a:t>
              </a:r>
            </a:p>
          </p:txBody>
        </p:sp>
        <p:sp>
          <p:nvSpPr>
            <p:cNvPr id="667663" name="Text Box 15"/>
            <p:cNvSpPr txBox="1">
              <a:spLocks noChangeArrowheads="1"/>
            </p:cNvSpPr>
            <p:nvPr/>
          </p:nvSpPr>
          <p:spPr bwMode="auto">
            <a:xfrm>
              <a:off x="2638" y="2736"/>
              <a:ext cx="803"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solidFill>
                    <a:srgbClr val="FF0000"/>
                  </a:solidFill>
                  <a:latin typeface="Calibri" panose="020F0502020204030204" pitchFamily="34" charset="0"/>
                </a:rPr>
                <a:t>trials, slavery</a:t>
              </a:r>
            </a:p>
          </p:txBody>
        </p:sp>
        <p:sp>
          <p:nvSpPr>
            <p:cNvPr id="667664" name="Text Box 16"/>
            <p:cNvSpPr txBox="1">
              <a:spLocks noChangeArrowheads="1"/>
            </p:cNvSpPr>
            <p:nvPr/>
          </p:nvSpPr>
          <p:spPr bwMode="auto">
            <a:xfrm>
              <a:off x="3711" y="1008"/>
              <a:ext cx="859"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solidFill>
                    <a:srgbClr val="FF0000"/>
                  </a:solidFill>
                  <a:latin typeface="Calibri" panose="020F0502020204030204" pitchFamily="34" charset="0"/>
                </a:rPr>
                <a:t>reunion,</a:t>
              </a:r>
              <a:br>
                <a:rPr lang="en-US" altLang="en-US" sz="1600">
                  <a:solidFill>
                    <a:srgbClr val="FF0000"/>
                  </a:solidFill>
                  <a:latin typeface="Calibri" panose="020F0502020204030204" pitchFamily="34" charset="0"/>
                </a:rPr>
              </a:br>
              <a:r>
                <a:rPr lang="en-US" altLang="en-US" sz="1600">
                  <a:solidFill>
                    <a:srgbClr val="FF0000"/>
                  </a:solidFill>
                  <a:latin typeface="Calibri" panose="020F0502020204030204" pitchFamily="34" charset="0"/>
                </a:rPr>
                <a:t>reconciliation,</a:t>
              </a:r>
              <a:br>
                <a:rPr lang="en-US" altLang="en-US" sz="1600">
                  <a:solidFill>
                    <a:srgbClr val="FF0000"/>
                  </a:solidFill>
                  <a:latin typeface="Calibri" panose="020F0502020204030204" pitchFamily="34" charset="0"/>
                </a:rPr>
              </a:br>
              <a:r>
                <a:rPr lang="en-US" altLang="en-US" sz="1600">
                  <a:solidFill>
                    <a:srgbClr val="FF0000"/>
                  </a:solidFill>
                  <a:latin typeface="Calibri" panose="020F0502020204030204" pitchFamily="34" charset="0"/>
                </a:rPr>
                <a:t>apotheosis</a:t>
              </a:r>
            </a:p>
          </p:txBody>
        </p:sp>
      </p:grpSp>
      <p:sp>
        <p:nvSpPr>
          <p:cNvPr id="667666" name="Text Box 18"/>
          <p:cNvSpPr txBox="1">
            <a:spLocks noChangeArrowheads="1"/>
          </p:cNvSpPr>
          <p:nvPr/>
        </p:nvSpPr>
        <p:spPr bwMode="auto">
          <a:xfrm>
            <a:off x="2133600" y="5410200"/>
            <a:ext cx="10887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a:latin typeface="Calibri" panose="020F0502020204030204" pitchFamily="34" charset="0"/>
              </a:rPr>
              <a:t>Lucius</a:t>
            </a:r>
          </a:p>
        </p:txBody>
      </p:sp>
      <p:sp>
        <p:nvSpPr>
          <p:cNvPr id="16" name="Text Box 17"/>
          <p:cNvSpPr txBox="1">
            <a:spLocks noChangeArrowheads="1"/>
          </p:cNvSpPr>
          <p:nvPr/>
        </p:nvSpPr>
        <p:spPr bwMode="auto">
          <a:xfrm>
            <a:off x="3962400" y="2300288"/>
            <a:ext cx="117633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dirty="0">
                <a:solidFill>
                  <a:srgbClr val="FF0000"/>
                </a:solidFill>
                <a:latin typeface="Calibri" panose="020F0502020204030204" pitchFamily="34" charset="0"/>
              </a:rPr>
              <a:t>Psyche</a:t>
            </a:r>
          </a:p>
        </p:txBody>
      </p:sp>
    </p:spTree>
    <p:extLst>
      <p:ext uri="{BB962C8B-B14F-4D97-AF65-F5344CB8AC3E}">
        <p14:creationId xmlns:p14="http://schemas.microsoft.com/office/powerpoint/2010/main" val="415584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ncient_sexuality_and_gender">
  <a:themeElements>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fontScheme name="1_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lnDef>
    <a:txDef>
      <a:spPr>
        <a:noFill/>
      </a:spPr>
      <a:bodyPr wrap="none" rtlCol="0" anchor="ctr" anchorCtr="0">
        <a:spAutoFit/>
      </a:bodyPr>
      <a:lstStyle>
        <a:defPPr algn="ctr">
          <a:defRPr sz="3600" dirty="0" smtClean="0">
            <a:latin typeface="Calibri" panose="020F0502020204030204" pitchFamily="34" charset="0"/>
          </a:defRPr>
        </a:defPPr>
      </a:lstStyle>
    </a:txDef>
  </a:objectDefaults>
  <a:extraClrSchemeLst>
    <a:extraClrScheme>
      <a:clrScheme name="1_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1_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1_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1_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1_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1_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1_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1_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1_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1_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
      <a:clrScheme name="1_Radial 1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6666CC"/>
        </a:hlink>
        <a:folHlink>
          <a:srgbClr val="6666CC"/>
        </a:folHlink>
      </a:clrScheme>
      <a:clrMap bg1="lt1" tx1="dk1" bg2="lt2" tx2="dk2" accent1="accent1" accent2="accent2" accent3="accent3" accent4="accent4" accent5="accent5" accent6="accent6" hlink="hlink" folHlink="folHlink"/>
    </a:extraClrScheme>
    <a:extraClrScheme>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ancient_sexuality_and_gender</Template>
  <TotalTime>120</TotalTime>
  <Words>880</Words>
  <Application>Microsoft Office PowerPoint</Application>
  <PresentationFormat>On-screen Show (4:3)</PresentationFormat>
  <Paragraphs>133</Paragraphs>
  <Slides>15</Slides>
  <Notes>11</Notes>
  <HiddenSlides>2</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ancient_sexuality_and_gender</vt:lpstr>
      <vt:lpstr>Apuleius’ Golden Ass</vt:lpstr>
      <vt:lpstr>Agenda</vt:lpstr>
      <vt:lpstr>Sexual Universality?</vt:lpstr>
      <vt:lpstr>Are They “Gay”? (What is Salient?)</vt:lpstr>
      <vt:lpstr>Galli (priests of Dea Syria)</vt:lpstr>
      <vt:lpstr>Discussion</vt:lpstr>
      <vt:lpstr>Recap and Update</vt:lpstr>
      <vt:lpstr>Story Arc</vt:lpstr>
      <vt:lpstr>Narrative-Thematic Arcs</vt:lpstr>
      <vt:lpstr>Pleasure Arc</vt:lpstr>
      <vt:lpstr>Foucault on Pleasure in Seneca</vt:lpstr>
      <vt:lpstr>Gender in Apuleius</vt:lpstr>
      <vt:lpstr>Gender in Apuleius</vt:lpstr>
      <vt:lpstr>Finnis v. Nussbaum</vt:lpstr>
      <vt:lpstr>Discussion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Apuleius’ Golden Ass</dc:title>
  <dc:creator>ascholtz</dc:creator>
  <cp:lastModifiedBy>ascholtz</cp:lastModifiedBy>
  <cp:revision>23</cp:revision>
  <cp:lastPrinted>2013-09-12T18:38:56Z</cp:lastPrinted>
  <dcterms:created xsi:type="dcterms:W3CDTF">2013-11-26T03:16:52Z</dcterms:created>
  <dcterms:modified xsi:type="dcterms:W3CDTF">2013-11-26T19:43:02Z</dcterms:modified>
</cp:coreProperties>
</file>