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Lst>
  <p:notesMasterIdLst>
    <p:notesMasterId r:id="rId14"/>
  </p:notesMasterIdLst>
  <p:handoutMasterIdLst>
    <p:handoutMasterId r:id="rId15"/>
  </p:handoutMasterIdLst>
  <p:sldIdLst>
    <p:sldId id="256" r:id="rId2"/>
    <p:sldId id="285" r:id="rId3"/>
    <p:sldId id="258" r:id="rId4"/>
    <p:sldId id="275" r:id="rId5"/>
    <p:sldId id="276" r:id="rId6"/>
    <p:sldId id="281" r:id="rId7"/>
    <p:sldId id="282" r:id="rId8"/>
    <p:sldId id="277" r:id="rId9"/>
    <p:sldId id="279" r:id="rId10"/>
    <p:sldId id="283" r:id="rId11"/>
    <p:sldId id="286" r:id="rId12"/>
    <p:sldId id="284" r:id="rId13"/>
  </p:sldIdLst>
  <p:sldSz cx="9144000" cy="6858000" type="screen4x3"/>
  <p:notesSz cx="7045325" cy="9345613"/>
  <p:defaultTextStyle>
    <a:defPPr>
      <a:defRPr lang="en-US"/>
    </a:defPPr>
    <a:lvl1pPr algn="l" rtl="0" eaLnBrk="0" fontAlgn="base" hangingPunct="0">
      <a:spcBef>
        <a:spcPct val="0"/>
      </a:spcBef>
      <a:spcAft>
        <a:spcPct val="0"/>
      </a:spcAft>
      <a:defRPr kern="1200">
        <a:solidFill>
          <a:schemeClr val="tx1"/>
        </a:solidFill>
        <a:latin typeface="Papyrus" pitchFamily="66" charset="0"/>
        <a:ea typeface="+mn-ea"/>
        <a:cs typeface="+mn-cs"/>
      </a:defRPr>
    </a:lvl1pPr>
    <a:lvl2pPr marL="457200" algn="l" rtl="0" eaLnBrk="0" fontAlgn="base" hangingPunct="0">
      <a:spcBef>
        <a:spcPct val="0"/>
      </a:spcBef>
      <a:spcAft>
        <a:spcPct val="0"/>
      </a:spcAft>
      <a:defRPr kern="1200">
        <a:solidFill>
          <a:schemeClr val="tx1"/>
        </a:solidFill>
        <a:latin typeface="Papyrus" pitchFamily="66" charset="0"/>
        <a:ea typeface="+mn-ea"/>
        <a:cs typeface="+mn-cs"/>
      </a:defRPr>
    </a:lvl2pPr>
    <a:lvl3pPr marL="914400" algn="l" rtl="0" eaLnBrk="0" fontAlgn="base" hangingPunct="0">
      <a:spcBef>
        <a:spcPct val="0"/>
      </a:spcBef>
      <a:spcAft>
        <a:spcPct val="0"/>
      </a:spcAft>
      <a:defRPr kern="1200">
        <a:solidFill>
          <a:schemeClr val="tx1"/>
        </a:solidFill>
        <a:latin typeface="Papyrus" pitchFamily="66" charset="0"/>
        <a:ea typeface="+mn-ea"/>
        <a:cs typeface="+mn-cs"/>
      </a:defRPr>
    </a:lvl3pPr>
    <a:lvl4pPr marL="1371600" algn="l" rtl="0" eaLnBrk="0" fontAlgn="base" hangingPunct="0">
      <a:spcBef>
        <a:spcPct val="0"/>
      </a:spcBef>
      <a:spcAft>
        <a:spcPct val="0"/>
      </a:spcAft>
      <a:defRPr kern="1200">
        <a:solidFill>
          <a:schemeClr val="tx1"/>
        </a:solidFill>
        <a:latin typeface="Papyrus" pitchFamily="66" charset="0"/>
        <a:ea typeface="+mn-ea"/>
        <a:cs typeface="+mn-cs"/>
      </a:defRPr>
    </a:lvl4pPr>
    <a:lvl5pPr marL="1828800" algn="l" rtl="0" eaLnBrk="0" fontAlgn="base" hangingPunct="0">
      <a:spcBef>
        <a:spcPct val="0"/>
      </a:spcBef>
      <a:spcAft>
        <a:spcPct val="0"/>
      </a:spcAft>
      <a:defRPr kern="1200">
        <a:solidFill>
          <a:schemeClr val="tx1"/>
        </a:solidFill>
        <a:latin typeface="Papyrus" pitchFamily="66" charset="0"/>
        <a:ea typeface="+mn-ea"/>
        <a:cs typeface="+mn-cs"/>
      </a:defRPr>
    </a:lvl5pPr>
    <a:lvl6pPr marL="2286000" algn="l" defTabSz="914400" rtl="0" eaLnBrk="1" latinLnBrk="0" hangingPunct="1">
      <a:defRPr kern="1200">
        <a:solidFill>
          <a:schemeClr val="tx1"/>
        </a:solidFill>
        <a:latin typeface="Papyrus" pitchFamily="66" charset="0"/>
        <a:ea typeface="+mn-ea"/>
        <a:cs typeface="+mn-cs"/>
      </a:defRPr>
    </a:lvl6pPr>
    <a:lvl7pPr marL="2743200" algn="l" defTabSz="914400" rtl="0" eaLnBrk="1" latinLnBrk="0" hangingPunct="1">
      <a:defRPr kern="1200">
        <a:solidFill>
          <a:schemeClr val="tx1"/>
        </a:solidFill>
        <a:latin typeface="Papyrus" pitchFamily="66" charset="0"/>
        <a:ea typeface="+mn-ea"/>
        <a:cs typeface="+mn-cs"/>
      </a:defRPr>
    </a:lvl7pPr>
    <a:lvl8pPr marL="3200400" algn="l" defTabSz="914400" rtl="0" eaLnBrk="1" latinLnBrk="0" hangingPunct="1">
      <a:defRPr kern="1200">
        <a:solidFill>
          <a:schemeClr val="tx1"/>
        </a:solidFill>
        <a:latin typeface="Papyrus" pitchFamily="66" charset="0"/>
        <a:ea typeface="+mn-ea"/>
        <a:cs typeface="+mn-cs"/>
      </a:defRPr>
    </a:lvl8pPr>
    <a:lvl9pPr marL="3657600" algn="l" defTabSz="914400" rtl="0" eaLnBrk="1" latinLnBrk="0" hangingPunct="1">
      <a:defRPr kern="1200">
        <a:solidFill>
          <a:schemeClr val="tx1"/>
        </a:solidFill>
        <a:latin typeface="Papyrus" pitchFamily="66" charset="0"/>
        <a:ea typeface="+mn-ea"/>
        <a:cs typeface="+mn-cs"/>
      </a:defRPr>
    </a:lvl9pPr>
  </p:defaultTextStyle>
  <p:extLst>
    <p:ext uri="{521415D9-36F7-43E2-AB2F-B90AF26B5E84}">
      <p14:sectionLst xmlns:p14="http://schemas.microsoft.com/office/powerpoint/2010/main">
        <p14:section name="Default Section" id="{08B44506-8C61-43CB-9A2F-98EDF16D1F54}">
          <p14:sldIdLst>
            <p14:sldId id="256"/>
            <p14:sldId id="285"/>
            <p14:sldId id="258"/>
            <p14:sldId id="275"/>
            <p14:sldId id="276"/>
            <p14:sldId id="281"/>
            <p14:sldId id="282"/>
            <p14:sldId id="277"/>
            <p14:sldId id="279"/>
            <p14:sldId id="283"/>
            <p14:sldId id="286"/>
            <p14:sldId id="284"/>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999999"/>
    <a:srgbClr val="EAEAEA"/>
    <a:srgbClr val="3333FF"/>
    <a:srgbClr val="5F5F5F"/>
    <a:srgbClr val="99CCFF"/>
    <a:srgbClr val="CCECFF"/>
    <a:srgbClr val="FFCCCC"/>
    <a:srgbClr val="00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inimized">
    <p:restoredLeft sz="34559" autoAdjust="0"/>
    <p:restoredTop sz="36499" autoAdjust="0"/>
  </p:normalViewPr>
  <p:slideViewPr>
    <p:cSldViewPr snapToGrid="0" showGuides="1">
      <p:cViewPr varScale="1">
        <p:scale>
          <a:sx n="18" d="100"/>
          <a:sy n="18" d="100"/>
        </p:scale>
        <p:origin x="-3522" y="-102"/>
      </p:cViewPr>
      <p:guideLst>
        <p:guide orient="horz" pos="2159"/>
        <p:guide pos="2880"/>
      </p:guideLst>
    </p:cSldViewPr>
  </p:slideViewPr>
  <p:outlineViewPr>
    <p:cViewPr>
      <p:scale>
        <a:sx n="50" d="100"/>
        <a:sy n="50" d="100"/>
      </p:scale>
      <p:origin x="0" y="0"/>
    </p:cViewPr>
  </p:outlineViewPr>
  <p:notesTextViewPr>
    <p:cViewPr>
      <p:scale>
        <a:sx n="100" d="100"/>
        <a:sy n="100" d="100"/>
      </p:scale>
      <p:origin x="0" y="468"/>
    </p:cViewPr>
  </p:notesTextViewPr>
  <p:sorterViewPr>
    <p:cViewPr>
      <p:scale>
        <a:sx n="66" d="100"/>
        <a:sy n="66" d="100"/>
      </p:scale>
      <p:origin x="0" y="0"/>
    </p:cViewPr>
  </p:sorterViewPr>
  <p:notesViewPr>
    <p:cSldViewPr snapToGrid="0" showGuides="1">
      <p:cViewPr varScale="1">
        <p:scale>
          <a:sx n="52" d="100"/>
          <a:sy n="52" d="100"/>
        </p:scale>
        <p:origin x="-2898" y="-96"/>
      </p:cViewPr>
      <p:guideLst>
        <p:guide orient="horz" pos="441"/>
        <p:guide pos="221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65539" name="Rectangle 3"/>
          <p:cNvSpPr>
            <a:spLocks noGrp="1" noChangeArrowheads="1"/>
          </p:cNvSpPr>
          <p:nvPr>
            <p:ph type="dt" sz="quarter"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65540" name="Rectangle 4"/>
          <p:cNvSpPr>
            <a:spLocks noGrp="1" noChangeArrowheads="1"/>
          </p:cNvSpPr>
          <p:nvPr>
            <p:ph type="ftr" sz="quarter" idx="2"/>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65541" name="Rectangle 5"/>
          <p:cNvSpPr>
            <a:spLocks noGrp="1" noChangeArrowheads="1"/>
          </p:cNvSpPr>
          <p:nvPr>
            <p:ph type="sldNum" sz="quarter" idx="3"/>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49D49933-90C8-4C0F-BBEC-32B1693D37A4}" type="slidenum">
              <a:rPr lang="en-US" altLang="en-US"/>
              <a:pPr/>
              <a:t>‹#›</a:t>
            </a:fld>
            <a:endParaRPr lang="en-US" altLang="en-US"/>
          </a:p>
        </p:txBody>
      </p:sp>
      <p:sp>
        <p:nvSpPr>
          <p:cNvPr id="65550" name="Text Box 14"/>
          <p:cNvSpPr txBox="1">
            <a:spLocks noChangeArrowheads="1"/>
          </p:cNvSpPr>
          <p:nvPr/>
        </p:nvSpPr>
        <p:spPr bwMode="auto">
          <a:xfrm>
            <a:off x="3767292" y="589701"/>
            <a:ext cx="949162" cy="280189"/>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909638">
              <a:defRPr sz="2400">
                <a:solidFill>
                  <a:schemeClr val="tx1"/>
                </a:solidFill>
                <a:latin typeface="Times New Roman" pitchFamily="18" charset="0"/>
              </a:defRPr>
            </a:lvl1pPr>
            <a:lvl2pPr marL="455613" defTabSz="909638">
              <a:defRPr sz="2400">
                <a:solidFill>
                  <a:schemeClr val="tx1"/>
                </a:solidFill>
                <a:latin typeface="Times New Roman" pitchFamily="18" charset="0"/>
              </a:defRPr>
            </a:lvl2pPr>
            <a:lvl3pPr marL="909638" defTabSz="909638">
              <a:defRPr sz="2400">
                <a:solidFill>
                  <a:schemeClr val="tx1"/>
                </a:solidFill>
                <a:latin typeface="Times New Roman" pitchFamily="18" charset="0"/>
              </a:defRPr>
            </a:lvl3pPr>
            <a:lvl4pPr marL="1365250" defTabSz="909638">
              <a:defRPr sz="2400">
                <a:solidFill>
                  <a:schemeClr val="tx1"/>
                </a:solidFill>
                <a:latin typeface="Times New Roman" pitchFamily="18" charset="0"/>
              </a:defRPr>
            </a:lvl4pPr>
            <a:lvl5pPr marL="1819275" defTabSz="909638">
              <a:defRPr sz="2400">
                <a:solidFill>
                  <a:schemeClr val="tx1"/>
                </a:solidFill>
                <a:latin typeface="Times New Roman" pitchFamily="18" charset="0"/>
              </a:defRPr>
            </a:lvl5pPr>
            <a:lvl6pPr marL="2276475" defTabSz="909638" eaLnBrk="0" fontAlgn="base" hangingPunct="0">
              <a:spcBef>
                <a:spcPct val="0"/>
              </a:spcBef>
              <a:spcAft>
                <a:spcPct val="0"/>
              </a:spcAft>
              <a:defRPr sz="2400">
                <a:solidFill>
                  <a:schemeClr val="tx1"/>
                </a:solidFill>
                <a:latin typeface="Times New Roman" pitchFamily="18" charset="0"/>
              </a:defRPr>
            </a:lvl6pPr>
            <a:lvl7pPr marL="2733675" defTabSz="909638" eaLnBrk="0" fontAlgn="base" hangingPunct="0">
              <a:spcBef>
                <a:spcPct val="0"/>
              </a:spcBef>
              <a:spcAft>
                <a:spcPct val="0"/>
              </a:spcAft>
              <a:defRPr sz="2400">
                <a:solidFill>
                  <a:schemeClr val="tx1"/>
                </a:solidFill>
                <a:latin typeface="Times New Roman" pitchFamily="18" charset="0"/>
              </a:defRPr>
            </a:lvl7pPr>
            <a:lvl8pPr marL="3190875" defTabSz="909638" eaLnBrk="0" fontAlgn="base" hangingPunct="0">
              <a:spcBef>
                <a:spcPct val="0"/>
              </a:spcBef>
              <a:spcAft>
                <a:spcPct val="0"/>
              </a:spcAft>
              <a:defRPr sz="2400">
                <a:solidFill>
                  <a:schemeClr val="tx1"/>
                </a:solidFill>
                <a:latin typeface="Times New Roman" pitchFamily="18" charset="0"/>
              </a:defRPr>
            </a:lvl8pPr>
            <a:lvl9pPr marL="3648075" defTabSz="909638"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n-US" sz="1800" i="1"/>
              <a:t>Notes</a:t>
            </a:r>
            <a:endParaRPr lang="en-US" altLang="en-US"/>
          </a:p>
        </p:txBody>
      </p:sp>
    </p:spTree>
    <p:extLst>
      <p:ext uri="{BB962C8B-B14F-4D97-AF65-F5344CB8AC3E}">
        <p14:creationId xmlns:p14="http://schemas.microsoft.com/office/powerpoint/2010/main" val="3098347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11267" name="Rectangle 3"/>
          <p:cNvSpPr>
            <a:spLocks noGrp="1" noChangeArrowheads="1"/>
          </p:cNvSpPr>
          <p:nvPr>
            <p:ph type="dt"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11268" name="Rectangle 4"/>
          <p:cNvSpPr>
            <a:spLocks noGrp="1" noRot="1" noChangeAspect="1" noChangeArrowheads="1" noTextEdit="1"/>
          </p:cNvSpPr>
          <p:nvPr>
            <p:ph type="sldImg" idx="2"/>
          </p:nvPr>
        </p:nvSpPr>
        <p:spPr bwMode="auto">
          <a:xfrm>
            <a:off x="2227262" y="700175"/>
            <a:ext cx="2592388" cy="1944512"/>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550864" y="2857501"/>
            <a:ext cx="5943598" cy="5787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p>
            <a:pPr lvl="0"/>
            <a:r>
              <a:rPr lang="en-US" altLang="en-US" dirty="0" smtClean="0"/>
              <a:t>Click to edit Master text styles</a:t>
            </a:r>
          </a:p>
          <a:p>
            <a:pPr lvl="1"/>
            <a:r>
              <a:rPr lang="en-US" altLang="en-US" dirty="0" smtClean="0"/>
              <a:t> Second level</a:t>
            </a:r>
          </a:p>
          <a:p>
            <a:pPr lvl="2"/>
            <a:r>
              <a:rPr lang="en-US" altLang="en-US" dirty="0" smtClean="0"/>
              <a:t> Third level</a:t>
            </a:r>
          </a:p>
          <a:p>
            <a:pPr lvl="3"/>
            <a:r>
              <a:rPr lang="en-US" altLang="en-US" dirty="0" smtClean="0"/>
              <a:t> Fourth level</a:t>
            </a:r>
          </a:p>
          <a:p>
            <a:pPr lvl="4"/>
            <a:r>
              <a:rPr lang="en-US" altLang="en-US" dirty="0" smtClean="0"/>
              <a:t> Fifth level</a:t>
            </a:r>
          </a:p>
        </p:txBody>
      </p:sp>
      <p:sp>
        <p:nvSpPr>
          <p:cNvPr id="11270" name="Rectangle 6"/>
          <p:cNvSpPr>
            <a:spLocks noGrp="1" noChangeArrowheads="1"/>
          </p:cNvSpPr>
          <p:nvPr>
            <p:ph type="ftr" sz="quarter" idx="4"/>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11271" name="Rectangle 7"/>
          <p:cNvSpPr>
            <a:spLocks noGrp="1" noChangeArrowheads="1"/>
          </p:cNvSpPr>
          <p:nvPr>
            <p:ph type="sldNum" sz="quarter" idx="5"/>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2ED5918B-C6D0-48E2-B93E-1929E7B45D62}" type="slidenum">
              <a:rPr lang="en-US" altLang="en-US"/>
              <a:pPr/>
              <a:t>‹#›</a:t>
            </a:fld>
            <a:endParaRPr lang="en-US" altLang="en-US"/>
          </a:p>
        </p:txBody>
      </p:sp>
    </p:spTree>
    <p:extLst>
      <p:ext uri="{BB962C8B-B14F-4D97-AF65-F5344CB8AC3E}">
        <p14:creationId xmlns:p14="http://schemas.microsoft.com/office/powerpoint/2010/main" val="3591041138"/>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1pPr>
    <a:lvl2pPr marL="2286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2pPr>
    <a:lvl3pPr marL="4572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3pPr>
    <a:lvl4pPr marL="6858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4pPr>
    <a:lvl5pPr marL="9144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87200614-9BE0-4F52-BC17-ED47F05C3E72}" type="datetime1">
              <a:rPr lang="en-US" altLang="en-US"/>
              <a:pPr/>
              <a:t>2013-09-17</a:t>
            </a:fld>
            <a:endParaRPr lang="en-US" altLang="en-US"/>
          </a:p>
        </p:txBody>
      </p:sp>
      <p:sp>
        <p:nvSpPr>
          <p:cNvPr id="7" name="Rectangle 7"/>
          <p:cNvSpPr>
            <a:spLocks noGrp="1" noChangeArrowheads="1"/>
          </p:cNvSpPr>
          <p:nvPr>
            <p:ph type="sldNum" sz="quarter" idx="5"/>
          </p:nvPr>
        </p:nvSpPr>
        <p:spPr>
          <a:ln/>
        </p:spPr>
        <p:txBody>
          <a:bodyPr/>
          <a:lstStyle/>
          <a:p>
            <a:fld id="{698FC66C-F8C6-4B25-B331-23403C391496}" type="slidenum">
              <a:rPr lang="en-US" altLang="en-US"/>
              <a:pPr/>
              <a:t>1</a:t>
            </a:fld>
            <a:endParaRPr lang="en-US" altLang="en-US"/>
          </a:p>
        </p:txBody>
      </p:sp>
      <p:sp>
        <p:nvSpPr>
          <p:cNvPr id="49154" name="Rectangle 2"/>
          <p:cNvSpPr>
            <a:spLocks noGrp="1" noRot="1" noChangeAspect="1" noChangeArrowheads="1" noTextEdit="1"/>
          </p:cNvSpPr>
          <p:nvPr>
            <p:ph type="sldImg"/>
          </p:nvPr>
        </p:nvSpPr>
        <p:spPr>
          <a:xfrm>
            <a:off x="2227263" y="700088"/>
            <a:ext cx="2592387" cy="1944687"/>
          </a:xfrm>
          <a:ln/>
        </p:spPr>
      </p:sp>
      <p:sp>
        <p:nvSpPr>
          <p:cNvPr id="49155" name="Rectangle 3"/>
          <p:cNvSpPr>
            <a:spLocks noGrp="1" noChangeArrowheads="1"/>
          </p:cNvSpPr>
          <p:nvPr>
            <p:ph type="body" idx="1"/>
          </p:nvPr>
        </p:nvSpPr>
        <p:spPr/>
        <p:txBody>
          <a:bodyPr/>
          <a:lstStyle/>
          <a:p>
            <a:pPr algn="l"/>
            <a:r>
              <a:rPr lang="en-US" altLang="en-US" dirty="0" smtClean="0"/>
              <a:t>“Hostility to theory usually means an opposition to other people's theories and an oblivion of one’s own.”</a:t>
            </a:r>
          </a:p>
          <a:p>
            <a:pPr algn="l"/>
            <a:r>
              <a:rPr lang="en-US" altLang="en-US" dirty="0" smtClean="0"/>
              <a:t>(Eagleton </a:t>
            </a:r>
            <a:r>
              <a:rPr lang="en-US" altLang="en-US" i="1" dirty="0" smtClean="0"/>
              <a:t>Introduction to Theory</a:t>
            </a:r>
            <a:r>
              <a:rPr lang="en-US" altLang="en-US" dirty="0" smtClean="0"/>
              <a:t> viii)</a:t>
            </a:r>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10</a:t>
            </a:fld>
            <a:endParaRPr lang="en-US" altLang="en-US"/>
          </a:p>
        </p:txBody>
      </p:sp>
    </p:spTree>
    <p:extLst>
      <p:ext uri="{BB962C8B-B14F-4D97-AF65-F5344CB8AC3E}">
        <p14:creationId xmlns:p14="http://schemas.microsoft.com/office/powerpoint/2010/main" val="3336010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11</a:t>
            </a:fld>
            <a:endParaRPr lang="en-US" altLang="en-US"/>
          </a:p>
        </p:txBody>
      </p:sp>
    </p:spTree>
    <p:extLst>
      <p:ext uri="{BB962C8B-B14F-4D97-AF65-F5344CB8AC3E}">
        <p14:creationId xmlns:p14="http://schemas.microsoft.com/office/powerpoint/2010/main" val="16262500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12</a:t>
            </a:fld>
            <a:endParaRPr lang="en-US" altLang="en-US"/>
          </a:p>
        </p:txBody>
      </p:sp>
    </p:spTree>
    <p:extLst>
      <p:ext uri="{BB962C8B-B14F-4D97-AF65-F5344CB8AC3E}">
        <p14:creationId xmlns:p14="http://schemas.microsoft.com/office/powerpoint/2010/main" val="1934803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2</a:t>
            </a:fld>
            <a:endParaRPr lang="en-US" altLang="en-US"/>
          </a:p>
        </p:txBody>
      </p:sp>
    </p:spTree>
    <p:extLst>
      <p:ext uri="{BB962C8B-B14F-4D97-AF65-F5344CB8AC3E}">
        <p14:creationId xmlns:p14="http://schemas.microsoft.com/office/powerpoint/2010/main" val="3213252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CF21B353-EBCF-4E55-A6A9-C00EF565B27C}" type="datetime1">
              <a:rPr lang="en-US" altLang="en-US"/>
              <a:pPr/>
              <a:t>2013-09-17</a:t>
            </a:fld>
            <a:endParaRPr lang="en-US" altLang="en-US"/>
          </a:p>
        </p:txBody>
      </p:sp>
      <p:sp>
        <p:nvSpPr>
          <p:cNvPr id="7" name="Rectangle 7"/>
          <p:cNvSpPr>
            <a:spLocks noGrp="1" noChangeArrowheads="1"/>
          </p:cNvSpPr>
          <p:nvPr>
            <p:ph type="sldNum" sz="quarter" idx="5"/>
          </p:nvPr>
        </p:nvSpPr>
        <p:spPr>
          <a:ln/>
        </p:spPr>
        <p:txBody>
          <a:bodyPr/>
          <a:lstStyle/>
          <a:p>
            <a:fld id="{83CE8064-44B5-477C-A8F1-DD8DD9D50454}" type="slidenum">
              <a:rPr lang="en-US" altLang="en-US"/>
              <a:pPr/>
              <a:t>3</a:t>
            </a:fld>
            <a:endParaRPr lang="en-US" altLang="en-US"/>
          </a:p>
        </p:txBody>
      </p:sp>
      <p:sp>
        <p:nvSpPr>
          <p:cNvPr id="93186" name="Rectangle 2"/>
          <p:cNvSpPr>
            <a:spLocks noGrp="1" noRot="1" noChangeAspect="1" noChangeArrowheads="1" noTextEdit="1"/>
          </p:cNvSpPr>
          <p:nvPr>
            <p:ph type="sldImg"/>
          </p:nvPr>
        </p:nvSpPr>
        <p:spPr>
          <a:xfrm>
            <a:off x="2227263" y="700088"/>
            <a:ext cx="2592387" cy="1944687"/>
          </a:xfrm>
          <a:ln/>
        </p:spPr>
      </p:sp>
      <p:sp>
        <p:nvSpPr>
          <p:cNvPr id="9318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r>
              <a:rPr lang="en-US" dirty="0" smtClean="0"/>
              <a:t>the point here isn’t simply to try to get a purchase on butler’s ideas. it’s to get a purchase</a:t>
            </a:r>
            <a:r>
              <a:rPr lang="en-US" baseline="0" dirty="0" smtClean="0"/>
              <a:t> especially on those ideas that may help our class. butler provides a gateway for understanding the thought of others who have reflected on this play, potentially in ways that could shed light on it or on other works from around the same time and place, and with a similar focus. but for this class, what we’re more interested in are those ideas of </a:t>
            </a:r>
            <a:r>
              <a:rPr lang="en-US" i="1" baseline="0" dirty="0" smtClean="0"/>
              <a:t>butler</a:t>
            </a:r>
            <a:r>
              <a:rPr lang="en-US" i="0" baseline="0" dirty="0" smtClean="0"/>
              <a:t> that maybe can be tested against some other work – </a:t>
            </a:r>
            <a:r>
              <a:rPr lang="en-US" i="0" baseline="0" dirty="0" err="1" smtClean="0"/>
              <a:t>xenophon’s</a:t>
            </a:r>
            <a:r>
              <a:rPr lang="en-US" i="0" baseline="0" dirty="0" smtClean="0"/>
              <a:t> symposium or something. it’s even possible that her </a:t>
            </a:r>
            <a:r>
              <a:rPr lang="en-US" i="1" baseline="0" dirty="0" smtClean="0"/>
              <a:t>big</a:t>
            </a:r>
            <a:r>
              <a:rPr lang="en-US" i="0" baseline="0" dirty="0" smtClean="0"/>
              <a:t> idea, which is hardly complicated (that ant can help us rethink the norms that structure – or </a:t>
            </a:r>
            <a:r>
              <a:rPr lang="en-US" i="1" baseline="0" dirty="0" smtClean="0"/>
              <a:t>should</a:t>
            </a:r>
            <a:r>
              <a:rPr lang="en-US" i="0" baseline="0" dirty="0" smtClean="0"/>
              <a:t> structure – the modern family) may have only partial relevance to our project: this isn’t a class on the modern family.</a:t>
            </a:r>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4</a:t>
            </a:fld>
            <a:endParaRPr lang="en-US" altLang="en-US"/>
          </a:p>
        </p:txBody>
      </p:sp>
    </p:spTree>
    <p:extLst>
      <p:ext uri="{BB962C8B-B14F-4D97-AF65-F5344CB8AC3E}">
        <p14:creationId xmlns:p14="http://schemas.microsoft.com/office/powerpoint/2010/main" val="614661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r>
              <a:rPr lang="en-US" dirty="0" smtClean="0"/>
              <a:t>the problem for butler is how to use </a:t>
            </a:r>
            <a:r>
              <a:rPr lang="en-US" dirty="0" err="1" smtClean="0"/>
              <a:t>antigone</a:t>
            </a:r>
            <a:r>
              <a:rPr lang="en-US" dirty="0" smtClean="0"/>
              <a:t> </a:t>
            </a:r>
            <a:r>
              <a:rPr lang="en-US" i="1" dirty="0" smtClean="0"/>
              <a:t>now</a:t>
            </a:r>
            <a:r>
              <a:rPr lang="en-US" dirty="0" smtClean="0"/>
              <a:t> – which isn’t exactly our issue. it’s a frequent procedure of continental thought and of thought influenced by continental thought to use a literary work as a thought experiment or a laboratory in which to explore a problem (social, political, ethical, etc.). b is uncomfortable with the use of ant as a figure of protest. that leads</a:t>
            </a:r>
            <a:r>
              <a:rPr lang="en-US" baseline="0" dirty="0" smtClean="0"/>
              <a:t> her to a consideration of ant’s use and abuse in the modern intellectual tradition.</a:t>
            </a:r>
          </a:p>
          <a:p>
            <a:r>
              <a:rPr lang="en-US" baseline="0" dirty="0" smtClean="0"/>
              <a:t>p. 2 thesis statement 1: “</a:t>
            </a:r>
            <a:r>
              <a:rPr lang="en-US" sz="1200" b="0" i="0" u="none" kern="1200" dirty="0" smtClean="0">
                <a:solidFill>
                  <a:schemeClr val="tx1"/>
                </a:solidFill>
                <a:latin typeface="Calibri" panose="020F0502020204030204" pitchFamily="34" charset="0"/>
                <a:ea typeface="+mn-ea"/>
                <a:cs typeface="+mn-cs"/>
              </a:rPr>
              <a:t>Indeed, it is not just that, as a fiction, the mimetic or representative character of </a:t>
            </a:r>
            <a:r>
              <a:rPr lang="en-US" sz="1200" b="0" i="0" u="none" kern="1200" dirty="0" err="1" smtClean="0">
                <a:solidFill>
                  <a:schemeClr val="tx1"/>
                </a:solidFill>
                <a:latin typeface="Calibri" panose="020F0502020204030204" pitchFamily="34" charset="0"/>
                <a:ea typeface="+mn-ea"/>
                <a:cs typeface="+mn-cs"/>
              </a:rPr>
              <a:t>antigone</a:t>
            </a:r>
            <a:r>
              <a:rPr lang="en-US" sz="1200" b="0" i="0" u="none" kern="1200" dirty="0" smtClean="0">
                <a:solidFill>
                  <a:schemeClr val="tx1"/>
                </a:solidFill>
                <a:latin typeface="Calibri" panose="020F0502020204030204" pitchFamily="34" charset="0"/>
                <a:ea typeface="+mn-ea"/>
                <a:cs typeface="+mn-cs"/>
              </a:rPr>
              <a:t> is already put in question but that, as a figure for politics, she points somewhere else, not to politics as a question of representation but to that political possibility that emerges when the limits to representation and </a:t>
            </a:r>
            <a:r>
              <a:rPr lang="en-US" sz="1200" b="0" i="0" u="none" kern="1200" dirty="0" err="1" smtClean="0">
                <a:solidFill>
                  <a:schemeClr val="tx1"/>
                </a:solidFill>
                <a:latin typeface="Calibri" panose="020F0502020204030204" pitchFamily="34" charset="0"/>
                <a:ea typeface="+mn-ea"/>
                <a:cs typeface="+mn-cs"/>
              </a:rPr>
              <a:t>representability</a:t>
            </a:r>
            <a:r>
              <a:rPr lang="en-US" sz="1200" b="0" i="0" u="none" kern="1200" dirty="0" smtClean="0">
                <a:solidFill>
                  <a:schemeClr val="tx1"/>
                </a:solidFill>
                <a:latin typeface="Calibri" panose="020F0502020204030204" pitchFamily="34" charset="0"/>
                <a:ea typeface="+mn-ea"/>
                <a:cs typeface="+mn-cs"/>
              </a:rPr>
              <a:t> are exposed.” [a bit of a riddle, but the idea seems to be that ant embodies the limitations of working within state structures??]</a:t>
            </a:r>
          </a:p>
          <a:p>
            <a:r>
              <a:rPr lang="en-US" sz="1200" b="0" i="0" u="none" kern="1200" dirty="0" smtClean="0">
                <a:solidFill>
                  <a:schemeClr val="tx1"/>
                </a:solidFill>
                <a:latin typeface="Calibri" panose="020F0502020204030204" pitchFamily="34" charset="0"/>
                <a:ea typeface="+mn-ea"/>
                <a:cs typeface="+mn-cs"/>
              </a:rPr>
              <a:t>2. thesis statement2. several earlier thinkers, including </a:t>
            </a:r>
            <a:r>
              <a:rPr lang="en-US" sz="1200" b="0" i="0" u="none" kern="1200" dirty="0" err="1" smtClean="0">
                <a:solidFill>
                  <a:schemeClr val="tx1"/>
                </a:solidFill>
                <a:latin typeface="Calibri" panose="020F0502020204030204" pitchFamily="34" charset="0"/>
                <a:ea typeface="+mn-ea"/>
                <a:cs typeface="+mn-cs"/>
              </a:rPr>
              <a:t>hegel</a:t>
            </a:r>
            <a:r>
              <a:rPr lang="en-US" sz="1200" b="0" i="0" u="none" kern="1200" dirty="0" smtClean="0">
                <a:solidFill>
                  <a:schemeClr val="tx1"/>
                </a:solidFill>
                <a:latin typeface="Calibri" panose="020F0502020204030204" pitchFamily="34" charset="0"/>
                <a:ea typeface="+mn-ea"/>
                <a:cs typeface="+mn-cs"/>
              </a:rPr>
              <a:t>, </a:t>
            </a:r>
            <a:r>
              <a:rPr lang="en-US" sz="1200" b="0" i="0" u="none" kern="1200" dirty="0" err="1" smtClean="0">
                <a:solidFill>
                  <a:schemeClr val="tx1"/>
                </a:solidFill>
                <a:latin typeface="Calibri" panose="020F0502020204030204" pitchFamily="34" charset="0"/>
                <a:ea typeface="+mn-ea"/>
                <a:cs typeface="+mn-cs"/>
              </a:rPr>
              <a:t>lacan</a:t>
            </a:r>
            <a:r>
              <a:rPr lang="en-US" sz="1200" b="0" i="0" u="none" kern="1200" dirty="0" smtClean="0">
                <a:solidFill>
                  <a:schemeClr val="tx1"/>
                </a:solidFill>
                <a:latin typeface="Calibri" panose="020F0502020204030204" pitchFamily="34" charset="0"/>
                <a:ea typeface="+mn-ea"/>
                <a:cs typeface="+mn-cs"/>
              </a:rPr>
              <a:t>, </a:t>
            </a:r>
            <a:r>
              <a:rPr lang="en-US" sz="1200" b="0" i="0" u="none" kern="1200" dirty="0" err="1" smtClean="0">
                <a:solidFill>
                  <a:schemeClr val="tx1"/>
                </a:solidFill>
                <a:latin typeface="Calibri" panose="020F0502020204030204" pitchFamily="34" charset="0"/>
                <a:ea typeface="+mn-ea"/>
                <a:cs typeface="+mn-cs"/>
              </a:rPr>
              <a:t>irigaray</a:t>
            </a:r>
            <a:r>
              <a:rPr lang="en-US" sz="1200" b="0" i="0" u="none" kern="1200" dirty="0" smtClean="0">
                <a:solidFill>
                  <a:schemeClr val="tx1"/>
                </a:solidFill>
                <a:latin typeface="Calibri" panose="020F0502020204030204" pitchFamily="34" charset="0"/>
                <a:ea typeface="+mn-ea"/>
                <a:cs typeface="+mn-cs"/>
              </a:rPr>
              <a:t>, take away from the play and from character of </a:t>
            </a:r>
            <a:r>
              <a:rPr lang="en-US" sz="1200" b="0" i="0" u="none" kern="1200" dirty="0" err="1" smtClean="0">
                <a:solidFill>
                  <a:schemeClr val="tx1"/>
                </a:solidFill>
                <a:latin typeface="Calibri" panose="020F0502020204030204" pitchFamily="34" charset="0"/>
                <a:ea typeface="+mn-ea"/>
                <a:cs typeface="+mn-cs"/>
              </a:rPr>
              <a:t>antigone</a:t>
            </a:r>
            <a:r>
              <a:rPr lang="en-US" sz="1200" b="0" i="0" u="none" kern="1200" dirty="0" smtClean="0">
                <a:solidFill>
                  <a:schemeClr val="tx1"/>
                </a:solidFill>
                <a:latin typeface="Calibri" panose="020F0502020204030204" pitchFamily="34" charset="0"/>
                <a:ea typeface="+mn-ea"/>
                <a:cs typeface="+mn-cs"/>
              </a:rPr>
              <a:t>, that ant "articulates a </a:t>
            </a:r>
            <a:r>
              <a:rPr lang="en-US" sz="1200" b="0" i="0" u="none" kern="1200" dirty="0" err="1" smtClean="0">
                <a:solidFill>
                  <a:schemeClr val="tx1"/>
                </a:solidFill>
                <a:latin typeface="Calibri" panose="020F0502020204030204" pitchFamily="34" charset="0"/>
                <a:ea typeface="+mn-ea"/>
                <a:cs typeface="+mn-cs"/>
              </a:rPr>
              <a:t>prepolitical</a:t>
            </a:r>
            <a:r>
              <a:rPr lang="en-US" sz="1200" b="0" i="0" u="none" kern="1200" dirty="0" smtClean="0">
                <a:solidFill>
                  <a:schemeClr val="tx1"/>
                </a:solidFill>
                <a:latin typeface="Calibri" panose="020F0502020204030204" pitchFamily="34" charset="0"/>
                <a:ea typeface="+mn-ea"/>
                <a:cs typeface="+mn-cs"/>
              </a:rPr>
              <a:t> opposition to politics, </a:t>
            </a:r>
            <a:r>
              <a:rPr lang="en-US" sz="1200" b="0" i="1" u="none" kern="1200" dirty="0" smtClean="0">
                <a:solidFill>
                  <a:schemeClr val="tx1"/>
                </a:solidFill>
                <a:latin typeface="Calibri" panose="020F0502020204030204" pitchFamily="34" charset="0"/>
                <a:ea typeface="+mn-ea"/>
                <a:cs typeface="+mn-cs"/>
              </a:rPr>
              <a:t>representing kinship as the sphere that conditions the possibility of politics without ever entering into it</a:t>
            </a:r>
            <a:r>
              <a:rPr lang="en-US" sz="1200" b="0" i="0" u="none" kern="1200" dirty="0" smtClean="0">
                <a:solidFill>
                  <a:schemeClr val="tx1"/>
                </a:solidFill>
                <a:latin typeface="Calibri" panose="020F0502020204030204" pitchFamily="34" charset="0"/>
                <a:ea typeface="+mn-ea"/>
                <a:cs typeface="+mn-cs"/>
              </a:rPr>
              <a:t>." (the </a:t>
            </a:r>
            <a:r>
              <a:rPr lang="en-US" sz="1200" b="0" i="0" u="none" kern="1200" dirty="0" err="1" smtClean="0">
                <a:solidFill>
                  <a:schemeClr val="tx1"/>
                </a:solidFill>
                <a:latin typeface="Calibri" panose="020F0502020204030204" pitchFamily="34" charset="0"/>
                <a:ea typeface="+mn-ea"/>
                <a:cs typeface="+mn-cs"/>
              </a:rPr>
              <a:t>chatacter</a:t>
            </a:r>
            <a:r>
              <a:rPr lang="en-US" sz="1200" b="0" i="0" u="none" kern="1200" dirty="0" smtClean="0">
                <a:solidFill>
                  <a:schemeClr val="tx1"/>
                </a:solidFill>
                <a:latin typeface="Calibri" panose="020F0502020204030204" pitchFamily="34" charset="0"/>
                <a:ea typeface="+mn-ea"/>
                <a:cs typeface="+mn-cs"/>
              </a:rPr>
              <a:t> ant is all about kinship, the precondition to politics, but also </a:t>
            </a:r>
            <a:r>
              <a:rPr lang="en-US" sz="1200" b="0" i="0" u="none" kern="1200" dirty="0" err="1" smtClean="0">
                <a:solidFill>
                  <a:schemeClr val="tx1"/>
                </a:solidFill>
                <a:latin typeface="Calibri" panose="020F0502020204030204" pitchFamily="34" charset="0"/>
                <a:ea typeface="+mn-ea"/>
                <a:cs typeface="+mn-cs"/>
              </a:rPr>
              <a:t>precondtion</a:t>
            </a:r>
            <a:r>
              <a:rPr lang="en-US" sz="1200" b="0" i="0" u="none" kern="1200" dirty="0" smtClean="0">
                <a:solidFill>
                  <a:schemeClr val="tx1"/>
                </a:solidFill>
                <a:latin typeface="Calibri" panose="020F0502020204030204" pitchFamily="34" charset="0"/>
                <a:ea typeface="+mn-ea"/>
                <a:cs typeface="+mn-cs"/>
              </a:rPr>
              <a:t> that stands against politics.) ant has to die </a:t>
            </a:r>
            <a:r>
              <a:rPr lang="en-US" sz="1200" b="0" i="1" u="none" kern="1200" dirty="0" smtClean="0">
                <a:solidFill>
                  <a:schemeClr val="tx1"/>
                </a:solidFill>
                <a:latin typeface="Calibri" panose="020F0502020204030204" pitchFamily="34" charset="0"/>
                <a:ea typeface="+mn-ea"/>
                <a:cs typeface="+mn-cs"/>
              </a:rPr>
              <a:t>opposing</a:t>
            </a:r>
            <a:r>
              <a:rPr lang="en-US" sz="1200" b="0" i="0" u="none" kern="1200" dirty="0" smtClean="0">
                <a:solidFill>
                  <a:schemeClr val="tx1"/>
                </a:solidFill>
                <a:latin typeface="Calibri" panose="020F0502020204030204" pitchFamily="34" charset="0"/>
                <a:ea typeface="+mn-ea"/>
                <a:cs typeface="+mn-cs"/>
              </a:rPr>
              <a:t> the polis for the true </a:t>
            </a:r>
            <a:r>
              <a:rPr lang="en-US" sz="1200" b="0" i="1" u="none" kern="1200" dirty="0" smtClean="0">
                <a:solidFill>
                  <a:schemeClr val="tx1"/>
                </a:solidFill>
                <a:latin typeface="Calibri" panose="020F0502020204030204" pitchFamily="34" charset="0"/>
                <a:ea typeface="+mn-ea"/>
                <a:cs typeface="+mn-cs"/>
              </a:rPr>
              <a:t>polis</a:t>
            </a:r>
            <a:r>
              <a:rPr lang="en-US" sz="1200" b="0" i="0" u="none" kern="1200" dirty="0" smtClean="0">
                <a:solidFill>
                  <a:schemeClr val="tx1"/>
                </a:solidFill>
                <a:latin typeface="Calibri" panose="020F0502020204030204" pitchFamily="34" charset="0"/>
                <a:ea typeface="+mn-ea"/>
                <a:cs typeface="+mn-cs"/>
              </a:rPr>
              <a:t> to be born.</a:t>
            </a:r>
          </a:p>
          <a:p>
            <a:r>
              <a:rPr lang="en-US" sz="1200" b="0" i="0" u="none" kern="1200" dirty="0" smtClean="0">
                <a:solidFill>
                  <a:schemeClr val="tx1"/>
                </a:solidFill>
                <a:latin typeface="Calibri" panose="020F0502020204030204" pitchFamily="34" charset="0"/>
                <a:ea typeface="+mn-ea"/>
                <a:cs typeface="+mn-cs"/>
              </a:rPr>
              <a:t>p. 5. thesis statement 3. b "hopes to show" that play poses 2 questions: can there be kinship w/o the state, state w/o family? (i.e., are two interdependent??) when kinship and state conflict, can they remain independent?</a:t>
            </a:r>
          </a:p>
          <a:p>
            <a:r>
              <a:rPr lang="en-US" sz="1200" b="0" i="0" u="none" kern="1200" dirty="0" smtClean="0">
                <a:solidFill>
                  <a:schemeClr val="tx1"/>
                </a:solidFill>
                <a:latin typeface="Calibri" panose="020F0502020204030204" pitchFamily="34" charset="0"/>
                <a:ea typeface="+mn-ea"/>
                <a:cs typeface="+mn-cs"/>
              </a:rPr>
              <a:t>p.</a:t>
            </a:r>
            <a:r>
              <a:rPr lang="en-US" sz="1200" b="0" i="0" u="none" kern="1200" baseline="0" dirty="0" smtClean="0">
                <a:solidFill>
                  <a:schemeClr val="tx1"/>
                </a:solidFill>
                <a:latin typeface="Calibri" panose="020F0502020204030204" pitchFamily="34" charset="0"/>
                <a:ea typeface="+mn-ea"/>
                <a:cs typeface="+mn-cs"/>
              </a:rPr>
              <a:t> </a:t>
            </a:r>
            <a:r>
              <a:rPr lang="en-US" sz="1200" b="0" i="0" u="none" kern="1200" dirty="0" smtClean="0">
                <a:solidFill>
                  <a:schemeClr val="tx1"/>
                </a:solidFill>
                <a:latin typeface="Calibri" panose="020F0502020204030204" pitchFamily="34" charset="0"/>
                <a:ea typeface="+mn-ea"/>
                <a:cs typeface="+mn-cs"/>
              </a:rPr>
              <a:t>6. thesis statement 4 (perhaps </a:t>
            </a:r>
            <a:r>
              <a:rPr lang="en-US" sz="1200" b="0" i="1" u="none" kern="1200" dirty="0" smtClean="0">
                <a:solidFill>
                  <a:schemeClr val="tx1"/>
                </a:solidFill>
                <a:latin typeface="Calibri" panose="020F0502020204030204" pitchFamily="34" charset="0"/>
                <a:ea typeface="+mn-ea"/>
                <a:cs typeface="+mn-cs"/>
              </a:rPr>
              <a:t>the</a:t>
            </a:r>
            <a:r>
              <a:rPr lang="en-US" sz="1200" b="0" i="0" u="none" kern="1200" dirty="0" smtClean="0">
                <a:solidFill>
                  <a:schemeClr val="tx1"/>
                </a:solidFill>
                <a:latin typeface="Calibri" panose="020F0502020204030204" pitchFamily="34" charset="0"/>
                <a:ea typeface="+mn-ea"/>
                <a:cs typeface="+mn-cs"/>
              </a:rPr>
              <a:t> thesis statement). ant's power isn't simply about kinship's place within state's legal codes (norms governing kinship) but about "</a:t>
            </a:r>
            <a:r>
              <a:rPr lang="en-US" sz="1200" b="0" i="1" u="none" kern="1200" dirty="0" smtClean="0">
                <a:solidFill>
                  <a:schemeClr val="tx1"/>
                </a:solidFill>
                <a:latin typeface="Calibri" panose="020F0502020204030204" pitchFamily="34" charset="0"/>
                <a:ea typeface="+mn-ea"/>
                <a:cs typeface="+mn-cs"/>
              </a:rPr>
              <a:t>the social deformation of both idealized kinship and political sovereignty that emerges as a consequence of her act.</a:t>
            </a:r>
            <a:r>
              <a:rPr lang="en-US" sz="1200" b="0" i="0" u="none" kern="1200" dirty="0" smtClean="0">
                <a:solidFill>
                  <a:schemeClr val="tx1"/>
                </a:solidFill>
                <a:latin typeface="Calibri" panose="020F0502020204030204" pitchFamily="34" charset="0"/>
                <a:ea typeface="+mn-ea"/>
                <a:cs typeface="+mn-cs"/>
              </a:rPr>
              <a:t>" i.e., ant's fate not about her tragic doom but about the positive possibilities all this messiness opens up.</a:t>
            </a:r>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5</a:t>
            </a:fld>
            <a:endParaRPr lang="en-US" altLang="en-US"/>
          </a:p>
        </p:txBody>
      </p:sp>
    </p:spTree>
    <p:extLst>
      <p:ext uri="{BB962C8B-B14F-4D97-AF65-F5344CB8AC3E}">
        <p14:creationId xmlns:p14="http://schemas.microsoft.com/office/powerpoint/2010/main" val="2051354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r>
              <a:rPr lang="en-US" dirty="0" smtClean="0"/>
              <a:t>ant. then says: “Justice will not allow this. You</a:t>
            </a:r>
            <a:r>
              <a:rPr lang="en-US" baseline="0" dirty="0" smtClean="0"/>
              <a:t> did not / wish for a part, nor did I give you one.”</a:t>
            </a:r>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6</a:t>
            </a:fld>
            <a:endParaRPr lang="en-US" altLang="en-US"/>
          </a:p>
        </p:txBody>
      </p:sp>
    </p:spTree>
    <p:extLst>
      <p:ext uri="{BB962C8B-B14F-4D97-AF65-F5344CB8AC3E}">
        <p14:creationId xmlns:p14="http://schemas.microsoft.com/office/powerpoint/2010/main" val="787138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smtClean="0"/>
              <a:t>TAKE AWAY FOR OUR CLASS?</a:t>
            </a:r>
          </a:p>
          <a:p>
            <a:r>
              <a:rPr lang="en-US" dirty="0" smtClean="0"/>
              <a:t>ch1-2. what makes a sexual or gender norm? is it natural? is it conventional? if the latter, what goes into its making? [for b, norms aren’t outside the give and take of social existence. plus, they’re performed in speech and act.] do we see any of that in our objects of study?</a:t>
            </a:r>
          </a:p>
          <a:p>
            <a:r>
              <a:rPr lang="en-US" dirty="0" smtClean="0"/>
              <a:t>b understands gender and we’d call sexuality as social identity that is performed. how is that different from a lot of ordinary, day-to-day understandings of either gender or sexuality? </a:t>
            </a:r>
            <a:r>
              <a:rPr lang="en-US" dirty="0" err="1" smtClean="0"/>
              <a:t>creon</a:t>
            </a:r>
            <a:r>
              <a:rPr lang="en-US" dirty="0" smtClean="0"/>
              <a:t>, for instance, sees ant as performing a transgressive appropriation of masculinity in her speech-appropriation of the deed. and for him, that’s gender </a:t>
            </a:r>
            <a:r>
              <a:rPr lang="en-US" dirty="0" err="1" smtClean="0"/>
              <a:t>idenity</a:t>
            </a:r>
            <a:r>
              <a:rPr lang="en-US" dirty="0" smtClean="0"/>
              <a:t> threat – the only way for him to put the world right, to remain a man in the face of </a:t>
            </a:r>
            <a:r>
              <a:rPr lang="en-US" dirty="0" err="1" smtClean="0"/>
              <a:t>antigone’s</a:t>
            </a:r>
            <a:r>
              <a:rPr lang="en-US" dirty="0" smtClean="0"/>
              <a:t> perceived verbal gender defiance, is not to kill her but to force her to suffer a social death. I’m not saying that ant sees it that way. but </a:t>
            </a:r>
            <a:r>
              <a:rPr lang="en-US" dirty="0" err="1" smtClean="0"/>
              <a:t>creon</a:t>
            </a:r>
            <a:r>
              <a:rPr lang="en-US" dirty="0" smtClean="0"/>
              <a:t>, prior to his encounter with </a:t>
            </a:r>
            <a:r>
              <a:rPr lang="en-US" dirty="0" err="1" smtClean="0"/>
              <a:t>creon</a:t>
            </a:r>
            <a:r>
              <a:rPr lang="en-US" dirty="0" smtClean="0"/>
              <a:t>, definitely does. so – can that be applied to other evidence? I think it can. e.g., the speech act – </a:t>
            </a:r>
            <a:r>
              <a:rPr lang="en-US" dirty="0" err="1" smtClean="0"/>
              <a:t>pheme</a:t>
            </a:r>
            <a:r>
              <a:rPr lang="en-US" dirty="0" smtClean="0"/>
              <a:t> – in </a:t>
            </a:r>
            <a:r>
              <a:rPr lang="en-US" dirty="0" err="1" smtClean="0"/>
              <a:t>aesch</a:t>
            </a:r>
            <a:r>
              <a:rPr lang="en-US" dirty="0" smtClean="0"/>
              <a:t> 1 and the sexual “truth” that it enunciates. (the </a:t>
            </a:r>
            <a:r>
              <a:rPr lang="en-US" dirty="0" err="1" smtClean="0"/>
              <a:t>tim</a:t>
            </a:r>
            <a:r>
              <a:rPr lang="en-US" dirty="0" smtClean="0"/>
              <a:t> is a whore is a social truth.) what about the speech acts in </a:t>
            </a:r>
            <a:r>
              <a:rPr lang="en-US" dirty="0" err="1" smtClean="0"/>
              <a:t>eur’s</a:t>
            </a:r>
            <a:r>
              <a:rPr lang="en-US" dirty="0" smtClean="0"/>
              <a:t> </a:t>
            </a:r>
            <a:r>
              <a:rPr lang="en-US" dirty="0" err="1" smtClean="0"/>
              <a:t>alcestis</a:t>
            </a:r>
            <a:r>
              <a:rPr lang="en-US" dirty="0" smtClean="0"/>
              <a:t>: </a:t>
            </a:r>
            <a:r>
              <a:rPr lang="en-US" dirty="0" err="1" smtClean="0"/>
              <a:t>alcestis</a:t>
            </a:r>
            <a:r>
              <a:rPr lang="en-US" dirty="0" smtClean="0"/>
              <a:t> as the best of women?</a:t>
            </a:r>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7</a:t>
            </a:fld>
            <a:endParaRPr lang="en-US" altLang="en-US"/>
          </a:p>
        </p:txBody>
      </p:sp>
      <p:sp>
        <p:nvSpPr>
          <p:cNvPr id="11" name="Slide Image Placeholder 10"/>
          <p:cNvSpPr>
            <a:spLocks noGrp="1" noRot="1" noChangeAspect="1"/>
          </p:cNvSpPr>
          <p:nvPr>
            <p:ph type="sldImg"/>
          </p:nvPr>
        </p:nvSpPr>
        <p:spPr/>
      </p:sp>
    </p:spTree>
    <p:extLst>
      <p:ext uri="{BB962C8B-B14F-4D97-AF65-F5344CB8AC3E}">
        <p14:creationId xmlns:p14="http://schemas.microsoft.com/office/powerpoint/2010/main" val="22421712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r>
              <a:rPr lang="en-US" dirty="0" smtClean="0"/>
              <a:t>butler’s take on h and l is that both,</a:t>
            </a:r>
            <a:r>
              <a:rPr lang="en-US" baseline="0" dirty="0" smtClean="0"/>
              <a:t> in enunciating a take on the play and its title character, in effect fall for and begin to subscribe to the ideological structures they’re seeing there.</a:t>
            </a:r>
          </a:p>
          <a:p>
            <a:r>
              <a:rPr lang="en-US" baseline="0" dirty="0" smtClean="0"/>
              <a:t>p. </a:t>
            </a:r>
            <a:r>
              <a:rPr lang="en-US" sz="1200" b="0" i="0" u="none" kern="1200" dirty="0" smtClean="0">
                <a:solidFill>
                  <a:schemeClr val="tx1"/>
                </a:solidFill>
                <a:latin typeface="Calibri" panose="020F0502020204030204" pitchFamily="34" charset="0"/>
                <a:ea typeface="+mn-ea"/>
                <a:cs typeface="+mn-cs"/>
              </a:rPr>
              <a:t>28. past thinkers, seemingly troubled by ant's challenge to authority, idealize her relationship to kinship. </a:t>
            </a:r>
            <a:r>
              <a:rPr lang="en-US" sz="1200" b="0" i="0" u="none" kern="1200" dirty="0" err="1" smtClean="0">
                <a:solidFill>
                  <a:schemeClr val="tx1"/>
                </a:solidFill>
                <a:latin typeface="Calibri" panose="020F0502020204030204" pitchFamily="34" charset="0"/>
                <a:ea typeface="+mn-ea"/>
                <a:cs typeface="+mn-cs"/>
              </a:rPr>
              <a:t>heg</a:t>
            </a:r>
            <a:r>
              <a:rPr lang="en-US" sz="1200" b="0" i="0" u="none" kern="1200" dirty="0" smtClean="0">
                <a:solidFill>
                  <a:schemeClr val="tx1"/>
                </a:solidFill>
                <a:latin typeface="Calibri" panose="020F0502020204030204" pitchFamily="34" charset="0"/>
                <a:ea typeface="+mn-ea"/>
                <a:cs typeface="+mn-cs"/>
              </a:rPr>
              <a:t> has ant "represent the laws of kinship." but that means her upholding of this law becomes a crime, and that "the representation she is said to enact requires an effacement of her name in the text of </a:t>
            </a:r>
            <a:r>
              <a:rPr lang="en-US" sz="1200" b="0" i="1" u="none" kern="1200" dirty="0" smtClean="0">
                <a:solidFill>
                  <a:schemeClr val="tx1"/>
                </a:solidFill>
                <a:latin typeface="Calibri" panose="020F0502020204030204" pitchFamily="34" charset="0"/>
                <a:ea typeface="+mn-ea"/>
                <a:cs typeface="+mn-cs"/>
              </a:rPr>
              <a:t>The Phenomenology of Spirit.</a:t>
            </a:r>
            <a:r>
              <a:rPr lang="en-US" sz="1200" b="0" i="0" u="none" kern="1200" dirty="0" smtClean="0">
                <a:solidFill>
                  <a:schemeClr val="tx1"/>
                </a:solidFill>
                <a:latin typeface="Calibri" panose="020F0502020204030204" pitchFamily="34" charset="0"/>
                <a:ea typeface="+mn-ea"/>
                <a:cs typeface="+mn-cs"/>
              </a:rPr>
              <a:t>”</a:t>
            </a:r>
          </a:p>
          <a:p>
            <a:r>
              <a:rPr lang="en-US" sz="1200" b="0" i="0" u="none" kern="1200" baseline="0" dirty="0" smtClean="0">
                <a:solidFill>
                  <a:schemeClr val="tx1"/>
                </a:solidFill>
                <a:latin typeface="Calibri" panose="020F0502020204030204" pitchFamily="34" charset="0"/>
                <a:ea typeface="+mn-ea"/>
                <a:cs typeface="+mn-cs"/>
              </a:rPr>
              <a:t>p. </a:t>
            </a:r>
            <a:r>
              <a:rPr lang="en-US" sz="1200" b="0" i="0" u="none" kern="1200" dirty="0" smtClean="0">
                <a:solidFill>
                  <a:schemeClr val="tx1"/>
                </a:solidFill>
                <a:latin typeface="Calibri" panose="020F0502020204030204" pitchFamily="34" charset="0"/>
                <a:ea typeface="+mn-ea"/>
                <a:cs typeface="+mn-cs"/>
              </a:rPr>
              <a:t>29. </a:t>
            </a:r>
            <a:r>
              <a:rPr lang="en-US" sz="1200" b="0" i="0" u="none" kern="1200" dirty="0" err="1" smtClean="0">
                <a:solidFill>
                  <a:schemeClr val="tx1"/>
                </a:solidFill>
                <a:latin typeface="Calibri" panose="020F0502020204030204" pitchFamily="34" charset="0"/>
                <a:ea typeface="+mn-ea"/>
                <a:cs typeface="+mn-cs"/>
              </a:rPr>
              <a:t>lacan</a:t>
            </a:r>
            <a:r>
              <a:rPr lang="en-US" sz="1200" b="0" i="0" u="none" kern="1200" dirty="0" smtClean="0">
                <a:solidFill>
                  <a:schemeClr val="tx1"/>
                </a:solidFill>
                <a:latin typeface="Calibri" panose="020F0502020204030204" pitchFamily="34" charset="0"/>
                <a:ea typeface="+mn-ea"/>
                <a:cs typeface="+mn-cs"/>
              </a:rPr>
              <a:t> has her at the "</a:t>
            </a:r>
            <a:r>
              <a:rPr lang="en-US" sz="1200" b="0" i="0" u="none" kern="1200" dirty="0" err="1" smtClean="0">
                <a:solidFill>
                  <a:schemeClr val="tx1"/>
                </a:solidFill>
                <a:latin typeface="Calibri" panose="020F0502020204030204" pitchFamily="34" charset="0"/>
                <a:ea typeface="+mn-ea"/>
                <a:cs typeface="+mn-cs"/>
              </a:rPr>
              <a:t>threshhold</a:t>
            </a:r>
            <a:r>
              <a:rPr lang="en-US" sz="1200" b="0" i="0" u="none" kern="1200" dirty="0" smtClean="0">
                <a:solidFill>
                  <a:schemeClr val="tx1"/>
                </a:solidFill>
                <a:latin typeface="Calibri" panose="020F0502020204030204" pitchFamily="34" charset="0"/>
                <a:ea typeface="+mn-ea"/>
                <a:cs typeface="+mn-cs"/>
              </a:rPr>
              <a:t>" of the symbolic, which </a:t>
            </a:r>
            <a:r>
              <a:rPr lang="en-US" sz="1200" b="0" i="0" u="none" kern="1200" dirty="0" err="1" smtClean="0">
                <a:solidFill>
                  <a:schemeClr val="tx1"/>
                </a:solidFill>
                <a:latin typeface="Calibri" panose="020F0502020204030204" pitchFamily="34" charset="0"/>
                <a:ea typeface="+mn-ea"/>
                <a:cs typeface="+mn-cs"/>
              </a:rPr>
              <a:t>dicates</a:t>
            </a:r>
            <a:r>
              <a:rPr lang="en-US" sz="1200" b="0" i="0" u="none" kern="1200" dirty="0" smtClean="0">
                <a:solidFill>
                  <a:schemeClr val="tx1"/>
                </a:solidFill>
                <a:latin typeface="Calibri" panose="020F0502020204030204" pitchFamily="34" charset="0"/>
                <a:ea typeface="+mn-ea"/>
                <a:cs typeface="+mn-cs"/>
              </a:rPr>
              <a:t> her death b/c of the </a:t>
            </a:r>
            <a:r>
              <a:rPr lang="en-US" sz="1200" b="0" i="0" u="none" kern="1200" dirty="0" err="1" smtClean="0">
                <a:solidFill>
                  <a:schemeClr val="tx1"/>
                </a:solidFill>
                <a:latin typeface="Calibri" panose="020F0502020204030204" pitchFamily="34" charset="0"/>
                <a:ea typeface="+mn-ea"/>
                <a:cs typeface="+mn-cs"/>
              </a:rPr>
              <a:t>unsupportability</a:t>
            </a:r>
            <a:r>
              <a:rPr lang="en-US" sz="1200" b="0" i="0" u="none" kern="1200" dirty="0" smtClean="0">
                <a:solidFill>
                  <a:schemeClr val="tx1"/>
                </a:solidFill>
                <a:latin typeface="Calibri" panose="020F0502020204030204" pitchFamily="34" charset="0"/>
                <a:ea typeface="+mn-ea"/>
                <a:cs typeface="+mn-cs"/>
              </a:rPr>
              <a:t> of her within the symbolic (i.e., political) realm.</a:t>
            </a:r>
            <a:endParaRPr lang="en-US" baseline="0" dirty="0" smtClean="0"/>
          </a:p>
          <a:p>
            <a:r>
              <a:rPr lang="en-US" baseline="0" dirty="0" smtClean="0"/>
              <a:t>h is basically concerned with politics and gender. h sees in the play the birth of the state as a structure to produce male citizen-soldiers. it’s an evolution from matriarchy to a patriarchy that appropriates and depends on kinship and motherhood. this is a structure that can’t tolerate either radical matriarchy (ant) or radical patriarchy (</a:t>
            </a:r>
            <a:r>
              <a:rPr lang="en-US" baseline="0" dirty="0" err="1" smtClean="0"/>
              <a:t>creon</a:t>
            </a:r>
            <a:r>
              <a:rPr lang="en-US" baseline="0" dirty="0" smtClean="0"/>
              <a:t>) but merges them, in the process destroying each as a separate thing – like what happens when companies merge.</a:t>
            </a:r>
          </a:p>
          <a:p>
            <a:r>
              <a:rPr lang="en-US" baseline="0" dirty="0" smtClean="0"/>
              <a:t>but that may not be exactly what interests b. what seems to interest her about ant in h includes ant’s relationship to law. </a:t>
            </a:r>
            <a:r>
              <a:rPr lang="en-US" baseline="0" dirty="0" err="1" smtClean="0"/>
              <a:t>acc</a:t>
            </a:r>
            <a:r>
              <a:rPr lang="en-US" baseline="0" dirty="0" smtClean="0"/>
              <a:t> to b, h is getting at something compellingly subversive about the play, but draws back: </a:t>
            </a:r>
            <a:r>
              <a:rPr lang="en-US" baseline="0" dirty="0" err="1" smtClean="0"/>
              <a:t>oed</a:t>
            </a:r>
            <a:r>
              <a:rPr lang="en-US" baseline="0" dirty="0" smtClean="0"/>
              <a:t> is excused from his unconscious crime, ant not from her conscious one. (for h, ant’s self-assertive verbal enunciation is already illegitimate.) the effect is to take </a:t>
            </a:r>
            <a:r>
              <a:rPr lang="en-US" baseline="0" dirty="0" err="1" smtClean="0"/>
              <a:t>creon’s</a:t>
            </a:r>
            <a:r>
              <a:rPr lang="en-US" baseline="0" dirty="0" smtClean="0"/>
              <a:t> view and to rob ant’s claim of any legitimacy. it’s to try to silence her speech act. that shows the importance that b places on the speech act as a moral-political enunciation, an assertion of presence and legitimacy.</a:t>
            </a:r>
          </a:p>
          <a:p>
            <a:r>
              <a:rPr lang="en-US" baseline="0" dirty="0" smtClean="0"/>
              <a:t>l could be said to be concerned with politics and sex. so h is beginning to get </a:t>
            </a:r>
            <a:r>
              <a:rPr lang="en-US" baseline="0" dirty="0" err="1" smtClean="0"/>
              <a:t>creon</a:t>
            </a:r>
            <a:r>
              <a:rPr lang="en-US" baseline="0" dirty="0" smtClean="0"/>
              <a:t> right but in the process gets ant wrong.</a:t>
            </a:r>
          </a:p>
          <a:p>
            <a:r>
              <a:rPr lang="en-US" baseline="0" dirty="0" smtClean="0"/>
              <a:t>p. </a:t>
            </a:r>
            <a:r>
              <a:rPr lang="en-US" sz="1200" b="0" i="0" u="none" kern="1200" dirty="0" smtClean="0">
                <a:solidFill>
                  <a:schemeClr val="tx1"/>
                </a:solidFill>
                <a:latin typeface="Calibri" panose="020F0502020204030204" pitchFamily="34" charset="0"/>
                <a:ea typeface="+mn-ea"/>
                <a:cs typeface="+mn-cs"/>
              </a:rPr>
              <a:t>40 ff. </a:t>
            </a:r>
            <a:r>
              <a:rPr lang="en-US" sz="1200" b="0" i="0" u="none" kern="1200" dirty="0" err="1" smtClean="0">
                <a:solidFill>
                  <a:schemeClr val="tx1"/>
                </a:solidFill>
                <a:latin typeface="Calibri" panose="020F0502020204030204" pitchFamily="34" charset="0"/>
                <a:ea typeface="+mn-ea"/>
                <a:cs typeface="+mn-cs"/>
              </a:rPr>
              <a:t>lacan</a:t>
            </a:r>
            <a:r>
              <a:rPr lang="en-US" sz="1200" b="0" i="0" u="none" kern="1200" dirty="0" smtClean="0">
                <a:solidFill>
                  <a:schemeClr val="tx1"/>
                </a:solidFill>
                <a:latin typeface="Calibri" panose="020F0502020204030204" pitchFamily="34" charset="0"/>
                <a:ea typeface="+mn-ea"/>
                <a:cs typeface="+mn-cs"/>
              </a:rPr>
              <a:t>. also sets out "necessary limits of kinship." i.e., also treats ant as representative of dysfunctional and non-viable kinship. </a:t>
            </a:r>
            <a:r>
              <a:rPr lang="en-US" sz="1200" b="1" i="0" u="none" kern="1200" dirty="0" smtClean="0">
                <a:solidFill>
                  <a:schemeClr val="tx1"/>
                </a:solidFill>
                <a:latin typeface="Calibri" panose="020F0502020204030204" pitchFamily="34" charset="0"/>
                <a:ea typeface="+mn-ea"/>
                <a:cs typeface="+mn-cs"/>
              </a:rPr>
              <a:t>"And if Hegel comes to stand for the law of the state, Lacan deploys Antigone's apparent perversion to confirm an intractable law of kinship."</a:t>
            </a:r>
            <a:r>
              <a:rPr lang="en-US" sz="1200" b="0" i="0" u="none" kern="1200" dirty="0" smtClean="0">
                <a:solidFill>
                  <a:schemeClr val="tx1"/>
                </a:solidFill>
                <a:latin typeface="Calibri" panose="020F0502020204030204" pitchFamily="34" charset="0"/>
                <a:ea typeface="+mn-ea"/>
                <a:cs typeface="+mn-cs"/>
              </a:rPr>
              <a:t> l focuses on desire, ant's, which can "meet its limit only in death." [i.e., </a:t>
            </a:r>
            <a:r>
              <a:rPr lang="en-US" sz="1200" b="0" i="0" u="none" kern="1200" dirty="0" err="1" smtClean="0">
                <a:solidFill>
                  <a:schemeClr val="tx1"/>
                </a:solidFill>
                <a:latin typeface="Calibri" panose="020F0502020204030204" pitchFamily="34" charset="0"/>
                <a:ea typeface="+mn-ea"/>
                <a:cs typeface="+mn-cs"/>
              </a:rPr>
              <a:t>hegel</a:t>
            </a:r>
            <a:r>
              <a:rPr lang="en-US" sz="1200" b="0" i="0" u="none" kern="1200" dirty="0" smtClean="0">
                <a:solidFill>
                  <a:schemeClr val="tx1"/>
                </a:solidFill>
                <a:latin typeface="Calibri" panose="020F0502020204030204" pitchFamily="34" charset="0"/>
                <a:ea typeface="+mn-ea"/>
                <a:cs typeface="+mn-cs"/>
              </a:rPr>
              <a:t> is gender focused with the gender/sex duo, l is sex-desire focused.] ant is "at the </a:t>
            </a:r>
            <a:r>
              <a:rPr lang="en-US" sz="1200" b="0" i="0" u="none" kern="1200" dirty="0" err="1" smtClean="0">
                <a:solidFill>
                  <a:schemeClr val="tx1"/>
                </a:solidFill>
                <a:latin typeface="Calibri" panose="020F0502020204030204" pitchFamily="34" charset="0"/>
                <a:ea typeface="+mn-ea"/>
                <a:cs typeface="+mn-cs"/>
              </a:rPr>
              <a:t>threshhold</a:t>
            </a:r>
            <a:r>
              <a:rPr lang="en-US" sz="1200" b="0" i="0" u="none" kern="1200" dirty="0" smtClean="0">
                <a:solidFill>
                  <a:schemeClr val="tx1"/>
                </a:solidFill>
                <a:latin typeface="Calibri" panose="020F0502020204030204" pitchFamily="34" charset="0"/>
                <a:ea typeface="+mn-ea"/>
                <a:cs typeface="+mn-cs"/>
              </a:rPr>
              <a:t>" of the symbolic" - at the edge between a realm of meaning and power and a realm of the chaotic. </a:t>
            </a:r>
            <a:r>
              <a:rPr lang="en-US" sz="1200" b="0" i="0" u="none" kern="1200" dirty="0" err="1" smtClean="0">
                <a:solidFill>
                  <a:schemeClr val="tx1"/>
                </a:solidFill>
                <a:latin typeface="Calibri" panose="020F0502020204030204" pitchFamily="34" charset="0"/>
                <a:ea typeface="+mn-ea"/>
                <a:cs typeface="+mn-cs"/>
              </a:rPr>
              <a:t>threshhold</a:t>
            </a:r>
            <a:r>
              <a:rPr lang="en-US" sz="1200" b="0" i="0" u="none" kern="1200" dirty="0" smtClean="0">
                <a:solidFill>
                  <a:schemeClr val="tx1"/>
                </a:solidFill>
                <a:latin typeface="Calibri" panose="020F0502020204030204" pitchFamily="34" charset="0"/>
                <a:ea typeface="+mn-ea"/>
                <a:cs typeface="+mn-cs"/>
              </a:rPr>
              <a:t> a necessary border-definition to the symbolic, yet "unthinkable" to the symbolic which, you might say, is characteristically unable to think outside its own box.</a:t>
            </a:r>
          </a:p>
          <a:p>
            <a:r>
              <a:rPr lang="en-US" sz="1200" b="0" i="0" u="none" kern="1200" dirty="0" smtClean="0">
                <a:solidFill>
                  <a:schemeClr val="tx1"/>
                </a:solidFill>
                <a:latin typeface="Calibri" panose="020F0502020204030204" pitchFamily="34" charset="0"/>
                <a:ea typeface="+mn-ea"/>
                <a:cs typeface="+mn-cs"/>
              </a:rPr>
              <a:t>again, speech is very important – it’s as if it were power. by seeing </a:t>
            </a:r>
            <a:r>
              <a:rPr lang="en-US" sz="1200" b="0" i="0" u="none" kern="1200" dirty="0" err="1" smtClean="0">
                <a:solidFill>
                  <a:schemeClr val="tx1"/>
                </a:solidFill>
                <a:latin typeface="Calibri" panose="020F0502020204030204" pitchFamily="34" charset="0"/>
                <a:ea typeface="+mn-ea"/>
                <a:cs typeface="+mn-cs"/>
              </a:rPr>
              <a:t>soph’s</a:t>
            </a:r>
            <a:r>
              <a:rPr lang="en-US" sz="1200" b="0" i="0" u="none" kern="1200" dirty="0" smtClean="0">
                <a:solidFill>
                  <a:schemeClr val="tx1"/>
                </a:solidFill>
                <a:latin typeface="Calibri" panose="020F0502020204030204" pitchFamily="34" charset="0"/>
                <a:ea typeface="+mn-ea"/>
                <a:cs typeface="+mn-cs"/>
              </a:rPr>
              <a:t> ant as excluded ant from the realm of the symbolic, ant is excluded from power.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u="none" kern="1200" dirty="0" smtClean="0">
                <a:solidFill>
                  <a:schemeClr val="tx1"/>
                </a:solidFill>
                <a:latin typeface="Calibri" panose="020F0502020204030204" pitchFamily="34" charset="0"/>
                <a:ea typeface="+mn-ea"/>
                <a:cs typeface="+mn-cs"/>
              </a:rPr>
              <a:t>TAKE AWAY FOR OUR CLASS?</a:t>
            </a:r>
          </a:p>
          <a:p>
            <a:r>
              <a:rPr lang="en-US" dirty="0" smtClean="0"/>
              <a:t>as we analyze a literary or artistic work and read a gender or sexual social code into the “ideology” – the value language – that it speaks, are we describing, or subscribing to, what we’re observing? example.</a:t>
            </a:r>
            <a:r>
              <a:rPr lang="en-US" baseline="0" dirty="0" smtClean="0"/>
              <a:t> for years, scholars saw the classical </a:t>
            </a:r>
            <a:r>
              <a:rPr lang="en-US" baseline="0" dirty="0" err="1" smtClean="0"/>
              <a:t>athenian</a:t>
            </a:r>
            <a:r>
              <a:rPr lang="en-US" baseline="0" dirty="0" smtClean="0"/>
              <a:t> world as </a:t>
            </a:r>
            <a:r>
              <a:rPr lang="en-US" baseline="0" smtClean="0"/>
              <a:t>rigidly </a:t>
            </a:r>
            <a:r>
              <a:rPr lang="en-US" baseline="0" smtClean="0"/>
              <a:t>divided </a:t>
            </a:r>
            <a:r>
              <a:rPr lang="en-US" baseline="0" dirty="0" smtClean="0"/>
              <a:t>gender-wise: make sphere, female sphere. what butler’s book forces us to do is ask if, in drawing that divide, one isn’t subscribing to a divide one is reading into the realities being observed. in the case of a rigidly gender demarcated </a:t>
            </a:r>
            <a:r>
              <a:rPr lang="en-US" baseline="0" dirty="0" err="1" smtClean="0"/>
              <a:t>athens</a:t>
            </a:r>
            <a:r>
              <a:rPr lang="en-US" baseline="0" dirty="0" smtClean="0"/>
              <a:t>, past scholarship has, it turns out, probably been exaggerating the gender divide.</a:t>
            </a:r>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8</a:t>
            </a:fld>
            <a:endParaRPr lang="en-US" altLang="en-US"/>
          </a:p>
        </p:txBody>
      </p:sp>
    </p:spTree>
    <p:extLst>
      <p:ext uri="{BB962C8B-B14F-4D97-AF65-F5344CB8AC3E}">
        <p14:creationId xmlns:p14="http://schemas.microsoft.com/office/powerpoint/2010/main" val="15259908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r>
              <a:rPr lang="en-US" dirty="0" smtClean="0"/>
              <a:t>p. </a:t>
            </a:r>
            <a:r>
              <a:rPr lang="en-US" sz="1200" b="0" i="0" u="none" kern="1200" dirty="0" smtClean="0">
                <a:solidFill>
                  <a:schemeClr val="tx1"/>
                </a:solidFill>
                <a:latin typeface="Calibri" panose="020F0502020204030204" pitchFamily="34" charset="0"/>
                <a:ea typeface="+mn-ea"/>
                <a:cs typeface="+mn-cs"/>
              </a:rPr>
              <a:t>66. shifts from play to modern theory: is structuralist kinship (the symbolic) a curse upon attempts to mentally process normativity? can we "transmit it in aberrant form," teach and discuss it so as to understand it without falling for it? can we talk about it from a place beyond it - a poststructuralist place?? wants to revise psychoanalytic theory, its assumptions about sexual norms and such. wants to interrogate the incest taboo as foundational for kinship, politics, civilization. as the archetypal norm.</a:t>
            </a:r>
          </a:p>
          <a:p>
            <a:r>
              <a:rPr lang="en-US" sz="1200" b="0" i="0" u="none" kern="1200" dirty="0" smtClean="0">
                <a:solidFill>
                  <a:schemeClr val="tx1"/>
                </a:solidFill>
                <a:latin typeface="Calibri" panose="020F0502020204030204" pitchFamily="34" charset="0"/>
                <a:ea typeface="+mn-ea"/>
                <a:cs typeface="+mn-cs"/>
              </a:rPr>
              <a:t>pp. 66-67. incest lies at the hear of b’s project. incest taboo, because incest is (somehow) inside it (because the description of the kinship relations is already confused and messed up - is it a father or brother or mother etc. who's being referred to), as a law (an element of the symbolic order) necessarily perpetuates its own infraction. the preventing causes it to proliferate. b wants to base a redrawing of norms on this aberration at the heart of norm.</a:t>
            </a:r>
          </a:p>
          <a:p>
            <a:r>
              <a:rPr lang="en-US" sz="1200" b="0" i="0" u="none" kern="1200" dirty="0" smtClean="0">
                <a:solidFill>
                  <a:schemeClr val="tx1"/>
                </a:solidFill>
                <a:latin typeface="Calibri" panose="020F0502020204030204" pitchFamily="34" charset="0"/>
                <a:ea typeface="+mn-ea"/>
                <a:cs typeface="+mn-cs"/>
              </a:rPr>
              <a:t>TAKE AWAY FOR OUR CLASS?</a:t>
            </a:r>
          </a:p>
          <a:p>
            <a:r>
              <a:rPr lang="en-US" sz="1200" b="0" i="0" u="none" kern="1200" dirty="0" smtClean="0">
                <a:solidFill>
                  <a:schemeClr val="tx1"/>
                </a:solidFill>
                <a:latin typeface="Calibri" panose="020F0502020204030204" pitchFamily="34" charset="0"/>
                <a:ea typeface="+mn-ea"/>
                <a:cs typeface="+mn-cs"/>
              </a:rPr>
              <a:t>does our ancient evidence suggest the possibilities</a:t>
            </a:r>
            <a:r>
              <a:rPr lang="en-US" sz="1200" b="0" i="0" u="none" kern="1200" baseline="0" dirty="0" smtClean="0">
                <a:solidFill>
                  <a:schemeClr val="tx1"/>
                </a:solidFill>
                <a:latin typeface="Calibri" panose="020F0502020204030204" pitchFamily="34" charset="0"/>
                <a:ea typeface="+mn-ea"/>
                <a:cs typeface="+mn-cs"/>
              </a:rPr>
              <a:t> b explores here? are the ideologies of sex/gender a rigid symbolic order? or can they become subject to the push and pull fluidity of a dynamic social reality? what about the symposium of </a:t>
            </a:r>
            <a:r>
              <a:rPr lang="en-US" sz="1200" b="0" i="0" u="none" kern="1200" baseline="0" dirty="0" err="1" smtClean="0">
                <a:solidFill>
                  <a:schemeClr val="tx1"/>
                </a:solidFill>
                <a:latin typeface="Calibri" panose="020F0502020204030204" pitchFamily="34" charset="0"/>
                <a:ea typeface="+mn-ea"/>
                <a:cs typeface="+mn-cs"/>
              </a:rPr>
              <a:t>plato</a:t>
            </a:r>
            <a:r>
              <a:rPr lang="en-US" sz="1200" b="0" i="0" u="none" kern="1200" baseline="0" dirty="0" smtClean="0">
                <a:solidFill>
                  <a:schemeClr val="tx1"/>
                </a:solidFill>
                <a:latin typeface="Calibri" panose="020F0502020204030204" pitchFamily="34" charset="0"/>
                <a:ea typeface="+mn-ea"/>
                <a:cs typeface="+mn-cs"/>
              </a:rPr>
              <a:t>? in a given work that you’ll be reading – or viewing – do characters perform reaffirmations of, or deviations from, what we may understand to be socially approved sex/gender codes?</a:t>
            </a:r>
            <a:endParaRPr lang="en-US" sz="1200" b="0" i="0" u="none" kern="1200" dirty="0" smtClean="0">
              <a:solidFill>
                <a:schemeClr val="tx1"/>
              </a:solidFill>
              <a:latin typeface="Calibri" panose="020F0502020204030204" pitchFamily="34" charset="0"/>
              <a:ea typeface="+mn-ea"/>
              <a:cs typeface="+mn-cs"/>
            </a:endParaRPr>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9</a:t>
            </a:fld>
            <a:endParaRPr lang="en-US" altLang="en-US"/>
          </a:p>
        </p:txBody>
      </p:sp>
    </p:spTree>
    <p:extLst>
      <p:ext uri="{BB962C8B-B14F-4D97-AF65-F5344CB8AC3E}">
        <p14:creationId xmlns:p14="http://schemas.microsoft.com/office/powerpoint/2010/main" val="31879854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90146" name="AutoShape 2"/>
          <p:cNvSpPr>
            <a:spLocks noChangeArrowheads="1"/>
          </p:cNvSpPr>
          <p:nvPr/>
        </p:nvSpPr>
        <p:spPr bwMode="auto">
          <a:xfrm>
            <a:off x="685800" y="2235200"/>
            <a:ext cx="7391400" cy="3352800"/>
          </a:xfrm>
          <a:prstGeom prst="roundRect">
            <a:avLst>
              <a:gd name="adj" fmla="val 1666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sp>
        <p:nvSpPr>
          <p:cNvPr id="390147" name="Rectangle 3"/>
          <p:cNvSpPr>
            <a:spLocks noChangeArrowheads="1"/>
          </p:cNvSpPr>
          <p:nvPr/>
        </p:nvSpPr>
        <p:spPr bwMode="blackWhite">
          <a:xfrm>
            <a:off x="228600" y="1092200"/>
            <a:ext cx="7162800" cy="990600"/>
          </a:xfrm>
          <a:prstGeom prst="rect">
            <a:avLst/>
          </a:prstGeom>
          <a:solidFill>
            <a:schemeClr val="bg1"/>
          </a:solidFill>
          <a:ln w="571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grpSp>
        <p:nvGrpSpPr>
          <p:cNvPr id="2" name="Group 1"/>
          <p:cNvGrpSpPr/>
          <p:nvPr userDrawn="1"/>
        </p:nvGrpSpPr>
        <p:grpSpPr>
          <a:xfrm>
            <a:off x="0" y="1782763"/>
            <a:ext cx="8305800" cy="1422400"/>
            <a:chOff x="0" y="1782763"/>
            <a:chExt cx="8305800" cy="1422400"/>
          </a:xfrm>
        </p:grpSpPr>
        <p:sp>
          <p:nvSpPr>
            <p:cNvPr id="390148"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149"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90150" name="Rectangle 6"/>
          <p:cNvSpPr>
            <a:spLocks noGrp="1" noChangeArrowheads="1"/>
          </p:cNvSpPr>
          <p:nvPr>
            <p:ph type="ctrTitle"/>
          </p:nvPr>
        </p:nvSpPr>
        <p:spPr>
          <a:xfrm>
            <a:off x="228600" y="1782763"/>
            <a:ext cx="8077200" cy="1430337"/>
          </a:xfrm>
        </p:spPr>
        <p:txBody>
          <a:bodyPr/>
          <a:lstStyle>
            <a:lvl1pPr>
              <a:defRPr sz="4000"/>
            </a:lvl1pPr>
          </a:lstStyle>
          <a:p>
            <a:pPr lvl="0"/>
            <a:r>
              <a:rPr lang="en-US" altLang="en-US" noProof="0" dirty="0" smtClean="0"/>
              <a:t>Click to edit Master title style</a:t>
            </a:r>
          </a:p>
        </p:txBody>
      </p:sp>
      <p:sp>
        <p:nvSpPr>
          <p:cNvPr id="390151" name="Rectangle 7"/>
          <p:cNvSpPr>
            <a:spLocks noGrp="1" noChangeArrowheads="1"/>
          </p:cNvSpPr>
          <p:nvPr>
            <p:ph type="subTitle" idx="1"/>
          </p:nvPr>
        </p:nvSpPr>
        <p:spPr>
          <a:xfrm>
            <a:off x="1066800" y="3695700"/>
            <a:ext cx="6629400" cy="1676400"/>
          </a:xfrm>
        </p:spPr>
        <p:txBody>
          <a:bodyPr/>
          <a:lstStyle>
            <a:lvl1pPr marL="0" indent="0">
              <a:buFont typeface="Wingdings" pitchFamily="2" charset="2"/>
              <a:buNone/>
              <a:defRPr/>
            </a:lvl1pPr>
          </a:lstStyle>
          <a:p>
            <a:pPr lvl="0"/>
            <a:r>
              <a:rPr lang="en-US" altLang="en-US" noProof="0" smtClean="0"/>
              <a:t>Click to edit Master subtitle style</a:t>
            </a:r>
          </a:p>
        </p:txBody>
      </p:sp>
      <p:sp>
        <p:nvSpPr>
          <p:cNvPr id="390152" name="Rectangle 8"/>
          <p:cNvSpPr>
            <a:spLocks noGrp="1" noChangeArrowheads="1"/>
          </p:cNvSpPr>
          <p:nvPr>
            <p:ph type="dt" sz="half" idx="2"/>
          </p:nvPr>
        </p:nvSpPr>
        <p:spPr>
          <a:xfrm>
            <a:off x="457200" y="6248400"/>
            <a:ext cx="2133600" cy="471488"/>
          </a:xfrm>
        </p:spPr>
        <p:txBody>
          <a:bodyPr/>
          <a:lstStyle>
            <a:lvl1pPr>
              <a:defRPr/>
            </a:lvl1pPr>
          </a:lstStyle>
          <a:p>
            <a:r>
              <a:rPr lang="en-US" altLang="en-US" smtClean="0"/>
              <a:t>2013-09-12</a:t>
            </a:r>
            <a:endParaRPr lang="en-US" altLang="en-US"/>
          </a:p>
        </p:txBody>
      </p:sp>
      <p:sp>
        <p:nvSpPr>
          <p:cNvPr id="390153" name="Rectangle 9"/>
          <p:cNvSpPr>
            <a:spLocks noGrp="1" noChangeArrowheads="1"/>
          </p:cNvSpPr>
          <p:nvPr>
            <p:ph type="ftr" sz="quarter" idx="3"/>
          </p:nvPr>
        </p:nvSpPr>
        <p:spPr>
          <a:xfrm>
            <a:off x="3124200" y="6253163"/>
            <a:ext cx="2895600" cy="457200"/>
          </a:xfrm>
        </p:spPr>
        <p:txBody>
          <a:bodyPr/>
          <a:lstStyle>
            <a:lvl1pPr>
              <a:defRPr/>
            </a:lvl1pPr>
          </a:lstStyle>
          <a:p>
            <a:r>
              <a:rPr lang="en-US" altLang="en-US" smtClean="0"/>
              <a:t>Ancient Sexuality and Gender</a:t>
            </a:r>
            <a:endParaRPr lang="en-US" altLang="en-US"/>
          </a:p>
        </p:txBody>
      </p:sp>
      <p:sp>
        <p:nvSpPr>
          <p:cNvPr id="390154" name="Rectangle 10"/>
          <p:cNvSpPr>
            <a:spLocks noGrp="1" noChangeArrowheads="1"/>
          </p:cNvSpPr>
          <p:nvPr>
            <p:ph type="sldNum" sz="quarter" idx="4"/>
          </p:nvPr>
        </p:nvSpPr>
        <p:spPr>
          <a:xfrm>
            <a:off x="6553200" y="6248400"/>
            <a:ext cx="2133600" cy="471488"/>
          </a:xfrm>
        </p:spPr>
        <p:txBody>
          <a:bodyPr/>
          <a:lstStyle>
            <a:lvl1pPr>
              <a:defRPr/>
            </a:lvl1pPr>
          </a:lstStyle>
          <a:p>
            <a:fld id="{7A88AE38-B7DC-4EB9-AA3E-6710C533ED47}" type="slidenum">
              <a:rPr lang="en-US" altLang="en-US"/>
              <a:pPr/>
              <a:t>‹#›</a:t>
            </a:fld>
            <a:endParaRPr lang="en-US" altLang="en-US"/>
          </a:p>
        </p:txBody>
      </p:sp>
      <p:pic>
        <p:nvPicPr>
          <p:cNvPr id="390155"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77800"/>
            <a:ext cx="8382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0156" name="Picture 12" descr="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3438" y="341313"/>
            <a:ext cx="2208212" cy="447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ltLang="en-US" smtClean="0"/>
              <a:t>2013-09-12</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6" name="Slide Number Placeholder 5"/>
          <p:cNvSpPr>
            <a:spLocks noGrp="1"/>
          </p:cNvSpPr>
          <p:nvPr>
            <p:ph type="sldNum" sz="quarter" idx="12"/>
          </p:nvPr>
        </p:nvSpPr>
        <p:spPr/>
        <p:txBody>
          <a:bodyPr/>
          <a:lstStyle>
            <a:lvl1pPr>
              <a:defRPr/>
            </a:lvl1pPr>
          </a:lstStyle>
          <a:p>
            <a:fld id="{1427B24C-E2EC-42C0-9F51-0BFFEC4C4B7B}" type="slidenum">
              <a:rPr lang="en-US" altLang="en-US"/>
              <a:pPr/>
              <a:t>‹#›</a:t>
            </a:fld>
            <a:endParaRPr lang="en-US" altLang="en-US"/>
          </a:p>
        </p:txBody>
      </p:sp>
    </p:spTree>
    <p:extLst>
      <p:ext uri="{BB962C8B-B14F-4D97-AF65-F5344CB8AC3E}">
        <p14:creationId xmlns:p14="http://schemas.microsoft.com/office/powerpoint/2010/main" val="40540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9538" y="431800"/>
            <a:ext cx="2076450" cy="5816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431800"/>
            <a:ext cx="6078538" cy="5816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ltLang="en-US" smtClean="0"/>
              <a:t>2013-09-12</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6" name="Slide Number Placeholder 5"/>
          <p:cNvSpPr>
            <a:spLocks noGrp="1"/>
          </p:cNvSpPr>
          <p:nvPr>
            <p:ph type="sldNum" sz="quarter" idx="12"/>
          </p:nvPr>
        </p:nvSpPr>
        <p:spPr/>
        <p:txBody>
          <a:bodyPr/>
          <a:lstStyle>
            <a:lvl1pPr>
              <a:defRPr/>
            </a:lvl1pPr>
          </a:lstStyle>
          <a:p>
            <a:fld id="{28F0F5BB-7EF7-48B2-B70C-DBBE035D9647}" type="slidenum">
              <a:rPr lang="en-US" altLang="en-US"/>
              <a:pPr/>
              <a:t>‹#›</a:t>
            </a:fld>
            <a:endParaRPr lang="en-US" altLang="en-US"/>
          </a:p>
        </p:txBody>
      </p:sp>
    </p:spTree>
    <p:extLst>
      <p:ext uri="{BB962C8B-B14F-4D97-AF65-F5344CB8AC3E}">
        <p14:creationId xmlns:p14="http://schemas.microsoft.com/office/powerpoint/2010/main" val="1638594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r>
              <a:rPr lang="en-US" altLang="en-US" smtClean="0"/>
              <a:t>2013-09-12</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6" name="Slide Number Placeholder 5"/>
          <p:cNvSpPr>
            <a:spLocks noGrp="1"/>
          </p:cNvSpPr>
          <p:nvPr>
            <p:ph type="sldNum" sz="quarter" idx="12"/>
          </p:nvPr>
        </p:nvSpPr>
        <p:spPr/>
        <p:txBody>
          <a:bodyPr/>
          <a:lstStyle>
            <a:lvl1pPr>
              <a:defRPr/>
            </a:lvl1pPr>
          </a:lstStyle>
          <a:p>
            <a:fld id="{45CBAB23-029E-42B1-8BBA-6B5058138180}" type="slidenum">
              <a:rPr lang="en-US" altLang="en-US"/>
              <a:pPr/>
              <a:t>‹#›</a:t>
            </a:fld>
            <a:endParaRPr lang="en-US" altLang="en-US"/>
          </a:p>
        </p:txBody>
      </p:sp>
    </p:spTree>
    <p:extLst>
      <p:ext uri="{BB962C8B-B14F-4D97-AF65-F5344CB8AC3E}">
        <p14:creationId xmlns:p14="http://schemas.microsoft.com/office/powerpoint/2010/main" val="2873091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userDrawn="1"/>
        </p:nvGrpSpPr>
        <p:grpSpPr>
          <a:xfrm>
            <a:off x="0" y="2931617"/>
            <a:ext cx="8305800" cy="1422400"/>
            <a:chOff x="0" y="1782763"/>
            <a:chExt cx="8305800" cy="1422400"/>
          </a:xfrm>
        </p:grpSpPr>
        <p:sp>
          <p:nvSpPr>
            <p:cNvPr id="11"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 name="Title 1"/>
          <p:cNvSpPr>
            <a:spLocks noGrp="1"/>
          </p:cNvSpPr>
          <p:nvPr>
            <p:ph type="title"/>
          </p:nvPr>
        </p:nvSpPr>
        <p:spPr>
          <a:xfrm>
            <a:off x="722313" y="2906355"/>
            <a:ext cx="7772400" cy="1315899"/>
          </a:xfrm>
        </p:spPr>
        <p:txBody>
          <a:bodyPr anchor="ctr" anchorCtr="0"/>
          <a:lstStyle>
            <a:lvl1pPr algn="l">
              <a:defRPr sz="4000" b="0" cap="none" baseline="0"/>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4435688"/>
            <a:ext cx="7772400" cy="1500187"/>
          </a:xfrm>
        </p:spPr>
        <p:txBody>
          <a:bodyPr anchor="t" anchorCtr="0"/>
          <a:lstStyle>
            <a:lvl1pPr marL="0" indent="0">
              <a:buNone/>
              <a:defRPr sz="32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pic>
        <p:nvPicPr>
          <p:cNvPr id="13" name="Picture 1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28000" y="177800"/>
            <a:ext cx="8382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2" descr="z"/>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913438" y="341313"/>
            <a:ext cx="2208212" cy="447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568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userDrawn="1"/>
        </p:nvSpPr>
        <p:spPr bwMode="auto">
          <a:xfrm>
            <a:off x="4555328" y="2176463"/>
            <a:ext cx="27432" cy="2943225"/>
          </a:xfrm>
          <a:prstGeom prst="rect">
            <a:avLst/>
          </a:prstGeom>
          <a:gradFill>
            <a:gsLst>
              <a:gs pos="0">
                <a:schemeClr val="bg1">
                  <a:lumMod val="6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r>
              <a:rPr lang="en-US" altLang="en-US" smtClean="0"/>
              <a:t>2013-09-12</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7" name="Slide Number Placeholder 6"/>
          <p:cNvSpPr>
            <a:spLocks noGrp="1"/>
          </p:cNvSpPr>
          <p:nvPr>
            <p:ph type="sldNum" sz="quarter" idx="12"/>
          </p:nvPr>
        </p:nvSpPr>
        <p:spPr/>
        <p:txBody>
          <a:bodyPr/>
          <a:lstStyle>
            <a:lvl1pPr>
              <a:defRPr/>
            </a:lvl1pPr>
          </a:lstStyle>
          <a:p>
            <a:fld id="{559CED4C-F468-4C47-B8E8-69794AA6189D}" type="slidenum">
              <a:rPr lang="en-US" altLang="en-US"/>
              <a:pPr/>
              <a:t>‹#›</a:t>
            </a:fld>
            <a:endParaRPr lang="en-US" altLang="en-US"/>
          </a:p>
        </p:txBody>
      </p:sp>
    </p:spTree>
    <p:extLst>
      <p:ext uri="{BB962C8B-B14F-4D97-AF65-F5344CB8AC3E}">
        <p14:creationId xmlns:p14="http://schemas.microsoft.com/office/powerpoint/2010/main" val="2497010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42928" y="1635129"/>
            <a:ext cx="3968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2928" y="2274891"/>
            <a:ext cx="3968776"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730753" y="1635129"/>
            <a:ext cx="397033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30753" y="2274891"/>
            <a:ext cx="3970335"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r>
              <a:rPr lang="en-US" altLang="en-US" smtClean="0"/>
              <a:t>2013-09-12</a:t>
            </a:r>
            <a:endParaRPr lang="en-US" altLang="en-US"/>
          </a:p>
        </p:txBody>
      </p:sp>
      <p:sp>
        <p:nvSpPr>
          <p:cNvPr id="8" name="Footer Placeholder 7"/>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9" name="Slide Number Placeholder 8"/>
          <p:cNvSpPr>
            <a:spLocks noGrp="1"/>
          </p:cNvSpPr>
          <p:nvPr>
            <p:ph type="sldNum" sz="quarter" idx="12"/>
          </p:nvPr>
        </p:nvSpPr>
        <p:spPr/>
        <p:txBody>
          <a:bodyPr/>
          <a:lstStyle>
            <a:lvl1pPr>
              <a:defRPr/>
            </a:lvl1pPr>
          </a:lstStyle>
          <a:p>
            <a:fld id="{A3252525-01FE-43C4-B8EE-2D97A9156A80}" type="slidenum">
              <a:rPr lang="en-US" altLang="en-US"/>
              <a:pPr/>
              <a:t>‹#›</a:t>
            </a:fld>
            <a:endParaRPr lang="en-US" altLang="en-US"/>
          </a:p>
        </p:txBody>
      </p:sp>
      <p:sp>
        <p:nvSpPr>
          <p:cNvPr id="11" name="Rectangle 10"/>
          <p:cNvSpPr/>
          <p:nvPr userDrawn="1"/>
        </p:nvSpPr>
        <p:spPr bwMode="auto">
          <a:xfrm>
            <a:off x="4626768" y="2290767"/>
            <a:ext cx="27432" cy="2943225"/>
          </a:xfrm>
          <a:prstGeom prst="rect">
            <a:avLst/>
          </a:prstGeom>
          <a:gradFill>
            <a:gsLst>
              <a:gs pos="0">
                <a:schemeClr val="bg1">
                  <a:lumMod val="7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Tree>
    <p:extLst>
      <p:ext uri="{BB962C8B-B14F-4D97-AF65-F5344CB8AC3E}">
        <p14:creationId xmlns:p14="http://schemas.microsoft.com/office/powerpoint/2010/main" val="144492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18306" y="346072"/>
            <a:ext cx="8307388" cy="914400"/>
          </a:xfrm>
        </p:spPr>
        <p:txBody>
          <a:bodyPr/>
          <a:lstStyle>
            <a:lvl1pPr algn="ctr">
              <a:defRPr sz="3600"/>
            </a:lvl1p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r>
              <a:rPr lang="en-US" altLang="en-US" smtClean="0"/>
              <a:t>2013-09-12</a:t>
            </a:r>
            <a:endParaRPr lang="en-US" altLang="en-US"/>
          </a:p>
        </p:txBody>
      </p:sp>
      <p:sp>
        <p:nvSpPr>
          <p:cNvPr id="4" name="Footer Placeholder 3"/>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5" name="Slide Number Placeholder 4"/>
          <p:cNvSpPr>
            <a:spLocks noGrp="1"/>
          </p:cNvSpPr>
          <p:nvPr>
            <p:ph type="sldNum" sz="quarter" idx="12"/>
          </p:nvPr>
        </p:nvSpPr>
        <p:spPr/>
        <p:txBody>
          <a:bodyPr/>
          <a:lstStyle>
            <a:lvl1pPr>
              <a:defRPr/>
            </a:lvl1pPr>
          </a:lstStyle>
          <a:p>
            <a:fld id="{0CD49258-D63D-4572-83CE-F1E849379B6C}" type="slidenum">
              <a:rPr lang="en-US" altLang="en-US"/>
              <a:pPr/>
              <a:t>‹#›</a:t>
            </a:fld>
            <a:endParaRPr lang="en-US" altLang="en-US"/>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9292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39219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lvl1pPr>
              <a:defRPr/>
            </a:lvl1pPr>
          </a:lstStyle>
          <a:p>
            <a:r>
              <a:rPr lang="en-US" altLang="en-US" smtClean="0"/>
              <a:t>2013-09-12</a:t>
            </a:r>
            <a:endParaRPr lang="en-US" altLang="en-US"/>
          </a:p>
        </p:txBody>
      </p:sp>
      <p:sp>
        <p:nvSpPr>
          <p:cNvPr id="3" name="Footer Placeholder 2"/>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4" name="Slide Number Placeholder 3"/>
          <p:cNvSpPr>
            <a:spLocks noGrp="1"/>
          </p:cNvSpPr>
          <p:nvPr>
            <p:ph type="sldNum" sz="quarter" idx="12"/>
          </p:nvPr>
        </p:nvSpPr>
        <p:spPr/>
        <p:txBody>
          <a:bodyPr/>
          <a:lstStyle>
            <a:lvl1pPr>
              <a:defRPr/>
            </a:lvl1pPr>
          </a:lstStyle>
          <a:p>
            <a:fld id="{6AEBA05D-DF2A-4AD4-991F-777491926F58}" type="slidenum">
              <a:rPr lang="en-US" altLang="en-US"/>
              <a:pPr/>
              <a:t>‹#›</a:t>
            </a:fld>
            <a:endParaRPr lang="en-US" altLang="en-US"/>
          </a:p>
        </p:txBody>
      </p:sp>
    </p:spTree>
    <p:extLst>
      <p:ext uri="{BB962C8B-B14F-4D97-AF65-F5344CB8AC3E}">
        <p14:creationId xmlns:p14="http://schemas.microsoft.com/office/powerpoint/2010/main" val="157389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smtClean="0"/>
              <a:t>2013-09-12</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7" name="Slide Number Placeholder 6"/>
          <p:cNvSpPr>
            <a:spLocks noGrp="1"/>
          </p:cNvSpPr>
          <p:nvPr>
            <p:ph type="sldNum" sz="quarter" idx="12"/>
          </p:nvPr>
        </p:nvSpPr>
        <p:spPr/>
        <p:txBody>
          <a:bodyPr/>
          <a:lstStyle>
            <a:lvl1pPr>
              <a:defRPr/>
            </a:lvl1pPr>
          </a:lstStyle>
          <a:p>
            <a:fld id="{11790FC2-4AB7-4145-9DF5-2718379CAE9A}" type="slidenum">
              <a:rPr lang="en-US" altLang="en-US"/>
              <a:pPr/>
              <a:t>‹#›</a:t>
            </a:fld>
            <a:endParaRPr lang="en-US" altLang="en-US"/>
          </a:p>
        </p:txBody>
      </p:sp>
    </p:spTree>
    <p:extLst>
      <p:ext uri="{BB962C8B-B14F-4D97-AF65-F5344CB8AC3E}">
        <p14:creationId xmlns:p14="http://schemas.microsoft.com/office/powerpoint/2010/main" val="1149078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smtClean="0"/>
              <a:t>2013-09-12</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7" name="Slide Number Placeholder 6"/>
          <p:cNvSpPr>
            <a:spLocks noGrp="1"/>
          </p:cNvSpPr>
          <p:nvPr>
            <p:ph type="sldNum" sz="quarter" idx="12"/>
          </p:nvPr>
        </p:nvSpPr>
        <p:spPr/>
        <p:txBody>
          <a:bodyPr/>
          <a:lstStyle>
            <a:lvl1pPr>
              <a:defRPr/>
            </a:lvl1pPr>
          </a:lstStyle>
          <a:p>
            <a:fld id="{C5CA8425-F3DA-4334-853B-0B45E73613F1}" type="slidenum">
              <a:rPr lang="en-US" altLang="en-US"/>
              <a:pPr/>
              <a:t>‹#›</a:t>
            </a:fld>
            <a:endParaRPr lang="en-US" altLang="en-US"/>
          </a:p>
        </p:txBody>
      </p:sp>
    </p:spTree>
    <p:extLst>
      <p:ext uri="{BB962C8B-B14F-4D97-AF65-F5344CB8AC3E}">
        <p14:creationId xmlns:p14="http://schemas.microsoft.com/office/powerpoint/2010/main" val="2666453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22" name="Line 2"/>
          <p:cNvSpPr>
            <a:spLocks noChangeShapeType="1"/>
          </p:cNvSpPr>
          <p:nvPr/>
        </p:nvSpPr>
        <p:spPr bwMode="auto">
          <a:xfrm>
            <a:off x="0" y="1536700"/>
            <a:ext cx="9144000" cy="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3" name="Line 3"/>
          <p:cNvSpPr>
            <a:spLocks noChangeShapeType="1"/>
          </p:cNvSpPr>
          <p:nvPr/>
        </p:nvSpPr>
        <p:spPr bwMode="auto">
          <a:xfrm flipV="1">
            <a:off x="533400" y="152400"/>
            <a:ext cx="0" cy="327660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4" name="Rectangle 4"/>
          <p:cNvSpPr>
            <a:spLocks noChangeArrowheads="1"/>
          </p:cNvSpPr>
          <p:nvPr/>
        </p:nvSpPr>
        <p:spPr bwMode="auto">
          <a:xfrm>
            <a:off x="0" y="328613"/>
            <a:ext cx="5713413" cy="1066800"/>
          </a:xfrm>
          <a:prstGeom prst="rect">
            <a:avLst/>
          </a:prstGeom>
          <a:gradFill rotWithShape="1">
            <a:gsLst>
              <a:gs pos="0">
                <a:schemeClr val="bg1"/>
              </a:gs>
              <a:gs pos="100000">
                <a:srgbClr val="0099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125" name="Rectangle 5"/>
          <p:cNvSpPr>
            <a:spLocks noGrp="1" noChangeArrowheads="1"/>
          </p:cNvSpPr>
          <p:nvPr>
            <p:ph type="title"/>
          </p:nvPr>
        </p:nvSpPr>
        <p:spPr bwMode="auto">
          <a:xfrm>
            <a:off x="228600" y="431800"/>
            <a:ext cx="8307388"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389126" name="Rectangle 6"/>
          <p:cNvSpPr>
            <a:spLocks noGrp="1" noChangeArrowheads="1"/>
          </p:cNvSpPr>
          <p:nvPr>
            <p:ph type="body" idx="1"/>
          </p:nvPr>
        </p:nvSpPr>
        <p:spPr bwMode="auto">
          <a:xfrm>
            <a:off x="609600" y="1752600"/>
            <a:ext cx="7924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389127" name="Rectangle 7"/>
          <p:cNvSpPr>
            <a:spLocks noGrp="1" noChangeArrowheads="1"/>
          </p:cNvSpPr>
          <p:nvPr>
            <p:ph type="dt" sz="half" idx="2"/>
          </p:nvPr>
        </p:nvSpPr>
        <p:spPr bwMode="auto">
          <a:xfrm>
            <a:off x="628656"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atin typeface="Calibri" panose="020F0502020204030204" pitchFamily="34" charset="0"/>
              </a:defRPr>
            </a:lvl1pPr>
          </a:lstStyle>
          <a:p>
            <a:r>
              <a:rPr lang="en-US" altLang="en-US" smtClean="0"/>
              <a:t>2013-09-12</a:t>
            </a:r>
            <a:endParaRPr lang="en-US" altLang="en-US"/>
          </a:p>
        </p:txBody>
      </p:sp>
      <p:sp>
        <p:nvSpPr>
          <p:cNvPr id="389128"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atin typeface="Calibri" panose="020F0502020204030204" pitchFamily="34" charset="0"/>
              </a:defRPr>
            </a:lvl1pPr>
          </a:lstStyle>
          <a:p>
            <a:r>
              <a:rPr lang="en-US" altLang="en-US" smtClean="0"/>
              <a:t>Ancient Sexuality and Gender</a:t>
            </a:r>
            <a:endParaRPr lang="en-US" altLang="en-US"/>
          </a:p>
        </p:txBody>
      </p:sp>
      <p:sp>
        <p:nvSpPr>
          <p:cNvPr id="389129" name="Rectangle 9"/>
          <p:cNvSpPr>
            <a:spLocks noGrp="1" noChangeArrowheads="1"/>
          </p:cNvSpPr>
          <p:nvPr>
            <p:ph type="sldNum" sz="quarter" idx="4"/>
          </p:nvPr>
        </p:nvSpPr>
        <p:spPr bwMode="auto">
          <a:xfrm>
            <a:off x="641032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atin typeface="Calibri" panose="020F0502020204030204" pitchFamily="34" charset="0"/>
              </a:defRPr>
            </a:lvl1pPr>
          </a:lstStyle>
          <a:p>
            <a:fld id="{3282550D-7A37-46EB-A743-FE90ABCEBE71}" type="slidenum">
              <a:rPr lang="en-US" altLang="en-US" smtClean="0"/>
              <a:pPr/>
              <a:t>‹#›</a:t>
            </a:fld>
            <a:endParaRPr lang="en-US" altLang="en-US"/>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rtl="0" fontAlgn="base">
        <a:spcBef>
          <a:spcPct val="0"/>
        </a:spcBef>
        <a:spcAft>
          <a:spcPct val="0"/>
        </a:spcAft>
        <a:defRPr sz="4000" b="0">
          <a:solidFill>
            <a:schemeClr val="tx1"/>
          </a:solidFill>
          <a:effectLst>
            <a:outerShdw blurRad="38100" dist="38100" dir="2700000" algn="tl">
              <a:srgbClr val="000000">
                <a:alpha val="43137"/>
              </a:srgbClr>
            </a:outerShdw>
          </a:effectLst>
          <a:latin typeface="Century Gothic" panose="020B0502020202020204" pitchFamily="34" charset="0"/>
          <a:ea typeface="+mj-ea"/>
          <a:cs typeface="+mj-cs"/>
        </a:defRPr>
      </a:lvl1pPr>
      <a:lvl2pPr algn="l" rtl="0" fontAlgn="base">
        <a:spcBef>
          <a:spcPct val="0"/>
        </a:spcBef>
        <a:spcAft>
          <a:spcPct val="0"/>
        </a:spcAft>
        <a:defRPr sz="4200">
          <a:solidFill>
            <a:schemeClr val="tx1"/>
          </a:solidFill>
          <a:latin typeface="Arial" pitchFamily="34" charset="0"/>
        </a:defRPr>
      </a:lvl2pPr>
      <a:lvl3pPr algn="l" rtl="0" fontAlgn="base">
        <a:spcBef>
          <a:spcPct val="0"/>
        </a:spcBef>
        <a:spcAft>
          <a:spcPct val="0"/>
        </a:spcAft>
        <a:defRPr sz="4200">
          <a:solidFill>
            <a:schemeClr val="tx1"/>
          </a:solidFill>
          <a:latin typeface="Arial" pitchFamily="34" charset="0"/>
        </a:defRPr>
      </a:lvl3pPr>
      <a:lvl4pPr algn="l" rtl="0" fontAlgn="base">
        <a:spcBef>
          <a:spcPct val="0"/>
        </a:spcBef>
        <a:spcAft>
          <a:spcPct val="0"/>
        </a:spcAft>
        <a:defRPr sz="4200">
          <a:solidFill>
            <a:schemeClr val="tx1"/>
          </a:solidFill>
          <a:latin typeface="Arial" pitchFamily="34" charset="0"/>
        </a:defRPr>
      </a:lvl4pPr>
      <a:lvl5pPr algn="l" rtl="0" fontAlgn="base">
        <a:spcBef>
          <a:spcPct val="0"/>
        </a:spcBef>
        <a:spcAft>
          <a:spcPct val="0"/>
        </a:spcAft>
        <a:defRPr sz="4200">
          <a:solidFill>
            <a:schemeClr val="tx1"/>
          </a:solidFill>
          <a:latin typeface="Arial" pitchFamily="34" charset="0"/>
        </a:defRPr>
      </a:lvl5pPr>
      <a:lvl6pPr marL="457200" algn="l" rtl="0" fontAlgn="base">
        <a:spcBef>
          <a:spcPct val="0"/>
        </a:spcBef>
        <a:spcAft>
          <a:spcPct val="0"/>
        </a:spcAft>
        <a:defRPr sz="4200">
          <a:solidFill>
            <a:schemeClr val="tx1"/>
          </a:solidFill>
          <a:latin typeface="Arial" pitchFamily="34" charset="0"/>
        </a:defRPr>
      </a:lvl6pPr>
      <a:lvl7pPr marL="914400" algn="l" rtl="0" fontAlgn="base">
        <a:spcBef>
          <a:spcPct val="0"/>
        </a:spcBef>
        <a:spcAft>
          <a:spcPct val="0"/>
        </a:spcAft>
        <a:defRPr sz="4200">
          <a:solidFill>
            <a:schemeClr val="tx1"/>
          </a:solidFill>
          <a:latin typeface="Arial" pitchFamily="34" charset="0"/>
        </a:defRPr>
      </a:lvl7pPr>
      <a:lvl8pPr marL="1371600" algn="l" rtl="0" fontAlgn="base">
        <a:spcBef>
          <a:spcPct val="0"/>
        </a:spcBef>
        <a:spcAft>
          <a:spcPct val="0"/>
        </a:spcAft>
        <a:defRPr sz="4200">
          <a:solidFill>
            <a:schemeClr val="tx1"/>
          </a:solidFill>
          <a:latin typeface="Arial" pitchFamily="34" charset="0"/>
        </a:defRPr>
      </a:lvl8pPr>
      <a:lvl9pPr marL="1828800" algn="l" rtl="0" fontAlgn="base">
        <a:spcBef>
          <a:spcPct val="0"/>
        </a:spcBef>
        <a:spcAft>
          <a:spcPct val="0"/>
        </a:spcAft>
        <a:defRPr sz="4200">
          <a:solidFill>
            <a:schemeClr val="tx1"/>
          </a:solidFill>
          <a:latin typeface="Arial" pitchFamily="34" charset="0"/>
        </a:defRPr>
      </a:lvl9pPr>
    </p:titleStyle>
    <p:bodyStyle>
      <a:lvl1pPr marL="342900" indent="-342900" algn="l" rtl="0" fontAlgn="base">
        <a:spcBef>
          <a:spcPct val="20000"/>
        </a:spcBef>
        <a:spcAft>
          <a:spcPct val="0"/>
        </a:spcAft>
        <a:buClr>
          <a:schemeClr val="hlink"/>
        </a:buClr>
        <a:buSzPct val="80000"/>
        <a:buFont typeface="Wingdings" pitchFamily="2" charset="2"/>
        <a:buChar char="l"/>
        <a:defRPr sz="3200">
          <a:solidFill>
            <a:schemeClr val="tx1"/>
          </a:solidFill>
          <a:latin typeface="Calibri" panose="020F0502020204030204" pitchFamily="34" charset="0"/>
          <a:ea typeface="+mn-ea"/>
          <a:cs typeface="+mn-cs"/>
        </a:defRPr>
      </a:lvl1pPr>
      <a:lvl2pPr marL="742950" indent="-285750" algn="l" rtl="0" fontAlgn="base">
        <a:spcBef>
          <a:spcPct val="20000"/>
        </a:spcBef>
        <a:spcAft>
          <a:spcPct val="0"/>
        </a:spcAft>
        <a:buClr>
          <a:schemeClr val="accent1"/>
        </a:buClr>
        <a:buSzPct val="70000"/>
        <a:buFont typeface="Wingdings" pitchFamily="2" charset="2"/>
        <a:buChar char="l"/>
        <a:defRPr sz="2800">
          <a:solidFill>
            <a:schemeClr val="tx1"/>
          </a:solidFill>
          <a:latin typeface="Calibri" panose="020F0502020204030204" pitchFamily="34" charset="0"/>
        </a:defRPr>
      </a:lvl2pPr>
      <a:lvl3pPr marL="1143000" indent="-228600" algn="l" rtl="0" fontAlgn="base">
        <a:spcBef>
          <a:spcPct val="20000"/>
        </a:spcBef>
        <a:spcAft>
          <a:spcPct val="0"/>
        </a:spcAft>
        <a:buClr>
          <a:schemeClr val="bg2"/>
        </a:buClr>
        <a:buSzPct val="65000"/>
        <a:buFont typeface="Wingdings" pitchFamily="2" charset="2"/>
        <a:buChar char="l"/>
        <a:defRPr sz="2400">
          <a:solidFill>
            <a:schemeClr val="tx1"/>
          </a:solidFill>
          <a:latin typeface="Calibri" panose="020F0502020204030204" pitchFamily="34" charset="0"/>
        </a:defRPr>
      </a:lvl3pPr>
      <a:lvl4pPr marL="1600200" indent="-228600" algn="l" rtl="0" fontAlgn="base">
        <a:spcBef>
          <a:spcPct val="20000"/>
        </a:spcBef>
        <a:spcAft>
          <a:spcPct val="0"/>
        </a:spcAft>
        <a:buClr>
          <a:schemeClr val="hlink"/>
        </a:buClr>
        <a:buSzPct val="60000"/>
        <a:buFont typeface="Wingdings" pitchFamily="2" charset="2"/>
        <a:buChar char="l"/>
        <a:defRPr sz="2000">
          <a:solidFill>
            <a:schemeClr val="tx1"/>
          </a:solidFill>
          <a:latin typeface="Calibri" panose="020F0502020204030204" pitchFamily="34" charset="0"/>
        </a:defRPr>
      </a:lvl4pPr>
      <a:lvl5pPr marL="20574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Calibri" panose="020F0502020204030204" pitchFamily="34" charset="0"/>
        </a:defRPr>
      </a:lvl5pPr>
      <a:lvl6pPr marL="25146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28600" y="1790700"/>
            <a:ext cx="8077200" cy="1422400"/>
          </a:xfrm>
        </p:spPr>
        <p:txBody>
          <a:bodyPr/>
          <a:lstStyle/>
          <a:p>
            <a:r>
              <a:rPr lang="en-US" altLang="en-US" dirty="0"/>
              <a:t>Butler </a:t>
            </a:r>
            <a:r>
              <a:rPr lang="en-US" altLang="en-US" i="1" dirty="0"/>
              <a:t>Antigone’s Claim</a:t>
            </a:r>
            <a:endParaRPr lang="en-US" altLang="en-US" dirty="0"/>
          </a:p>
        </p:txBody>
      </p:sp>
      <p:sp>
        <p:nvSpPr>
          <p:cNvPr id="2051" name="Rectangle 3"/>
          <p:cNvSpPr>
            <a:spLocks noGrp="1" noChangeArrowheads="1"/>
          </p:cNvSpPr>
          <p:nvPr>
            <p:ph type="subTitle" idx="1"/>
          </p:nvPr>
        </p:nvSpPr>
        <p:spPr>
          <a:xfrm>
            <a:off x="1066800" y="3505200"/>
            <a:ext cx="6629400" cy="1676400"/>
          </a:xfrm>
        </p:spPr>
        <p:txBody>
          <a:bodyPr/>
          <a:lstStyle/>
          <a:p>
            <a:r>
              <a:rPr lang="en-US" altLang="en-US" dirty="0" smtClean="0"/>
              <a:t>Sexual/Gendered Performances…</a:t>
            </a:r>
            <a:endParaRPr lang="en-US" altLang="en-US" dirty="0"/>
          </a:p>
        </p:txBody>
      </p:sp>
    </p:spTree>
    <p:extLst>
      <p:ext uri="{BB962C8B-B14F-4D97-AF65-F5344CB8AC3E}">
        <p14:creationId xmlns:p14="http://schemas.microsoft.com/office/powerpoint/2010/main" val="17921931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 Exercise</a:t>
            </a:r>
            <a:endParaRPr lang="en-US" dirty="0"/>
          </a:p>
        </p:txBody>
      </p:sp>
      <p:sp>
        <p:nvSpPr>
          <p:cNvPr id="3" name="Text Placeholder 2"/>
          <p:cNvSpPr>
            <a:spLocks noGrp="1"/>
          </p:cNvSpPr>
          <p:nvPr>
            <p:ph type="body" idx="1"/>
          </p:nvPr>
        </p:nvSpPr>
        <p:spPr/>
        <p:txBody>
          <a:bodyPr/>
          <a:lstStyle/>
          <a:p>
            <a:r>
              <a:rPr lang="en-US" dirty="0"/>
              <a:t>Critical Reflections </a:t>
            </a:r>
            <a:r>
              <a:rPr lang="en-US" dirty="0" smtClean="0"/>
              <a:t>on Butler’s Book</a:t>
            </a:r>
            <a:endParaRPr lang="en-US" dirty="0"/>
          </a:p>
        </p:txBody>
      </p:sp>
    </p:spTree>
    <p:extLst>
      <p:ext uri="{BB962C8B-B14F-4D97-AF65-F5344CB8AC3E}">
        <p14:creationId xmlns:p14="http://schemas.microsoft.com/office/powerpoint/2010/main" val="551689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a:t>
            </a:r>
            <a:endParaRPr lang="en-US" dirty="0"/>
          </a:p>
        </p:txBody>
      </p:sp>
      <p:sp>
        <p:nvSpPr>
          <p:cNvPr id="3" name="Content Placeholder 2"/>
          <p:cNvSpPr>
            <a:spLocks noGrp="1"/>
          </p:cNvSpPr>
          <p:nvPr>
            <p:ph sz="half" idx="1"/>
          </p:nvPr>
        </p:nvSpPr>
        <p:spPr/>
        <p:txBody>
          <a:bodyPr/>
          <a:lstStyle/>
          <a:p>
            <a:r>
              <a:rPr lang="en-US" dirty="0" smtClean="0"/>
              <a:t>incest</a:t>
            </a:r>
          </a:p>
          <a:p>
            <a:pPr lvl="1"/>
            <a:r>
              <a:rPr lang="en-US" dirty="0" smtClean="0"/>
              <a:t>confusing argumentative structure</a:t>
            </a:r>
          </a:p>
          <a:p>
            <a:r>
              <a:rPr lang="en-US" dirty="0" smtClean="0"/>
              <a:t>strained logical connections, strained family connections</a:t>
            </a:r>
          </a:p>
          <a:p>
            <a:pPr lvl="1"/>
            <a:r>
              <a:rPr lang="en-US" smtClean="0"/>
              <a:t>interpretative leap</a:t>
            </a:r>
            <a:endParaRPr lang="en-US" dirty="0"/>
          </a:p>
        </p:txBody>
      </p:sp>
      <p:sp>
        <p:nvSpPr>
          <p:cNvPr id="4" name="Content Placeholder 3"/>
          <p:cNvSpPr>
            <a:spLocks noGrp="1"/>
          </p:cNvSpPr>
          <p:nvPr>
            <p:ph sz="half" idx="2"/>
          </p:nvPr>
        </p:nvSpPr>
        <p:spPr/>
        <p:txBody>
          <a:bodyPr/>
          <a:lstStyle/>
          <a:p>
            <a:endParaRPr lang="en-US"/>
          </a:p>
        </p:txBody>
      </p:sp>
      <p:sp>
        <p:nvSpPr>
          <p:cNvPr id="5" name="Date Placeholder 4"/>
          <p:cNvSpPr>
            <a:spLocks noGrp="1"/>
          </p:cNvSpPr>
          <p:nvPr>
            <p:ph type="dt" sz="half" idx="10"/>
          </p:nvPr>
        </p:nvSpPr>
        <p:spPr/>
        <p:txBody>
          <a:bodyPr/>
          <a:lstStyle/>
          <a:p>
            <a:r>
              <a:rPr lang="en-US" altLang="en-US" smtClean="0"/>
              <a:t>2013-09-12</a:t>
            </a:r>
            <a:endParaRPr lang="en-US" altLang="en-US"/>
          </a:p>
        </p:txBody>
      </p:sp>
      <p:sp>
        <p:nvSpPr>
          <p:cNvPr id="6" name="Footer Placeholder 5"/>
          <p:cNvSpPr>
            <a:spLocks noGrp="1"/>
          </p:cNvSpPr>
          <p:nvPr>
            <p:ph type="ftr" sz="quarter" idx="11"/>
          </p:nvPr>
        </p:nvSpPr>
        <p:spPr/>
        <p:txBody>
          <a:bodyPr/>
          <a:lstStyle/>
          <a:p>
            <a:r>
              <a:rPr lang="en-US" altLang="en-US" smtClean="0"/>
              <a:t>Ancient Sexuality and Gender</a:t>
            </a:r>
            <a:endParaRPr lang="en-US" altLang="en-US"/>
          </a:p>
        </p:txBody>
      </p:sp>
      <p:sp>
        <p:nvSpPr>
          <p:cNvPr id="7" name="Slide Number Placeholder 6"/>
          <p:cNvSpPr>
            <a:spLocks noGrp="1"/>
          </p:cNvSpPr>
          <p:nvPr>
            <p:ph type="sldNum" sz="quarter" idx="12"/>
          </p:nvPr>
        </p:nvSpPr>
        <p:spPr/>
        <p:txBody>
          <a:bodyPr/>
          <a:lstStyle/>
          <a:p>
            <a:fld id="{559CED4C-F468-4C47-B8E8-69794AA6189D}" type="slidenum">
              <a:rPr lang="en-US" altLang="en-US" smtClean="0"/>
              <a:pPr/>
              <a:t>11</a:t>
            </a:fld>
            <a:endParaRPr lang="en-US" altLang="en-US"/>
          </a:p>
        </p:txBody>
      </p:sp>
    </p:spTree>
    <p:extLst>
      <p:ext uri="{BB962C8B-B14F-4D97-AF65-F5344CB8AC3E}">
        <p14:creationId xmlns:p14="http://schemas.microsoft.com/office/powerpoint/2010/main" val="1893755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Comments</a:t>
            </a:r>
            <a:endParaRPr lang="en-US" dirty="0"/>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sp>
        <p:nvSpPr>
          <p:cNvPr id="5" name="Date Placeholder 4"/>
          <p:cNvSpPr>
            <a:spLocks noGrp="1"/>
          </p:cNvSpPr>
          <p:nvPr>
            <p:ph type="dt" sz="half" idx="10"/>
          </p:nvPr>
        </p:nvSpPr>
        <p:spPr/>
        <p:txBody>
          <a:bodyPr/>
          <a:lstStyle/>
          <a:p>
            <a:r>
              <a:rPr lang="en-US" altLang="en-US" smtClean="0"/>
              <a:t>2013-09-12</a:t>
            </a:r>
            <a:endParaRPr lang="en-US" altLang="en-US"/>
          </a:p>
        </p:txBody>
      </p:sp>
      <p:sp>
        <p:nvSpPr>
          <p:cNvPr id="6" name="Footer Placeholder 5"/>
          <p:cNvSpPr>
            <a:spLocks noGrp="1"/>
          </p:cNvSpPr>
          <p:nvPr>
            <p:ph type="ftr" sz="quarter" idx="11"/>
          </p:nvPr>
        </p:nvSpPr>
        <p:spPr/>
        <p:txBody>
          <a:bodyPr/>
          <a:lstStyle/>
          <a:p>
            <a:r>
              <a:rPr lang="en-US" altLang="en-US" smtClean="0"/>
              <a:t>Ancient Sexuality and Gender</a:t>
            </a:r>
            <a:endParaRPr lang="en-US" altLang="en-US"/>
          </a:p>
        </p:txBody>
      </p:sp>
      <p:sp>
        <p:nvSpPr>
          <p:cNvPr id="7" name="Slide Number Placeholder 6"/>
          <p:cNvSpPr>
            <a:spLocks noGrp="1"/>
          </p:cNvSpPr>
          <p:nvPr>
            <p:ph type="sldNum" sz="quarter" idx="12"/>
          </p:nvPr>
        </p:nvSpPr>
        <p:spPr/>
        <p:txBody>
          <a:bodyPr/>
          <a:lstStyle/>
          <a:p>
            <a:fld id="{559CED4C-F468-4C47-B8E8-69794AA6189D}" type="slidenum">
              <a:rPr lang="en-US" altLang="en-US" smtClean="0"/>
              <a:pPr/>
              <a:t>12</a:t>
            </a:fld>
            <a:endParaRPr lang="en-US" altLang="en-US"/>
          </a:p>
        </p:txBody>
      </p:sp>
    </p:spTree>
    <p:extLst>
      <p:ext uri="{BB962C8B-B14F-4D97-AF65-F5344CB8AC3E}">
        <p14:creationId xmlns:p14="http://schemas.microsoft.com/office/powerpoint/2010/main" val="814558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Reactions? (of whatever sort…)</a:t>
            </a:r>
            <a:endParaRPr lang="en-US" dirty="0"/>
          </a:p>
        </p:txBody>
      </p:sp>
      <p:sp>
        <p:nvSpPr>
          <p:cNvPr id="3" name="Content Placeholder 2"/>
          <p:cNvSpPr>
            <a:spLocks noGrp="1"/>
          </p:cNvSpPr>
          <p:nvPr>
            <p:ph sz="half" idx="1"/>
          </p:nvPr>
        </p:nvSpPr>
        <p:spPr/>
        <p:txBody>
          <a:bodyPr/>
          <a:lstStyle/>
          <a:p>
            <a:r>
              <a:rPr lang="en-US" dirty="0" smtClean="0"/>
              <a:t>user-friendliness issue</a:t>
            </a:r>
          </a:p>
          <a:p>
            <a:pPr lvl="1"/>
            <a:r>
              <a:rPr lang="en-US" dirty="0" smtClean="0"/>
              <a:t>a bit disorganized</a:t>
            </a:r>
          </a:p>
          <a:p>
            <a:pPr lvl="2"/>
            <a:r>
              <a:rPr lang="en-US" dirty="0" smtClean="0"/>
              <a:t>still logical organization, but…</a:t>
            </a:r>
          </a:p>
          <a:p>
            <a:pPr lvl="1"/>
            <a:r>
              <a:rPr lang="en-US" dirty="0" smtClean="0"/>
              <a:t>density of the prose</a:t>
            </a:r>
          </a:p>
          <a:p>
            <a:r>
              <a:rPr lang="en-US" dirty="0" smtClean="0"/>
              <a:t>used other people’s ideas – where are hers?</a:t>
            </a:r>
            <a:endParaRPr lang="en-US" dirty="0"/>
          </a:p>
        </p:txBody>
      </p:sp>
      <p:sp>
        <p:nvSpPr>
          <p:cNvPr id="4" name="Content Placeholder 3"/>
          <p:cNvSpPr>
            <a:spLocks noGrp="1"/>
          </p:cNvSpPr>
          <p:nvPr>
            <p:ph sz="half" idx="2"/>
          </p:nvPr>
        </p:nvSpPr>
        <p:spPr/>
        <p:txBody>
          <a:bodyPr/>
          <a:lstStyle/>
          <a:p>
            <a:r>
              <a:rPr lang="en-US" dirty="0" smtClean="0"/>
              <a:t>ch1 what is the symbolic??</a:t>
            </a:r>
          </a:p>
        </p:txBody>
      </p:sp>
      <p:sp>
        <p:nvSpPr>
          <p:cNvPr id="5" name="Date Placeholder 4"/>
          <p:cNvSpPr>
            <a:spLocks noGrp="1"/>
          </p:cNvSpPr>
          <p:nvPr>
            <p:ph type="dt" sz="half" idx="10"/>
          </p:nvPr>
        </p:nvSpPr>
        <p:spPr/>
        <p:txBody>
          <a:bodyPr/>
          <a:lstStyle/>
          <a:p>
            <a:r>
              <a:rPr lang="en-US" altLang="en-US" smtClean="0"/>
              <a:t>2013-09-12</a:t>
            </a:r>
            <a:endParaRPr lang="en-US" altLang="en-US"/>
          </a:p>
        </p:txBody>
      </p:sp>
      <p:sp>
        <p:nvSpPr>
          <p:cNvPr id="6" name="Footer Placeholder 5"/>
          <p:cNvSpPr>
            <a:spLocks noGrp="1"/>
          </p:cNvSpPr>
          <p:nvPr>
            <p:ph type="ftr" sz="quarter" idx="11"/>
          </p:nvPr>
        </p:nvSpPr>
        <p:spPr/>
        <p:txBody>
          <a:bodyPr/>
          <a:lstStyle/>
          <a:p>
            <a:r>
              <a:rPr lang="en-US" altLang="en-US" smtClean="0"/>
              <a:t>Ancient Sexuality and Gender</a:t>
            </a:r>
            <a:endParaRPr lang="en-US" altLang="en-US"/>
          </a:p>
        </p:txBody>
      </p:sp>
      <p:sp>
        <p:nvSpPr>
          <p:cNvPr id="7" name="Slide Number Placeholder 6"/>
          <p:cNvSpPr>
            <a:spLocks noGrp="1"/>
          </p:cNvSpPr>
          <p:nvPr>
            <p:ph type="sldNum" sz="quarter" idx="12"/>
          </p:nvPr>
        </p:nvSpPr>
        <p:spPr/>
        <p:txBody>
          <a:bodyPr/>
          <a:lstStyle/>
          <a:p>
            <a:fld id="{559CED4C-F468-4C47-B8E8-69794AA6189D}" type="slidenum">
              <a:rPr lang="en-US" altLang="en-US" smtClean="0"/>
              <a:pPr/>
              <a:t>2</a:t>
            </a:fld>
            <a:endParaRPr lang="en-US" altLang="en-US"/>
          </a:p>
        </p:txBody>
      </p:sp>
    </p:spTree>
    <p:extLst>
      <p:ext uri="{BB962C8B-B14F-4D97-AF65-F5344CB8AC3E}">
        <p14:creationId xmlns:p14="http://schemas.microsoft.com/office/powerpoint/2010/main" val="374071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smtClean="0"/>
              <a:t>2013-09-12</a:t>
            </a:r>
            <a:endParaRPr lang="en-US" altLang="en-US"/>
          </a:p>
        </p:txBody>
      </p:sp>
      <p:sp>
        <p:nvSpPr>
          <p:cNvPr id="5" name="Slide Number Placeholder 5"/>
          <p:cNvSpPr>
            <a:spLocks noGrp="1"/>
          </p:cNvSpPr>
          <p:nvPr>
            <p:ph type="sldNum" sz="quarter" idx="12"/>
          </p:nvPr>
        </p:nvSpPr>
        <p:spPr/>
        <p:txBody>
          <a:bodyPr/>
          <a:lstStyle/>
          <a:p>
            <a:fld id="{5A9A931C-B672-4FDA-9074-5EEC09A9D563}" type="slidenum">
              <a:rPr lang="en-US" altLang="en-US"/>
              <a:pPr/>
              <a:t>3</a:t>
            </a:fld>
            <a:endParaRPr lang="en-US" altLang="en-US"/>
          </a:p>
        </p:txBody>
      </p:sp>
      <p:sp>
        <p:nvSpPr>
          <p:cNvPr id="91138" name="Rectangle 2"/>
          <p:cNvSpPr>
            <a:spLocks noGrp="1" noChangeArrowheads="1"/>
          </p:cNvSpPr>
          <p:nvPr>
            <p:ph type="title"/>
          </p:nvPr>
        </p:nvSpPr>
        <p:spPr/>
        <p:txBody>
          <a:bodyPr/>
          <a:lstStyle/>
          <a:p>
            <a:r>
              <a:rPr lang="en-US" altLang="en-US" dirty="0"/>
              <a:t>Agenda</a:t>
            </a:r>
          </a:p>
        </p:txBody>
      </p:sp>
      <p:sp>
        <p:nvSpPr>
          <p:cNvPr id="91139" name="Rectangle 3"/>
          <p:cNvSpPr>
            <a:spLocks noGrp="1" noChangeArrowheads="1"/>
          </p:cNvSpPr>
          <p:nvPr>
            <p:ph type="body" idx="1"/>
          </p:nvPr>
        </p:nvSpPr>
        <p:spPr/>
        <p:txBody>
          <a:bodyPr/>
          <a:lstStyle/>
          <a:p>
            <a:pPr lvl="0"/>
            <a:r>
              <a:rPr lang="en-US" dirty="0" smtClean="0"/>
              <a:t>Antigone’s Claims…</a:t>
            </a:r>
          </a:p>
          <a:p>
            <a:pPr lvl="1"/>
            <a:r>
              <a:rPr lang="en-US" dirty="0" smtClean="0"/>
              <a:t>A Collaborative Summary</a:t>
            </a:r>
          </a:p>
          <a:p>
            <a:pPr lvl="0"/>
            <a:r>
              <a:rPr lang="en-US" dirty="0" smtClean="0"/>
              <a:t>Class Exercise</a:t>
            </a:r>
          </a:p>
          <a:p>
            <a:pPr lvl="1"/>
            <a:r>
              <a:rPr lang="en-US" dirty="0" smtClean="0"/>
              <a:t>Critical Reflections on Butler’s Book</a:t>
            </a:r>
            <a:endParaRPr lang="en-US" altLang="en-US" sz="2400" i="1" dirty="0"/>
          </a:p>
        </p:txBody>
      </p:sp>
      <p:sp>
        <p:nvSpPr>
          <p:cNvPr id="2" name="Footer Placeholder 1"/>
          <p:cNvSpPr>
            <a:spLocks noGrp="1"/>
          </p:cNvSpPr>
          <p:nvPr>
            <p:ph type="ftr" sz="quarter" idx="11"/>
          </p:nvPr>
        </p:nvSpPr>
        <p:spPr/>
        <p:txBody>
          <a:bodyPr/>
          <a:lstStyle/>
          <a:p>
            <a:r>
              <a:rPr lang="en-US" altLang="en-US" smtClean="0"/>
              <a:t>Ancient Sexuality and Gender</a:t>
            </a:r>
            <a:endParaRPr lang="en-US" altLang="en-US"/>
          </a:p>
        </p:txBody>
      </p:sp>
    </p:spTree>
    <p:extLst>
      <p:ext uri="{BB962C8B-B14F-4D97-AF65-F5344CB8AC3E}">
        <p14:creationId xmlns:p14="http://schemas.microsoft.com/office/powerpoint/2010/main" val="1992463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animEffect transition="in" filter="fade">
                                      <p:cBhvr>
                                        <p:cTn id="7" dur="500"/>
                                        <p:tgtEl>
                                          <p:spTgt spid="9113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1139">
                                            <p:txEl>
                                              <p:pRg st="1" end="1"/>
                                            </p:txEl>
                                          </p:spTgt>
                                        </p:tgtEl>
                                        <p:attrNameLst>
                                          <p:attrName>style.visibility</p:attrName>
                                        </p:attrNameLst>
                                      </p:cBhvr>
                                      <p:to>
                                        <p:strVal val="visible"/>
                                      </p:to>
                                    </p:set>
                                    <p:animEffect transition="in" filter="fade">
                                      <p:cBhvr>
                                        <p:cTn id="10" dur="500"/>
                                        <p:tgtEl>
                                          <p:spTgt spid="91139">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1139">
                                            <p:txEl>
                                              <p:pRg st="2" end="2"/>
                                            </p:txEl>
                                          </p:spTgt>
                                        </p:tgtEl>
                                        <p:attrNameLst>
                                          <p:attrName>style.visibility</p:attrName>
                                        </p:attrNameLst>
                                      </p:cBhvr>
                                      <p:to>
                                        <p:strVal val="visible"/>
                                      </p:to>
                                    </p:set>
                                    <p:animEffect transition="in" filter="fade">
                                      <p:cBhvr>
                                        <p:cTn id="15" dur="500"/>
                                        <p:tgtEl>
                                          <p:spTgt spid="91139">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1139">
                                            <p:txEl>
                                              <p:pRg st="3" end="3"/>
                                            </p:txEl>
                                          </p:spTgt>
                                        </p:tgtEl>
                                        <p:attrNameLst>
                                          <p:attrName>style.visibility</p:attrName>
                                        </p:attrNameLst>
                                      </p:cBhvr>
                                      <p:to>
                                        <p:strVal val="visible"/>
                                      </p:to>
                                    </p:set>
                                    <p:animEffect transition="in" filter="fade">
                                      <p:cBhvr>
                                        <p:cTn id="18" dur="500"/>
                                        <p:tgtEl>
                                          <p:spTgt spid="9113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Antigone’s Claims…</a:t>
            </a:r>
            <a:endParaRPr lang="en-US" dirty="0"/>
          </a:p>
        </p:txBody>
      </p:sp>
      <p:sp>
        <p:nvSpPr>
          <p:cNvPr id="3" name="Text Placeholder 2"/>
          <p:cNvSpPr>
            <a:spLocks noGrp="1"/>
          </p:cNvSpPr>
          <p:nvPr>
            <p:ph type="body" idx="1"/>
          </p:nvPr>
        </p:nvSpPr>
        <p:spPr/>
        <p:txBody>
          <a:bodyPr/>
          <a:lstStyle/>
          <a:p>
            <a:r>
              <a:rPr lang="en-US" dirty="0" smtClean="0"/>
              <a:t>A Collaborative Summary</a:t>
            </a:r>
            <a:endParaRPr lang="en-US" i="1" dirty="0"/>
          </a:p>
        </p:txBody>
      </p:sp>
    </p:spTree>
    <p:extLst>
      <p:ext uri="{BB962C8B-B14F-4D97-AF65-F5344CB8AC3E}">
        <p14:creationId xmlns:p14="http://schemas.microsoft.com/office/powerpoint/2010/main" val="2804191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Ch</a:t>
            </a:r>
            <a:r>
              <a:rPr lang="en-US" dirty="0" smtClean="0"/>
              <a:t> 1: Antigone’s Claim</a:t>
            </a:r>
            <a:endParaRPr lang="en-US" dirty="0"/>
          </a:p>
        </p:txBody>
      </p:sp>
      <p:sp>
        <p:nvSpPr>
          <p:cNvPr id="9" name="Text Placeholder 8"/>
          <p:cNvSpPr>
            <a:spLocks noGrp="1"/>
          </p:cNvSpPr>
          <p:nvPr>
            <p:ph type="body" idx="1"/>
          </p:nvPr>
        </p:nvSpPr>
        <p:spPr/>
        <p:txBody>
          <a:bodyPr/>
          <a:lstStyle/>
          <a:p>
            <a:r>
              <a:rPr lang="en-US" dirty="0" smtClean="0"/>
              <a:t>Instructor’s outline</a:t>
            </a:r>
            <a:endParaRPr lang="en-US" dirty="0"/>
          </a:p>
        </p:txBody>
      </p:sp>
      <p:sp>
        <p:nvSpPr>
          <p:cNvPr id="7" name="Content Placeholder 6"/>
          <p:cNvSpPr>
            <a:spLocks noGrp="1"/>
          </p:cNvSpPr>
          <p:nvPr>
            <p:ph sz="half" idx="2"/>
          </p:nvPr>
        </p:nvSpPr>
        <p:spPr/>
        <p:txBody>
          <a:bodyPr/>
          <a:lstStyle/>
          <a:p>
            <a:r>
              <a:rPr lang="en-US" dirty="0" smtClean="0"/>
              <a:t>Aims and outline</a:t>
            </a:r>
          </a:p>
          <a:p>
            <a:r>
              <a:rPr lang="en-US" dirty="0" smtClean="0"/>
              <a:t>Overview: prior interpretation</a:t>
            </a:r>
            <a:endParaRPr lang="en-US" dirty="0"/>
          </a:p>
        </p:txBody>
      </p:sp>
      <p:sp>
        <p:nvSpPr>
          <p:cNvPr id="10" name="Text Placeholder 9"/>
          <p:cNvSpPr>
            <a:spLocks noGrp="1"/>
          </p:cNvSpPr>
          <p:nvPr>
            <p:ph type="body" sz="quarter" idx="3"/>
          </p:nvPr>
        </p:nvSpPr>
        <p:spPr/>
        <p:txBody>
          <a:bodyPr/>
          <a:lstStyle/>
          <a:p>
            <a:r>
              <a:rPr lang="en-US" dirty="0" smtClean="0"/>
              <a:t>Your comments</a:t>
            </a:r>
            <a:endParaRPr lang="en-US" dirty="0"/>
          </a:p>
        </p:txBody>
      </p:sp>
      <p:sp>
        <p:nvSpPr>
          <p:cNvPr id="11" name="Content Placeholder 10"/>
          <p:cNvSpPr>
            <a:spLocks noGrp="1"/>
          </p:cNvSpPr>
          <p:nvPr>
            <p:ph sz="quarter" idx="4"/>
          </p:nvPr>
        </p:nvSpPr>
        <p:spPr/>
        <p:txBody>
          <a:bodyPr/>
          <a:lstStyle/>
          <a:p>
            <a:r>
              <a:rPr lang="en-US" dirty="0" smtClean="0"/>
              <a:t>critical stance toward h and l: idea of a universal law necessary for culture</a:t>
            </a:r>
          </a:p>
          <a:p>
            <a:pPr lvl="1"/>
            <a:r>
              <a:rPr lang="en-US" dirty="0" smtClean="0"/>
              <a:t>h’s argument unstable because relies on distinction between kinship and state</a:t>
            </a:r>
          </a:p>
          <a:p>
            <a:pPr lvl="1"/>
            <a:r>
              <a:rPr lang="en-US" dirty="0" smtClean="0"/>
              <a:t>B: each is necessary to other</a:t>
            </a:r>
          </a:p>
          <a:p>
            <a:r>
              <a:rPr lang="en-US" dirty="0" smtClean="0"/>
              <a:t>ant not kinship in its ideal form</a:t>
            </a:r>
            <a:endParaRPr lang="en-US" dirty="0"/>
          </a:p>
        </p:txBody>
      </p:sp>
      <p:sp>
        <p:nvSpPr>
          <p:cNvPr id="4" name="Date Placeholder 3"/>
          <p:cNvSpPr>
            <a:spLocks noGrp="1"/>
          </p:cNvSpPr>
          <p:nvPr>
            <p:ph type="dt" sz="half" idx="10"/>
          </p:nvPr>
        </p:nvSpPr>
        <p:spPr/>
        <p:txBody>
          <a:bodyPr/>
          <a:lstStyle/>
          <a:p>
            <a:r>
              <a:rPr lang="en-US" altLang="en-US" smtClean="0"/>
              <a:t>2013-09-12</a:t>
            </a:r>
            <a:endParaRPr lang="en-US" altLang="en-US"/>
          </a:p>
        </p:txBody>
      </p:sp>
      <p:sp>
        <p:nvSpPr>
          <p:cNvPr id="5" name="Footer Placeholder 4"/>
          <p:cNvSpPr>
            <a:spLocks noGrp="1"/>
          </p:cNvSpPr>
          <p:nvPr>
            <p:ph type="ftr" sz="quarter" idx="11"/>
          </p:nvPr>
        </p:nvSpPr>
        <p:spPr/>
        <p:txBody>
          <a:bodyPr/>
          <a:lstStyle/>
          <a:p>
            <a:r>
              <a:rPr lang="en-US" altLang="en-US" smtClean="0"/>
              <a:t>Ancient Sexuality and Gender</a:t>
            </a:r>
            <a:endParaRPr lang="en-US" altLang="en-US"/>
          </a:p>
        </p:txBody>
      </p:sp>
      <p:sp>
        <p:nvSpPr>
          <p:cNvPr id="6" name="Slide Number Placeholder 5"/>
          <p:cNvSpPr>
            <a:spLocks noGrp="1"/>
          </p:cNvSpPr>
          <p:nvPr>
            <p:ph type="sldNum" sz="quarter" idx="12"/>
          </p:nvPr>
        </p:nvSpPr>
        <p:spPr/>
        <p:txBody>
          <a:bodyPr/>
          <a:lstStyle/>
          <a:p>
            <a:fld id="{45CBAB23-029E-42B1-8BBA-6B5058138180}" type="slidenum">
              <a:rPr lang="en-US" altLang="en-US" smtClean="0"/>
              <a:pPr/>
              <a:t>5</a:t>
            </a:fld>
            <a:endParaRPr lang="en-US" altLang="en-US"/>
          </a:p>
        </p:txBody>
      </p:sp>
    </p:spTree>
    <p:extLst>
      <p:ext uri="{BB962C8B-B14F-4D97-AF65-F5344CB8AC3E}">
        <p14:creationId xmlns:p14="http://schemas.microsoft.com/office/powerpoint/2010/main" val="2980767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92756" y="564439"/>
            <a:ext cx="7740046" cy="5555367"/>
          </a:xfrm>
          <a:prstGeom prst="rect">
            <a:avLst/>
          </a:prstGeom>
          <a:noFill/>
        </p:spPr>
        <p:txBody>
          <a:bodyPr wrap="square" rtlCol="0" anchor="ctr" anchorCtr="0">
            <a:spAutoFit/>
          </a:bodyPr>
          <a:lstStyle/>
          <a:p>
            <a:pPr algn="ctr">
              <a:lnSpc>
                <a:spcPct val="125000"/>
              </a:lnSpc>
              <a:spcAft>
                <a:spcPts val="1200"/>
              </a:spcAft>
            </a:pPr>
            <a:r>
              <a:rPr lang="en-US" sz="2800" i="1" dirty="0" err="1" smtClean="0">
                <a:latin typeface="Calibri" panose="020F0502020204030204" pitchFamily="34" charset="0"/>
              </a:rPr>
              <a:t>KREŌN</a:t>
            </a:r>
            <a:r>
              <a:rPr lang="en-US" sz="2800" i="1" dirty="0" smtClean="0">
                <a:latin typeface="Calibri" panose="020F0502020204030204" pitchFamily="34" charset="0"/>
              </a:rPr>
              <a:t> </a:t>
            </a:r>
            <a:r>
              <a:rPr lang="en-US" sz="2800" i="1" dirty="0" err="1" smtClean="0">
                <a:latin typeface="Calibri" panose="020F0502020204030204" pitchFamily="34" charset="0"/>
              </a:rPr>
              <a:t>phēs</a:t>
            </a:r>
            <a:r>
              <a:rPr lang="en-US" sz="2800" i="1" dirty="0" smtClean="0">
                <a:latin typeface="Calibri" panose="020F0502020204030204" pitchFamily="34" charset="0"/>
              </a:rPr>
              <a:t>, ē </a:t>
            </a:r>
            <a:r>
              <a:rPr lang="en-US" sz="2800" i="1" dirty="0" err="1" smtClean="0">
                <a:latin typeface="Calibri" panose="020F0502020204030204" pitchFamily="34" charset="0"/>
              </a:rPr>
              <a:t>katarnei</a:t>
            </a:r>
            <a:r>
              <a:rPr lang="en-US" sz="2800" i="1" dirty="0" smtClean="0">
                <a:latin typeface="Calibri" panose="020F0502020204030204" pitchFamily="34" charset="0"/>
              </a:rPr>
              <a:t> </a:t>
            </a:r>
            <a:r>
              <a:rPr lang="en-US" sz="2800" i="1" dirty="0" err="1" smtClean="0">
                <a:latin typeface="Calibri" panose="020F0502020204030204" pitchFamily="34" charset="0"/>
              </a:rPr>
              <a:t>nē</a:t>
            </a:r>
            <a:r>
              <a:rPr lang="en-US" sz="2800" i="1" dirty="0" smtClean="0">
                <a:latin typeface="Calibri" panose="020F0502020204030204" pitchFamily="34" charset="0"/>
              </a:rPr>
              <a:t> </a:t>
            </a:r>
            <a:r>
              <a:rPr lang="en-US" sz="2800" i="1" dirty="0" err="1" smtClean="0">
                <a:latin typeface="Calibri" panose="020F0502020204030204" pitchFamily="34" charset="0"/>
              </a:rPr>
              <a:t>dedrakenai</a:t>
            </a:r>
            <a:r>
              <a:rPr lang="en-US" sz="2800" i="1" dirty="0" smtClean="0">
                <a:latin typeface="Calibri" panose="020F0502020204030204" pitchFamily="34" charset="0"/>
              </a:rPr>
              <a:t> </a:t>
            </a:r>
            <a:r>
              <a:rPr lang="en-US" sz="2800" i="1" dirty="0" err="1" smtClean="0">
                <a:latin typeface="Calibri" panose="020F0502020204030204" pitchFamily="34" charset="0"/>
              </a:rPr>
              <a:t>tade</a:t>
            </a:r>
            <a:r>
              <a:rPr lang="en-US" sz="2800" i="1" dirty="0" smtClean="0">
                <a:latin typeface="Calibri" panose="020F0502020204030204" pitchFamily="34" charset="0"/>
              </a:rPr>
              <a:t>?</a:t>
            </a:r>
            <a:br>
              <a:rPr lang="en-US" sz="2800" i="1" dirty="0" smtClean="0">
                <a:latin typeface="Calibri" panose="020F0502020204030204" pitchFamily="34" charset="0"/>
              </a:rPr>
            </a:br>
            <a:r>
              <a:rPr lang="en-US" sz="2800" i="1" dirty="0" err="1" smtClean="0">
                <a:latin typeface="Calibri" panose="020F0502020204030204" pitchFamily="34" charset="0"/>
              </a:rPr>
              <a:t>ANTIGONĒ</a:t>
            </a:r>
            <a:r>
              <a:rPr lang="en-US" sz="2800" i="1" dirty="0" smtClean="0">
                <a:latin typeface="Calibri" panose="020F0502020204030204" pitchFamily="34" charset="0"/>
              </a:rPr>
              <a:t> </a:t>
            </a:r>
            <a:r>
              <a:rPr lang="en-US" sz="2800" i="1" dirty="0" err="1" smtClean="0">
                <a:latin typeface="Calibri" panose="020F0502020204030204" pitchFamily="34" charset="0"/>
              </a:rPr>
              <a:t>kai</a:t>
            </a:r>
            <a:r>
              <a:rPr lang="en-US" sz="2800" i="1" dirty="0" smtClean="0">
                <a:latin typeface="Calibri" panose="020F0502020204030204" pitchFamily="34" charset="0"/>
              </a:rPr>
              <a:t> </a:t>
            </a:r>
            <a:r>
              <a:rPr lang="en-US" sz="2800" i="1" dirty="0" err="1" smtClean="0">
                <a:latin typeface="Calibri" panose="020F0502020204030204" pitchFamily="34" charset="0"/>
              </a:rPr>
              <a:t>phēmi</a:t>
            </a:r>
            <a:r>
              <a:rPr lang="en-US" sz="2800" i="1" dirty="0" smtClean="0">
                <a:latin typeface="Calibri" panose="020F0502020204030204" pitchFamily="34" charset="0"/>
              </a:rPr>
              <a:t> </a:t>
            </a:r>
            <a:r>
              <a:rPr lang="en-US" sz="2800" i="1" dirty="0" err="1" smtClean="0">
                <a:latin typeface="Calibri" panose="020F0502020204030204" pitchFamily="34" charset="0"/>
              </a:rPr>
              <a:t>drasai</a:t>
            </a:r>
            <a:r>
              <a:rPr lang="en-US" sz="2800" i="1" dirty="0" smtClean="0">
                <a:latin typeface="Calibri" panose="020F0502020204030204" pitchFamily="34" charset="0"/>
              </a:rPr>
              <a:t> </a:t>
            </a:r>
            <a:r>
              <a:rPr lang="en-US" sz="2800" i="1" dirty="0" err="1" smtClean="0">
                <a:latin typeface="Calibri" panose="020F0502020204030204" pitchFamily="34" charset="0"/>
              </a:rPr>
              <a:t>kouk</a:t>
            </a:r>
            <a:r>
              <a:rPr lang="en-US" sz="2800" i="1" dirty="0" smtClean="0">
                <a:latin typeface="Calibri" panose="020F0502020204030204" pitchFamily="34" charset="0"/>
              </a:rPr>
              <a:t> </a:t>
            </a:r>
            <a:r>
              <a:rPr lang="en-US" sz="2800" i="1" dirty="0" err="1" smtClean="0">
                <a:latin typeface="Calibri" panose="020F0502020204030204" pitchFamily="34" charset="0"/>
              </a:rPr>
              <a:t>aparnoumai</a:t>
            </a:r>
            <a:r>
              <a:rPr lang="en-US" sz="2800" i="1" dirty="0" smtClean="0">
                <a:latin typeface="Calibri" panose="020F0502020204030204" pitchFamily="34" charset="0"/>
              </a:rPr>
              <a:t> to </a:t>
            </a:r>
            <a:r>
              <a:rPr lang="en-US" sz="2800" i="1" dirty="0" err="1" smtClean="0">
                <a:latin typeface="Calibri" panose="020F0502020204030204" pitchFamily="34" charset="0"/>
              </a:rPr>
              <a:t>nē</a:t>
            </a:r>
            <a:r>
              <a:rPr lang="en-US" sz="2800" i="1" dirty="0" smtClean="0">
                <a:latin typeface="Calibri" panose="020F0502020204030204" pitchFamily="34" charset="0"/>
              </a:rPr>
              <a:t>.</a:t>
            </a:r>
            <a:r>
              <a:rPr lang="en-US" sz="2800" dirty="0" smtClean="0">
                <a:latin typeface="Calibri" panose="020F0502020204030204" pitchFamily="34" charset="0"/>
              </a:rPr>
              <a:t/>
            </a:r>
            <a:br>
              <a:rPr lang="en-US" sz="2800" dirty="0" smtClean="0">
                <a:latin typeface="Calibri" panose="020F0502020204030204" pitchFamily="34" charset="0"/>
              </a:rPr>
            </a:br>
            <a:r>
              <a:rPr lang="en-US" sz="2400" dirty="0" smtClean="0">
                <a:latin typeface="Calibri" panose="020F0502020204030204" pitchFamily="34" charset="0"/>
              </a:rPr>
              <a:t>(Sophocles </a:t>
            </a:r>
            <a:r>
              <a:rPr lang="en-US" sz="2400" i="1" dirty="0" smtClean="0">
                <a:latin typeface="Calibri" panose="020F0502020204030204" pitchFamily="34" charset="0"/>
              </a:rPr>
              <a:t>Antigone</a:t>
            </a:r>
            <a:r>
              <a:rPr lang="en-US" sz="2400" dirty="0" smtClean="0">
                <a:latin typeface="Calibri" panose="020F0502020204030204" pitchFamily="34" charset="0"/>
              </a:rPr>
              <a:t> lines 442–3)</a:t>
            </a:r>
            <a:endParaRPr lang="en-US" sz="2800" dirty="0" smtClean="0">
              <a:latin typeface="Calibri" panose="020F0502020204030204" pitchFamily="34" charset="0"/>
            </a:endParaRPr>
          </a:p>
          <a:p>
            <a:pPr algn="ctr">
              <a:lnSpc>
                <a:spcPct val="125000"/>
              </a:lnSpc>
              <a:spcAft>
                <a:spcPts val="1200"/>
              </a:spcAft>
            </a:pPr>
            <a:r>
              <a:rPr lang="en-US" sz="2800" dirty="0" smtClean="0">
                <a:latin typeface="Calibri" panose="020F0502020204030204" pitchFamily="34" charset="0"/>
              </a:rPr>
              <a:t>CREON Do you admit this or do you deny it?</a:t>
            </a:r>
            <a:br>
              <a:rPr lang="en-US" sz="2800" dirty="0" smtClean="0">
                <a:latin typeface="Calibri" panose="020F0502020204030204" pitchFamily="34" charset="0"/>
              </a:rPr>
            </a:br>
            <a:r>
              <a:rPr lang="en-US" sz="2800" dirty="0" smtClean="0">
                <a:latin typeface="Calibri" panose="020F0502020204030204" pitchFamily="34" charset="0"/>
              </a:rPr>
              <a:t>ANTIGONE I say I did it and I don’t deny it.</a:t>
            </a:r>
            <a:br>
              <a:rPr lang="en-US" sz="2800" dirty="0" smtClean="0">
                <a:latin typeface="Calibri" panose="020F0502020204030204" pitchFamily="34" charset="0"/>
              </a:rPr>
            </a:br>
            <a:r>
              <a:rPr lang="en-US" sz="2400" dirty="0" smtClean="0">
                <a:latin typeface="Calibri" panose="020F0502020204030204" pitchFamily="34" charset="0"/>
              </a:rPr>
              <a:t>(</a:t>
            </a:r>
            <a:r>
              <a:rPr lang="en-US" sz="2400" dirty="0">
                <a:latin typeface="Calibri" panose="020F0502020204030204" pitchFamily="34" charset="0"/>
              </a:rPr>
              <a:t>Wyckoff translation p. 173)</a:t>
            </a:r>
            <a:endParaRPr lang="en-US" sz="2800" dirty="0" smtClean="0">
              <a:latin typeface="Calibri" panose="020F0502020204030204" pitchFamily="34" charset="0"/>
            </a:endParaRPr>
          </a:p>
          <a:p>
            <a:pPr algn="ctr">
              <a:lnSpc>
                <a:spcPct val="125000"/>
              </a:lnSpc>
              <a:spcAft>
                <a:spcPts val="1200"/>
              </a:spcAft>
            </a:pPr>
            <a:r>
              <a:rPr lang="en-US" sz="2800" dirty="0">
                <a:latin typeface="Calibri" panose="020F0502020204030204" pitchFamily="34" charset="0"/>
              </a:rPr>
              <a:t>· · </a:t>
            </a:r>
            <a:r>
              <a:rPr lang="en-US" sz="2800" dirty="0" smtClean="0">
                <a:latin typeface="Calibri" panose="020F0502020204030204" pitchFamily="34" charset="0"/>
              </a:rPr>
              <a:t>·</a:t>
            </a:r>
            <a:br>
              <a:rPr lang="en-US" sz="2800" dirty="0" smtClean="0">
                <a:latin typeface="Calibri" panose="020F0502020204030204" pitchFamily="34" charset="0"/>
              </a:rPr>
            </a:br>
            <a:r>
              <a:rPr lang="en-US" sz="2800" dirty="0" smtClean="0">
                <a:latin typeface="Calibri" panose="020F0502020204030204" pitchFamily="34" charset="0"/>
              </a:rPr>
              <a:t>ISMENE I did the deed, if she agrees I did.</a:t>
            </a:r>
            <a:br>
              <a:rPr lang="en-US" sz="2800" dirty="0" smtClean="0">
                <a:latin typeface="Calibri" panose="020F0502020204030204" pitchFamily="34" charset="0"/>
              </a:rPr>
            </a:br>
            <a:r>
              <a:rPr lang="en-US" sz="2800" dirty="0" smtClean="0">
                <a:latin typeface="Calibri" panose="020F0502020204030204" pitchFamily="34" charset="0"/>
              </a:rPr>
              <a:t>I am accessory and share the blame.</a:t>
            </a:r>
            <a:br>
              <a:rPr lang="en-US" sz="2800" dirty="0" smtClean="0">
                <a:latin typeface="Calibri" panose="020F0502020204030204" pitchFamily="34" charset="0"/>
              </a:rPr>
            </a:br>
            <a:r>
              <a:rPr lang="en-US" sz="2400" dirty="0" smtClean="0">
                <a:latin typeface="Calibri" panose="020F0502020204030204" pitchFamily="34" charset="0"/>
              </a:rPr>
              <a:t>(p. 177)</a:t>
            </a:r>
            <a:endParaRPr lang="en-US" sz="2800" dirty="0" smtClean="0">
              <a:latin typeface="Calibri" panose="020F0502020204030204" pitchFamily="34" charset="0"/>
            </a:endParaRPr>
          </a:p>
        </p:txBody>
      </p:sp>
      <p:sp>
        <p:nvSpPr>
          <p:cNvPr id="2" name="Date Placeholder 1"/>
          <p:cNvSpPr>
            <a:spLocks noGrp="1"/>
          </p:cNvSpPr>
          <p:nvPr>
            <p:ph type="dt" sz="half" idx="10"/>
          </p:nvPr>
        </p:nvSpPr>
        <p:spPr/>
        <p:txBody>
          <a:bodyPr/>
          <a:lstStyle/>
          <a:p>
            <a:r>
              <a:rPr lang="en-US" altLang="en-US" smtClean="0"/>
              <a:t>2013-09-12</a:t>
            </a:r>
            <a:endParaRPr lang="en-US" altLang="en-US"/>
          </a:p>
        </p:txBody>
      </p:sp>
      <p:sp>
        <p:nvSpPr>
          <p:cNvPr id="3" name="Footer Placeholder 2"/>
          <p:cNvSpPr>
            <a:spLocks noGrp="1"/>
          </p:cNvSpPr>
          <p:nvPr>
            <p:ph type="ftr" sz="quarter" idx="11"/>
          </p:nvPr>
        </p:nvSpPr>
        <p:spPr/>
        <p:txBody>
          <a:bodyPr/>
          <a:lstStyle/>
          <a:p>
            <a:r>
              <a:rPr lang="en-US" altLang="en-US" smtClean="0"/>
              <a:t>Ancient Sexuality and Gender</a:t>
            </a:r>
            <a:endParaRPr lang="en-US" altLang="en-US"/>
          </a:p>
        </p:txBody>
      </p:sp>
      <p:sp>
        <p:nvSpPr>
          <p:cNvPr id="4" name="Slide Number Placeholder 3"/>
          <p:cNvSpPr>
            <a:spLocks noGrp="1"/>
          </p:cNvSpPr>
          <p:nvPr>
            <p:ph type="sldNum" sz="quarter" idx="12"/>
          </p:nvPr>
        </p:nvSpPr>
        <p:spPr/>
        <p:txBody>
          <a:bodyPr/>
          <a:lstStyle/>
          <a:p>
            <a:fld id="{6AEBA05D-DF2A-4AD4-991F-777491926F58}" type="slidenum">
              <a:rPr lang="en-US" altLang="en-US" smtClean="0"/>
              <a:pPr/>
              <a:t>6</a:t>
            </a:fld>
            <a:endParaRPr lang="en-US" altLang="en-US"/>
          </a:p>
        </p:txBody>
      </p:sp>
    </p:spTree>
    <p:extLst>
      <p:ext uri="{BB962C8B-B14F-4D97-AF65-F5344CB8AC3E}">
        <p14:creationId xmlns:p14="http://schemas.microsoft.com/office/powerpoint/2010/main" val="71429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Speech Acts</a:t>
            </a:r>
            <a:endParaRPr lang="en-US" dirty="0"/>
          </a:p>
        </p:txBody>
      </p:sp>
      <p:sp>
        <p:nvSpPr>
          <p:cNvPr id="3" name="Content Placeholder 2"/>
          <p:cNvSpPr>
            <a:spLocks noGrp="1"/>
          </p:cNvSpPr>
          <p:nvPr>
            <p:ph idx="1"/>
          </p:nvPr>
        </p:nvSpPr>
        <p:spPr/>
        <p:txBody>
          <a:bodyPr/>
          <a:lstStyle/>
          <a:p>
            <a:r>
              <a:rPr lang="en-US" dirty="0" smtClean="0"/>
              <a:t>Speech that does things</a:t>
            </a:r>
          </a:p>
          <a:p>
            <a:pPr lvl="1"/>
            <a:r>
              <a:rPr lang="en-US" dirty="0" smtClean="0"/>
              <a:t>“With this ring I thee wed”</a:t>
            </a:r>
          </a:p>
          <a:p>
            <a:r>
              <a:rPr lang="en-US" dirty="0" smtClean="0"/>
              <a:t>By altering social reality</a:t>
            </a:r>
          </a:p>
          <a:p>
            <a:pPr lvl="1"/>
            <a:r>
              <a:rPr lang="en-US" dirty="0" smtClean="0"/>
              <a:t>through social performance and recognition</a:t>
            </a:r>
            <a:endParaRPr lang="en-US" dirty="0"/>
          </a:p>
        </p:txBody>
      </p:sp>
      <p:sp>
        <p:nvSpPr>
          <p:cNvPr id="4" name="Date Placeholder 3"/>
          <p:cNvSpPr>
            <a:spLocks noGrp="1"/>
          </p:cNvSpPr>
          <p:nvPr>
            <p:ph type="dt" sz="half" idx="10"/>
          </p:nvPr>
        </p:nvSpPr>
        <p:spPr/>
        <p:txBody>
          <a:bodyPr/>
          <a:lstStyle/>
          <a:p>
            <a:r>
              <a:rPr lang="en-US" altLang="en-US" smtClean="0"/>
              <a:t>2013-09-12</a:t>
            </a:r>
            <a:endParaRPr lang="en-US" altLang="en-US"/>
          </a:p>
        </p:txBody>
      </p:sp>
      <p:sp>
        <p:nvSpPr>
          <p:cNvPr id="5" name="Footer Placeholder 4"/>
          <p:cNvSpPr>
            <a:spLocks noGrp="1"/>
          </p:cNvSpPr>
          <p:nvPr>
            <p:ph type="ftr" sz="quarter" idx="11"/>
          </p:nvPr>
        </p:nvSpPr>
        <p:spPr/>
        <p:txBody>
          <a:bodyPr/>
          <a:lstStyle/>
          <a:p>
            <a:r>
              <a:rPr lang="en-US" altLang="en-US" smtClean="0"/>
              <a:t>Ancient Sexuality and Gender</a:t>
            </a:r>
            <a:endParaRPr lang="en-US" altLang="en-US"/>
          </a:p>
        </p:txBody>
      </p:sp>
      <p:sp>
        <p:nvSpPr>
          <p:cNvPr id="6" name="Slide Number Placeholder 5"/>
          <p:cNvSpPr>
            <a:spLocks noGrp="1"/>
          </p:cNvSpPr>
          <p:nvPr>
            <p:ph type="sldNum" sz="quarter" idx="12"/>
          </p:nvPr>
        </p:nvSpPr>
        <p:spPr/>
        <p:txBody>
          <a:bodyPr/>
          <a:lstStyle/>
          <a:p>
            <a:fld id="{45CBAB23-029E-42B1-8BBA-6B5058138180}" type="slidenum">
              <a:rPr lang="en-US" altLang="en-US" smtClean="0"/>
              <a:pPr/>
              <a:t>7</a:t>
            </a:fld>
            <a:endParaRPr lang="en-US" altLang="en-US"/>
          </a:p>
        </p:txBody>
      </p:sp>
      <p:sp>
        <p:nvSpPr>
          <p:cNvPr id="7" name="TextBox 6"/>
          <p:cNvSpPr txBox="1"/>
          <p:nvPr/>
        </p:nvSpPr>
        <p:spPr>
          <a:xfrm>
            <a:off x="1796587" y="4892327"/>
            <a:ext cx="5550828" cy="578882"/>
          </a:xfrm>
          <a:prstGeom prst="roundRect">
            <a:avLst/>
          </a:prstGeom>
          <a:solidFill>
            <a:schemeClr val="bg1">
              <a:lumMod val="95000"/>
            </a:schemeClr>
          </a:solidFill>
          <a:effectLst>
            <a:outerShdw blurRad="50800" dist="38100" dir="2700000" algn="tl" rotWithShape="0">
              <a:prstClr val="black">
                <a:alpha val="40000"/>
              </a:prstClr>
            </a:outerShdw>
          </a:effectLst>
        </p:spPr>
        <p:txBody>
          <a:bodyPr wrap="none" rtlCol="0" anchor="ctr" anchorCtr="0">
            <a:spAutoFit/>
          </a:bodyPr>
          <a:lstStyle/>
          <a:p>
            <a:pPr algn="ctr"/>
            <a:r>
              <a:rPr lang="en-US" sz="2800" dirty="0" smtClean="0">
                <a:latin typeface="Calibri" panose="020F0502020204030204" pitchFamily="34" charset="0"/>
              </a:rPr>
              <a:t>Austin </a:t>
            </a:r>
            <a:r>
              <a:rPr lang="en-US" sz="2800" i="1" dirty="0" smtClean="0">
                <a:latin typeface="Calibri" panose="020F0502020204030204" pitchFamily="34" charset="0"/>
              </a:rPr>
              <a:t>How </a:t>
            </a:r>
            <a:r>
              <a:rPr lang="en-US" sz="2800" i="1" dirty="0">
                <a:latin typeface="Calibri" panose="020F0502020204030204" pitchFamily="34" charset="0"/>
              </a:rPr>
              <a:t>to Do Things with Words</a:t>
            </a:r>
            <a:endParaRPr lang="en-US" sz="2800" i="1" dirty="0" smtClean="0">
              <a:latin typeface="Calibri" panose="020F0502020204030204" pitchFamily="34" charset="0"/>
            </a:endParaRPr>
          </a:p>
        </p:txBody>
      </p:sp>
    </p:spTree>
    <p:extLst>
      <p:ext uri="{BB962C8B-B14F-4D97-AF65-F5344CB8AC3E}">
        <p14:creationId xmlns:p14="http://schemas.microsoft.com/office/powerpoint/2010/main" val="2238159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Ch2: </a:t>
            </a:r>
            <a:r>
              <a:rPr lang="en-US" sz="2800" dirty="0"/>
              <a:t>Unwritten Laws, Aberrant Transmissions</a:t>
            </a:r>
          </a:p>
        </p:txBody>
      </p:sp>
      <p:sp>
        <p:nvSpPr>
          <p:cNvPr id="3" name="Text Placeholder 2"/>
          <p:cNvSpPr>
            <a:spLocks noGrp="1"/>
          </p:cNvSpPr>
          <p:nvPr>
            <p:ph type="body" idx="1"/>
          </p:nvPr>
        </p:nvSpPr>
        <p:spPr/>
        <p:txBody>
          <a:bodyPr/>
          <a:lstStyle/>
          <a:p>
            <a:r>
              <a:rPr lang="en-US" dirty="0" smtClean="0"/>
              <a:t>Instructor’s Outline</a:t>
            </a:r>
            <a:endParaRPr lang="en-US" dirty="0"/>
          </a:p>
        </p:txBody>
      </p:sp>
      <p:sp>
        <p:nvSpPr>
          <p:cNvPr id="4" name="Content Placeholder 3"/>
          <p:cNvSpPr>
            <a:spLocks noGrp="1"/>
          </p:cNvSpPr>
          <p:nvPr>
            <p:ph sz="half" idx="2"/>
          </p:nvPr>
        </p:nvSpPr>
        <p:spPr/>
        <p:txBody>
          <a:bodyPr/>
          <a:lstStyle/>
          <a:p>
            <a:r>
              <a:rPr lang="en-US" dirty="0" smtClean="0"/>
              <a:t>Hegel’s take on play</a:t>
            </a:r>
          </a:p>
          <a:p>
            <a:pPr lvl="1"/>
            <a:r>
              <a:rPr lang="en-US" dirty="0" smtClean="0"/>
              <a:t>and Butler’s on Hegel’s…</a:t>
            </a:r>
          </a:p>
          <a:p>
            <a:r>
              <a:rPr lang="en-US" dirty="0" err="1" smtClean="0"/>
              <a:t>Lacan’s</a:t>
            </a:r>
            <a:r>
              <a:rPr lang="en-US" dirty="0" smtClean="0"/>
              <a:t> take on play</a:t>
            </a:r>
          </a:p>
          <a:p>
            <a:pPr lvl="1"/>
            <a:r>
              <a:rPr lang="en-US" dirty="0" smtClean="0"/>
              <a:t>and Butler’s on </a:t>
            </a:r>
            <a:r>
              <a:rPr lang="en-US" dirty="0" err="1" smtClean="0"/>
              <a:t>Lacan’s</a:t>
            </a:r>
            <a:r>
              <a:rPr lang="en-US" dirty="0" smtClean="0"/>
              <a:t>…</a:t>
            </a:r>
            <a:endParaRPr lang="en-US" dirty="0"/>
          </a:p>
        </p:txBody>
      </p:sp>
      <p:sp>
        <p:nvSpPr>
          <p:cNvPr id="5" name="Text Placeholder 4"/>
          <p:cNvSpPr>
            <a:spLocks noGrp="1"/>
          </p:cNvSpPr>
          <p:nvPr>
            <p:ph type="body" sz="quarter" idx="3"/>
          </p:nvPr>
        </p:nvSpPr>
        <p:spPr/>
        <p:txBody>
          <a:bodyPr/>
          <a:lstStyle/>
          <a:p>
            <a:r>
              <a:rPr lang="en-US" dirty="0" smtClean="0"/>
              <a:t>Your comments</a:t>
            </a:r>
            <a:endParaRPr lang="en-US" dirty="0"/>
          </a:p>
        </p:txBody>
      </p:sp>
      <p:sp>
        <p:nvSpPr>
          <p:cNvPr id="6" name="Content Placeholder 5"/>
          <p:cNvSpPr>
            <a:spLocks noGrp="1"/>
          </p:cNvSpPr>
          <p:nvPr>
            <p:ph sz="quarter" idx="4"/>
          </p:nvPr>
        </p:nvSpPr>
        <p:spPr/>
        <p:txBody>
          <a:bodyPr/>
          <a:lstStyle/>
          <a:p>
            <a:endParaRPr lang="en-US"/>
          </a:p>
        </p:txBody>
      </p:sp>
      <p:sp>
        <p:nvSpPr>
          <p:cNvPr id="7" name="Date Placeholder 6"/>
          <p:cNvSpPr>
            <a:spLocks noGrp="1"/>
          </p:cNvSpPr>
          <p:nvPr>
            <p:ph type="dt" sz="half" idx="10"/>
          </p:nvPr>
        </p:nvSpPr>
        <p:spPr/>
        <p:txBody>
          <a:bodyPr/>
          <a:lstStyle/>
          <a:p>
            <a:r>
              <a:rPr lang="en-US" altLang="en-US" smtClean="0"/>
              <a:t>2013-09-12</a:t>
            </a:r>
            <a:endParaRPr lang="en-US" altLang="en-US"/>
          </a:p>
        </p:txBody>
      </p:sp>
      <p:sp>
        <p:nvSpPr>
          <p:cNvPr id="8" name="Footer Placeholder 7"/>
          <p:cNvSpPr>
            <a:spLocks noGrp="1"/>
          </p:cNvSpPr>
          <p:nvPr>
            <p:ph type="ftr" sz="quarter" idx="11"/>
          </p:nvPr>
        </p:nvSpPr>
        <p:spPr/>
        <p:txBody>
          <a:bodyPr/>
          <a:lstStyle/>
          <a:p>
            <a:r>
              <a:rPr lang="en-US" altLang="en-US" smtClean="0"/>
              <a:t>Ancient Sexuality and Gender</a:t>
            </a:r>
            <a:endParaRPr lang="en-US" altLang="en-US"/>
          </a:p>
        </p:txBody>
      </p:sp>
      <p:sp>
        <p:nvSpPr>
          <p:cNvPr id="9" name="Slide Number Placeholder 8"/>
          <p:cNvSpPr>
            <a:spLocks noGrp="1"/>
          </p:cNvSpPr>
          <p:nvPr>
            <p:ph type="sldNum" sz="quarter" idx="12"/>
          </p:nvPr>
        </p:nvSpPr>
        <p:spPr/>
        <p:txBody>
          <a:bodyPr/>
          <a:lstStyle/>
          <a:p>
            <a:fld id="{A3252525-01FE-43C4-B8EE-2D97A9156A80}" type="slidenum">
              <a:rPr lang="en-US" altLang="en-US" smtClean="0"/>
              <a:pPr/>
              <a:t>8</a:t>
            </a:fld>
            <a:endParaRPr lang="en-US" altLang="en-US"/>
          </a:p>
        </p:txBody>
      </p:sp>
    </p:spTree>
    <p:extLst>
      <p:ext uri="{BB962C8B-B14F-4D97-AF65-F5344CB8AC3E}">
        <p14:creationId xmlns:p14="http://schemas.microsoft.com/office/powerpoint/2010/main" val="517950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Ch3: Promiscuous Obedience</a:t>
            </a:r>
            <a:endParaRPr lang="en-US" dirty="0"/>
          </a:p>
        </p:txBody>
      </p:sp>
      <p:sp>
        <p:nvSpPr>
          <p:cNvPr id="3" name="Text Placeholder 2"/>
          <p:cNvSpPr>
            <a:spLocks noGrp="1"/>
          </p:cNvSpPr>
          <p:nvPr>
            <p:ph type="body" idx="1"/>
          </p:nvPr>
        </p:nvSpPr>
        <p:spPr/>
        <p:txBody>
          <a:bodyPr/>
          <a:lstStyle/>
          <a:p>
            <a:r>
              <a:rPr lang="en-US" dirty="0" smtClean="0"/>
              <a:t>Instructor’s Outline</a:t>
            </a:r>
            <a:endParaRPr lang="en-US" dirty="0"/>
          </a:p>
        </p:txBody>
      </p:sp>
      <p:sp>
        <p:nvSpPr>
          <p:cNvPr id="4" name="Content Placeholder 3"/>
          <p:cNvSpPr>
            <a:spLocks noGrp="1"/>
          </p:cNvSpPr>
          <p:nvPr>
            <p:ph sz="half" idx="2"/>
          </p:nvPr>
        </p:nvSpPr>
        <p:spPr/>
        <p:txBody>
          <a:bodyPr/>
          <a:lstStyle/>
          <a:p>
            <a:r>
              <a:rPr lang="en-US" dirty="0" smtClean="0"/>
              <a:t>Kinship: Antigone’s curse?</a:t>
            </a:r>
          </a:p>
          <a:p>
            <a:r>
              <a:rPr lang="en-US" dirty="0" smtClean="0"/>
              <a:t>Kinship: Antigone’s act?</a:t>
            </a:r>
            <a:endParaRPr lang="en-US" dirty="0"/>
          </a:p>
        </p:txBody>
      </p:sp>
      <p:sp>
        <p:nvSpPr>
          <p:cNvPr id="5" name="Text Placeholder 4"/>
          <p:cNvSpPr>
            <a:spLocks noGrp="1"/>
          </p:cNvSpPr>
          <p:nvPr>
            <p:ph type="body" sz="quarter" idx="3"/>
          </p:nvPr>
        </p:nvSpPr>
        <p:spPr/>
        <p:txBody>
          <a:bodyPr/>
          <a:lstStyle/>
          <a:p>
            <a:r>
              <a:rPr lang="en-US" dirty="0" smtClean="0"/>
              <a:t>Your Comments</a:t>
            </a:r>
            <a:endParaRPr lang="en-US" dirty="0"/>
          </a:p>
        </p:txBody>
      </p:sp>
      <p:sp>
        <p:nvSpPr>
          <p:cNvPr id="6" name="Content Placeholder 5"/>
          <p:cNvSpPr>
            <a:spLocks noGrp="1"/>
          </p:cNvSpPr>
          <p:nvPr>
            <p:ph sz="quarter" idx="4"/>
          </p:nvPr>
        </p:nvSpPr>
        <p:spPr/>
        <p:txBody>
          <a:bodyPr/>
          <a:lstStyle/>
          <a:p>
            <a:endParaRPr lang="en-US"/>
          </a:p>
        </p:txBody>
      </p:sp>
      <p:sp>
        <p:nvSpPr>
          <p:cNvPr id="7" name="Date Placeholder 6"/>
          <p:cNvSpPr>
            <a:spLocks noGrp="1"/>
          </p:cNvSpPr>
          <p:nvPr>
            <p:ph type="dt" sz="half" idx="10"/>
          </p:nvPr>
        </p:nvSpPr>
        <p:spPr/>
        <p:txBody>
          <a:bodyPr/>
          <a:lstStyle/>
          <a:p>
            <a:r>
              <a:rPr lang="en-US" altLang="en-US" smtClean="0"/>
              <a:t>2013-09-12</a:t>
            </a:r>
            <a:endParaRPr lang="en-US" altLang="en-US"/>
          </a:p>
        </p:txBody>
      </p:sp>
      <p:sp>
        <p:nvSpPr>
          <p:cNvPr id="8" name="Footer Placeholder 7"/>
          <p:cNvSpPr>
            <a:spLocks noGrp="1"/>
          </p:cNvSpPr>
          <p:nvPr>
            <p:ph type="ftr" sz="quarter" idx="11"/>
          </p:nvPr>
        </p:nvSpPr>
        <p:spPr/>
        <p:txBody>
          <a:bodyPr/>
          <a:lstStyle/>
          <a:p>
            <a:r>
              <a:rPr lang="en-US" altLang="en-US" smtClean="0"/>
              <a:t>Ancient Sexuality and Gender</a:t>
            </a:r>
            <a:endParaRPr lang="en-US" altLang="en-US"/>
          </a:p>
        </p:txBody>
      </p:sp>
      <p:sp>
        <p:nvSpPr>
          <p:cNvPr id="9" name="Slide Number Placeholder 8"/>
          <p:cNvSpPr>
            <a:spLocks noGrp="1"/>
          </p:cNvSpPr>
          <p:nvPr>
            <p:ph type="sldNum" sz="quarter" idx="12"/>
          </p:nvPr>
        </p:nvSpPr>
        <p:spPr/>
        <p:txBody>
          <a:bodyPr/>
          <a:lstStyle/>
          <a:p>
            <a:fld id="{A3252525-01FE-43C4-B8EE-2D97A9156A80}" type="slidenum">
              <a:rPr lang="en-US" altLang="en-US" smtClean="0"/>
              <a:pPr/>
              <a:t>9</a:t>
            </a:fld>
            <a:endParaRPr lang="en-US" altLang="en-US"/>
          </a:p>
        </p:txBody>
      </p:sp>
    </p:spTree>
    <p:extLst>
      <p:ext uri="{BB962C8B-B14F-4D97-AF65-F5344CB8AC3E}">
        <p14:creationId xmlns:p14="http://schemas.microsoft.com/office/powerpoint/2010/main" val="4250873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1_Radial">
  <a:themeElements>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fontScheme name="1_Rad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lnDef>
    <a:txDef>
      <a:spPr>
        <a:noFill/>
      </a:spPr>
      <a:bodyPr wrap="none" rtlCol="0" anchor="ctr" anchorCtr="0">
        <a:spAutoFit/>
      </a:bodyPr>
      <a:lstStyle>
        <a:defPPr algn="ctr">
          <a:defRPr sz="3600" dirty="0" smtClean="0">
            <a:latin typeface="Calibri" panose="020F0502020204030204" pitchFamily="34" charset="0"/>
          </a:defRPr>
        </a:defPPr>
      </a:lstStyle>
    </a:txDef>
  </a:objectDefaults>
  <a:extraClrSchemeLst>
    <a:extraClrScheme>
      <a:clrScheme name="1_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1_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1_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1_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1_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1_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1_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1_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1_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1_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
      <a:clrScheme name="1_Radial 1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6666CC"/>
        </a:hlink>
        <a:folHlink>
          <a:srgbClr val="6666CC"/>
        </a:folHlink>
      </a:clrScheme>
      <a:clrMap bg1="lt1" tx1="dk1" bg2="lt2" tx2="dk2" accent1="accent1" accent2="accent2" accent3="accent3" accent4="accent4" accent5="accent5" accent6="accent6" hlink="hlink" folHlink="folHlink"/>
    </a:extraClrScheme>
    <a:extraClrScheme>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clas382a</Template>
  <TotalTime>7889</TotalTime>
  <Words>2168</Words>
  <Application>Microsoft Office PowerPoint</Application>
  <PresentationFormat>On-screen Show (4:3)</PresentationFormat>
  <Paragraphs>141</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1_Radial</vt:lpstr>
      <vt:lpstr>Butler Antigone’s Claim</vt:lpstr>
      <vt:lpstr>Reactions? (of whatever sort…)</vt:lpstr>
      <vt:lpstr>Agenda</vt:lpstr>
      <vt:lpstr>Antigone’s Claims…</vt:lpstr>
      <vt:lpstr>Ch 1: Antigone’s Claim</vt:lpstr>
      <vt:lpstr>PowerPoint Presentation</vt:lpstr>
      <vt:lpstr>Speech Acts</vt:lpstr>
      <vt:lpstr>Ch2: Unwritten Laws, Aberrant Transmissions</vt:lpstr>
      <vt:lpstr>Ch3: Promiscuous Obedience</vt:lpstr>
      <vt:lpstr>Class Exercise</vt:lpstr>
      <vt:lpstr>Topics</vt:lpstr>
      <vt:lpstr>Comments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Ancient Sexuality</dc:title>
  <dc:creator>Andrew Scholtz</dc:creator>
  <cp:lastModifiedBy>ascholtz</cp:lastModifiedBy>
  <cp:revision>452</cp:revision>
  <cp:lastPrinted>2013-09-12T18:38:56Z</cp:lastPrinted>
  <dcterms:created xsi:type="dcterms:W3CDTF">1998-08-02T03:07:00Z</dcterms:created>
  <dcterms:modified xsi:type="dcterms:W3CDTF">2013-09-17T17:41:36Z</dcterms:modified>
</cp:coreProperties>
</file>