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13"/>
  </p:notesMasterIdLst>
  <p:handoutMasterIdLst>
    <p:handoutMasterId r:id="rId14"/>
  </p:handoutMasterIdLst>
  <p:sldIdLst>
    <p:sldId id="256" r:id="rId2"/>
    <p:sldId id="258" r:id="rId3"/>
    <p:sldId id="266" r:id="rId4"/>
    <p:sldId id="267" r:id="rId5"/>
    <p:sldId id="268" r:id="rId6"/>
    <p:sldId id="269" r:id="rId7"/>
    <p:sldId id="259" r:id="rId8"/>
    <p:sldId id="271" r:id="rId9"/>
    <p:sldId id="263" r:id="rId10"/>
    <p:sldId id="270" r:id="rId11"/>
    <p:sldId id="272" r:id="rId12"/>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EFE0C1"/>
    <a:srgbClr val="FFCCCC"/>
    <a:srgbClr val="999999"/>
    <a:srgbClr val="EAEAEA"/>
    <a:srgbClr val="3333FF"/>
    <a:srgbClr val="5F5F5F"/>
    <a:srgbClr val="99CCFF"/>
    <a:srgbClr val="CCECFF"/>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06" autoAdjust="0"/>
  </p:normalViewPr>
  <p:slideViewPr>
    <p:cSldViewPr snapToGrid="0" showGuides="1">
      <p:cViewPr varScale="1">
        <p:scale>
          <a:sx n="70" d="100"/>
          <a:sy n="70" d="100"/>
        </p:scale>
        <p:origin x="-2010" y="-102"/>
      </p:cViewPr>
      <p:guideLst>
        <p:guide orient="horz" pos="2159"/>
        <p:guide pos="2880"/>
      </p:guideLst>
    </p:cSldViewPr>
  </p:slideViewPr>
  <p:outlineViewPr>
    <p:cViewPr>
      <p:scale>
        <a:sx n="50" d="100"/>
        <a:sy n="50" d="100"/>
      </p:scale>
      <p:origin x="396"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52" d="100"/>
          <a:sy n="52" d="100"/>
        </p:scale>
        <p:origin x="-2898" y="-96"/>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bingweb.binghamton.edu/~clas382a/terms.htm#meretrix"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bingweb.binghamton.edu/~clas382a/terms.htm#meretrix"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is it one focused on a procreative sex as a biological realization of the goods of affection?</a:t>
            </a:r>
            <a:r>
              <a:rPr lang="en-US" baseline="0" dirty="0" smtClean="0"/>
              <a:t> if so, then maybe the clearly non-intellectual thoughts of d &amp;c (and we read a lot of them!) reflect “</a:t>
            </a:r>
            <a:r>
              <a:rPr lang="en-US" dirty="0" smtClean="0"/>
              <a:t>thoughts which have historically been implicit in the judgments of many non-philosophical people,” and have in some cases </a:t>
            </a:r>
            <a:r>
              <a:rPr lang="en-US" baseline="0" dirty="0" smtClean="0"/>
              <a:t>“</a:t>
            </a:r>
            <a:r>
              <a:rPr lang="en-US" dirty="0" smtClean="0"/>
              <a:t>been held to justify the laws adopted in many nations and states” before and after the advent of Christianity.”</a:t>
            </a: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or is it a script favorable to the formation of patrilineal inheritance, and thus protective above all of elite wealth? if so, that may well “</a:t>
            </a:r>
            <a:r>
              <a:rPr lang="en-US" dirty="0" smtClean="0"/>
              <a:t>force us to confront the fact that much of what we consider necessary and natural in our own practices is actually local and </a:t>
            </a:r>
            <a:r>
              <a:rPr lang="en-US" dirty="0" err="1" smtClean="0"/>
              <a:t>nonuniversal</a:t>
            </a:r>
            <a:r>
              <a:rPr lang="en-US" dirty="0" smtClean="0"/>
              <a:t>.” so, …</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5</a:t>
            </a:fld>
            <a:endParaRPr lang="en-US" altLang="en-US"/>
          </a:p>
        </p:txBody>
      </p:sp>
    </p:spTree>
    <p:extLst>
      <p:ext uri="{BB962C8B-B14F-4D97-AF65-F5344CB8AC3E}">
        <p14:creationId xmlns:p14="http://schemas.microsoft.com/office/powerpoint/2010/main" val="1370245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pPr>
              <a:lnSpc>
                <a:spcPct val="90000"/>
              </a:lnSpc>
            </a:pPr>
            <a:r>
              <a:rPr lang="en-US" sz="1000" b="1" dirty="0" smtClean="0"/>
              <a:t>Daphnis:</a:t>
            </a:r>
          </a:p>
          <a:p>
            <a:pPr lvl="1">
              <a:lnSpc>
                <a:spcPct val="90000"/>
              </a:lnSpc>
            </a:pPr>
            <a:r>
              <a:rPr lang="en-US" sz="1000" dirty="0" smtClean="0"/>
              <a:t>A herder; his name is a conventional herder's name in bucolic poetry. ("And to ensure that the child's name should sound adequately pastoral ....") Reared by</a:t>
            </a:r>
          </a:p>
          <a:p>
            <a:pPr>
              <a:lnSpc>
                <a:spcPct val="90000"/>
              </a:lnSpc>
            </a:pPr>
            <a:r>
              <a:rPr lang="en-US" sz="1000" b="1" dirty="0" smtClean="0"/>
              <a:t>Lamon</a:t>
            </a:r>
            <a:r>
              <a:rPr lang="en-US" sz="1000" dirty="0" smtClean="0"/>
              <a:t> and </a:t>
            </a:r>
            <a:r>
              <a:rPr lang="en-US" sz="1000" b="1" dirty="0" err="1" smtClean="0"/>
              <a:t>Myrtale</a:t>
            </a:r>
            <a:endParaRPr lang="en-US" sz="1000" b="1" dirty="0" smtClean="0"/>
          </a:p>
          <a:p>
            <a:pPr>
              <a:lnSpc>
                <a:spcPct val="90000"/>
              </a:lnSpc>
            </a:pPr>
            <a:r>
              <a:rPr lang="en-US" sz="1000" b="1" dirty="0" smtClean="0"/>
              <a:t>Chloe:</a:t>
            </a:r>
          </a:p>
          <a:p>
            <a:pPr lvl="1">
              <a:lnSpc>
                <a:spcPct val="90000"/>
              </a:lnSpc>
            </a:pPr>
            <a:r>
              <a:rPr lang="en-US" sz="1000" dirty="0" smtClean="0"/>
              <a:t>Also a herder. Her name means "green young shoot" or "foliage." Reared by</a:t>
            </a:r>
          </a:p>
          <a:p>
            <a:pPr>
              <a:lnSpc>
                <a:spcPct val="90000"/>
              </a:lnSpc>
            </a:pPr>
            <a:r>
              <a:rPr lang="en-US" sz="1000" b="1" dirty="0" err="1" smtClean="0"/>
              <a:t>Dryas</a:t>
            </a:r>
            <a:r>
              <a:rPr lang="en-US" sz="1000" dirty="0" smtClean="0"/>
              <a:t> and </a:t>
            </a:r>
            <a:r>
              <a:rPr lang="en-US" sz="1000" b="1" dirty="0" smtClean="0"/>
              <a:t>Nape</a:t>
            </a:r>
          </a:p>
          <a:p>
            <a:pPr>
              <a:lnSpc>
                <a:spcPct val="90000"/>
              </a:lnSpc>
            </a:pPr>
            <a:r>
              <a:rPr lang="en-US" sz="1000" b="1" dirty="0" smtClean="0"/>
              <a:t>Dorcon:</a:t>
            </a:r>
          </a:p>
          <a:p>
            <a:pPr lvl="1">
              <a:lnSpc>
                <a:spcPct val="90000"/>
              </a:lnSpc>
            </a:pPr>
            <a:r>
              <a:rPr lang="en-US" sz="1000" dirty="0" smtClean="0"/>
              <a:t>In Greek, "Roe-Deer," called </a:t>
            </a:r>
            <a:r>
              <a:rPr lang="en-US" sz="1000" i="1" dirty="0" err="1" smtClean="0"/>
              <a:t>dorkon</a:t>
            </a:r>
            <a:r>
              <a:rPr lang="en-US" sz="1000" dirty="0" smtClean="0"/>
              <a:t>/</a:t>
            </a:r>
            <a:r>
              <a:rPr lang="en-US" sz="1000" i="1" dirty="0" err="1" smtClean="0"/>
              <a:t>dorkas</a:t>
            </a:r>
            <a:r>
              <a:rPr lang="en-US" sz="1000" dirty="0" smtClean="0"/>
              <a:t>, a species so-called from its large eyes (from the verb </a:t>
            </a:r>
            <a:r>
              <a:rPr lang="en-US" sz="1000" i="1" dirty="0" err="1" smtClean="0"/>
              <a:t>dedorkenai</a:t>
            </a:r>
            <a:r>
              <a:rPr lang="en-US" sz="1000" dirty="0" smtClean="0"/>
              <a:t>, "to gaze"). Our Dorcon is another herder, and, for a while, a rival to Daphnis. His name represents him as getting an eyeful of Chloe, i.e., as a kind of embodiment of the desiring gaze.</a:t>
            </a:r>
          </a:p>
          <a:p>
            <a:pPr>
              <a:lnSpc>
                <a:spcPct val="90000"/>
              </a:lnSpc>
            </a:pPr>
            <a:r>
              <a:rPr lang="en-US" sz="1000" b="1" dirty="0" smtClean="0"/>
              <a:t>Philetas:</a:t>
            </a:r>
          </a:p>
          <a:p>
            <a:pPr lvl="1">
              <a:lnSpc>
                <a:spcPct val="90000"/>
              </a:lnSpc>
            </a:pPr>
            <a:r>
              <a:rPr lang="en-US" sz="1000" dirty="0" smtClean="0"/>
              <a:t>An older herder, he has the same name as the Philetas who was teacher to Theocritus, the bucolic poet. Our Philetas also teaches, in a sense, our lovers — how?</a:t>
            </a:r>
          </a:p>
          <a:p>
            <a:pPr>
              <a:lnSpc>
                <a:spcPct val="90000"/>
              </a:lnSpc>
            </a:pPr>
            <a:r>
              <a:rPr lang="en-US" sz="1000" b="1" dirty="0" smtClean="0"/>
              <a:t>Lycaenion:</a:t>
            </a:r>
          </a:p>
          <a:p>
            <a:pPr lvl="1">
              <a:lnSpc>
                <a:spcPct val="90000"/>
              </a:lnSpc>
            </a:pPr>
            <a:r>
              <a:rPr lang="en-US" sz="1000" dirty="0" smtClean="0"/>
              <a:t>A woman from town, wife to the rather old, but evidently free, Chromis. Her name means "Little She-Wolf" — significant, perhaps, in some way? (See </a:t>
            </a:r>
            <a:r>
              <a:rPr lang="en-US" sz="1000" dirty="0" smtClean="0">
                <a:hlinkClick r:id="rId3"/>
              </a:rPr>
              <a:t>terms</a:t>
            </a:r>
            <a:r>
              <a:rPr lang="en-US" sz="1000" dirty="0" smtClean="0"/>
              <a:t>.)</a:t>
            </a:r>
          </a:p>
          <a:p>
            <a:pPr>
              <a:lnSpc>
                <a:spcPct val="90000"/>
              </a:lnSpc>
            </a:pPr>
            <a:r>
              <a:rPr lang="en-US" sz="1000" b="1" dirty="0" err="1" smtClean="0"/>
              <a:t>Lampis</a:t>
            </a:r>
            <a:r>
              <a:rPr lang="en-US" sz="1000" b="1" dirty="0" smtClean="0"/>
              <a:t>:</a:t>
            </a:r>
          </a:p>
          <a:p>
            <a:pPr lvl="1">
              <a:lnSpc>
                <a:spcPct val="90000"/>
              </a:lnSpc>
            </a:pPr>
            <a:r>
              <a:rPr lang="en-US" sz="1000" dirty="0" smtClean="0"/>
              <a:t>Another herder, and another rival to Daphnis. How does he figure into things?</a:t>
            </a:r>
          </a:p>
          <a:p>
            <a:pPr>
              <a:lnSpc>
                <a:spcPct val="90000"/>
              </a:lnSpc>
            </a:pPr>
            <a:r>
              <a:rPr lang="en-US" sz="1000" b="1" dirty="0" err="1" smtClean="0"/>
              <a:t>Astylus</a:t>
            </a:r>
            <a:r>
              <a:rPr lang="en-US" sz="1000" b="1" dirty="0" smtClean="0"/>
              <a:t>:</a:t>
            </a:r>
            <a:r>
              <a:rPr lang="en-US" sz="1000" dirty="0" smtClean="0"/>
              <a:t>"Urbane," "City Slicker," son of Daphnis' master,</a:t>
            </a:r>
          </a:p>
          <a:p>
            <a:pPr>
              <a:lnSpc>
                <a:spcPct val="90000"/>
              </a:lnSpc>
            </a:pPr>
            <a:r>
              <a:rPr lang="en-US" sz="1000" b="1" dirty="0" err="1" smtClean="0"/>
              <a:t>Dionysophanes</a:t>
            </a:r>
            <a:r>
              <a:rPr lang="en-US" sz="1000" dirty="0" smtClean="0"/>
              <a:t>,</a:t>
            </a:r>
          </a:p>
          <a:p>
            <a:pPr lvl="1">
              <a:lnSpc>
                <a:spcPct val="90000"/>
              </a:lnSpc>
            </a:pPr>
            <a:r>
              <a:rPr lang="en-US" sz="1000" dirty="0" smtClean="0"/>
              <a:t>who is married to</a:t>
            </a:r>
          </a:p>
          <a:p>
            <a:pPr>
              <a:lnSpc>
                <a:spcPct val="90000"/>
              </a:lnSpc>
            </a:pPr>
            <a:r>
              <a:rPr lang="en-US" sz="1000" b="1" dirty="0" err="1" smtClean="0"/>
              <a:t>Cleariste</a:t>
            </a:r>
            <a:endParaRPr lang="en-US" sz="1000" b="1" dirty="0" smtClean="0"/>
          </a:p>
          <a:p>
            <a:pPr>
              <a:lnSpc>
                <a:spcPct val="90000"/>
              </a:lnSpc>
            </a:pPr>
            <a:r>
              <a:rPr lang="en-US" sz="1000" b="1" dirty="0" smtClean="0"/>
              <a:t>Gnathon:</a:t>
            </a:r>
          </a:p>
          <a:p>
            <a:pPr lvl="1">
              <a:lnSpc>
                <a:spcPct val="90000"/>
              </a:lnSpc>
            </a:pPr>
            <a:r>
              <a:rPr lang="en-US" sz="1000" dirty="0" smtClean="0"/>
              <a:t>"Ravenous Mouth," </a:t>
            </a:r>
            <a:r>
              <a:rPr lang="en-US" sz="1000" dirty="0" err="1" smtClean="0"/>
              <a:t>Astylus</a:t>
            </a:r>
            <a:r>
              <a:rPr lang="en-US" sz="1000" dirty="0" smtClean="0"/>
              <a:t>' sidekick (the Greek word for "sidekick" is </a:t>
            </a:r>
            <a:r>
              <a:rPr lang="en-US" sz="1000" i="1" dirty="0" err="1" smtClean="0"/>
              <a:t>parasitos</a:t>
            </a:r>
            <a:r>
              <a:rPr lang="en-US" sz="1000" dirty="0" smtClean="0"/>
              <a:t>, and yes, he is rather parasitic) — how does he figure vis-à-vis Daphnis?</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478035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Modern readers of the ancient novels, be they men or women, students or professors, can consider themselves fortunate, for the pleasure they take in those novels will be doubled by David Konstan's Sexual Symmetry, which shows that the love relationship at their centers consists of a pairing of equal partners utterly unique in ancient literary constructions of eros and foreign to most modern ones as well. It is a gloriously humane and healthy version of love K. describes: "Here, the body is not a threat or the source of sin. Rather, it is the natural locus of desire, in men and women alike. Fidelity is not won at the expense of passion, but is its complement, whenever the attraction is mutual, between equals, and </a:t>
            </a:r>
            <a:r>
              <a:rPr lang="en-US" dirty="0" err="1" smtClean="0"/>
              <a:t>uncoerced</a:t>
            </a:r>
            <a:r>
              <a:rPr lang="en-US" dirty="0" smtClean="0"/>
              <a:t>." The phrase "between equals" here sounds the keynote of Sexual Symmetry, which begins by showing that in the five extant Greek novels the heterosexual passion of the protagonists holds to an equilibrium in which male and female lovers experience matching emotions and neither attains power over the other. Homosexual liaisons, by contrast, are marginalized in the novels when they involve an eromenos and an erastes, i.e., a power-imbalanced love-pair; and the predations of lustful tyrants and bandit chiefs serve likewise as negative models, showing how eros grows cold when it is predicated on domination. The analysis of the literary construction of love, based in part (as K. asserts) on Michel Foucault's more socially-oriented analysis in the History of Sexuality, will be welcome to fans of Foucault and of the increasingly prevalent use of power paradigms in analyzing human relationships; those for whom the aforementioned are anathema had best forego this book.</a:t>
            </a:r>
          </a:p>
          <a:p>
            <a:r>
              <a:rPr lang="en-US" dirty="0" err="1" smtClean="0"/>
              <a:t>Romm</a:t>
            </a:r>
            <a:r>
              <a:rPr lang="en-US" dirty="0" smtClean="0"/>
              <a:t> in:</a:t>
            </a:r>
            <a:r>
              <a:rPr lang="en-US" baseline="0" dirty="0" smtClean="0"/>
              <a:t> </a:t>
            </a:r>
            <a:r>
              <a:rPr lang="en-US" dirty="0" smtClean="0"/>
              <a:t>http://bmcr.brynmawr.edu/1994/94.05.15.html</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10</a:t>
            </a:fld>
            <a:endParaRPr lang="en-US" altLang="en-US"/>
          </a:p>
        </p:txBody>
      </p:sp>
    </p:spTree>
    <p:extLst>
      <p:ext uri="{BB962C8B-B14F-4D97-AF65-F5344CB8AC3E}">
        <p14:creationId xmlns:p14="http://schemas.microsoft.com/office/powerpoint/2010/main" val="3187580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pPr>
              <a:lnSpc>
                <a:spcPct val="90000"/>
              </a:lnSpc>
            </a:pPr>
            <a:r>
              <a:rPr lang="en-US" sz="1000" b="1" dirty="0" smtClean="0"/>
              <a:t>Daphnis:</a:t>
            </a:r>
          </a:p>
          <a:p>
            <a:pPr lvl="1">
              <a:lnSpc>
                <a:spcPct val="90000"/>
              </a:lnSpc>
            </a:pPr>
            <a:r>
              <a:rPr lang="en-US" sz="1000" dirty="0" smtClean="0"/>
              <a:t>A herder; his name is a conventional herder's name in bucolic poetry. ("And to ensure that the child's name should sound adequately pastoral ....") Reared by</a:t>
            </a:r>
          </a:p>
          <a:p>
            <a:pPr>
              <a:lnSpc>
                <a:spcPct val="90000"/>
              </a:lnSpc>
            </a:pPr>
            <a:r>
              <a:rPr lang="en-US" sz="1000" b="1" dirty="0" smtClean="0"/>
              <a:t>Lamon</a:t>
            </a:r>
            <a:r>
              <a:rPr lang="en-US" sz="1000" dirty="0" smtClean="0"/>
              <a:t> and </a:t>
            </a:r>
            <a:r>
              <a:rPr lang="en-US" sz="1000" b="1" dirty="0" err="1" smtClean="0"/>
              <a:t>Myrtale</a:t>
            </a:r>
            <a:endParaRPr lang="en-US" sz="1000" b="1" dirty="0" smtClean="0"/>
          </a:p>
          <a:p>
            <a:pPr>
              <a:lnSpc>
                <a:spcPct val="90000"/>
              </a:lnSpc>
            </a:pPr>
            <a:r>
              <a:rPr lang="en-US" sz="1000" b="1" dirty="0" smtClean="0"/>
              <a:t>Chloe:</a:t>
            </a:r>
          </a:p>
          <a:p>
            <a:pPr lvl="1">
              <a:lnSpc>
                <a:spcPct val="90000"/>
              </a:lnSpc>
            </a:pPr>
            <a:r>
              <a:rPr lang="en-US" sz="1000" dirty="0" smtClean="0"/>
              <a:t>Also a herder. Her name means "green young shoot" or "foliage." Reared by</a:t>
            </a:r>
          </a:p>
          <a:p>
            <a:pPr>
              <a:lnSpc>
                <a:spcPct val="90000"/>
              </a:lnSpc>
            </a:pPr>
            <a:r>
              <a:rPr lang="en-US" sz="1000" b="1" dirty="0" err="1" smtClean="0"/>
              <a:t>Dryas</a:t>
            </a:r>
            <a:r>
              <a:rPr lang="en-US" sz="1000" dirty="0" smtClean="0"/>
              <a:t> and </a:t>
            </a:r>
            <a:r>
              <a:rPr lang="en-US" sz="1000" b="1" dirty="0" smtClean="0"/>
              <a:t>Nape</a:t>
            </a:r>
          </a:p>
          <a:p>
            <a:pPr>
              <a:lnSpc>
                <a:spcPct val="90000"/>
              </a:lnSpc>
            </a:pPr>
            <a:r>
              <a:rPr lang="en-US" sz="1000" b="1" dirty="0" smtClean="0"/>
              <a:t>Dorcon:</a:t>
            </a:r>
          </a:p>
          <a:p>
            <a:pPr lvl="1">
              <a:lnSpc>
                <a:spcPct val="90000"/>
              </a:lnSpc>
            </a:pPr>
            <a:r>
              <a:rPr lang="en-US" sz="1000" dirty="0" smtClean="0"/>
              <a:t>In Greek, "Roe-Deer," called </a:t>
            </a:r>
            <a:r>
              <a:rPr lang="en-US" sz="1000" i="1" dirty="0" err="1" smtClean="0"/>
              <a:t>dorkon</a:t>
            </a:r>
            <a:r>
              <a:rPr lang="en-US" sz="1000" dirty="0" smtClean="0"/>
              <a:t>/</a:t>
            </a:r>
            <a:r>
              <a:rPr lang="en-US" sz="1000" i="1" dirty="0" err="1" smtClean="0"/>
              <a:t>dorkas</a:t>
            </a:r>
            <a:r>
              <a:rPr lang="en-US" sz="1000" dirty="0" smtClean="0"/>
              <a:t>, a species so-called from its large eyes (from the verb </a:t>
            </a:r>
            <a:r>
              <a:rPr lang="en-US" sz="1000" i="1" dirty="0" err="1" smtClean="0"/>
              <a:t>dedorkenai</a:t>
            </a:r>
            <a:r>
              <a:rPr lang="en-US" sz="1000" dirty="0" smtClean="0"/>
              <a:t>, "to gaze"). Our Dorcon is another herder, and, for a while, a rival to Daphnis. His name represents him as getting an eyeful of Chloe, i.e., as a kind of embodiment of the desiring gaze.</a:t>
            </a:r>
          </a:p>
          <a:p>
            <a:pPr>
              <a:lnSpc>
                <a:spcPct val="90000"/>
              </a:lnSpc>
            </a:pPr>
            <a:r>
              <a:rPr lang="en-US" sz="1000" b="1" dirty="0" smtClean="0"/>
              <a:t>Philetas:</a:t>
            </a:r>
          </a:p>
          <a:p>
            <a:pPr lvl="1">
              <a:lnSpc>
                <a:spcPct val="90000"/>
              </a:lnSpc>
            </a:pPr>
            <a:r>
              <a:rPr lang="en-US" sz="1000" dirty="0" smtClean="0"/>
              <a:t>An older herder, he has the same name as the Philetas who was teacher to Theocritus, the bucolic poet. Our Philetas also teaches, in a sense, our lovers — how?</a:t>
            </a:r>
          </a:p>
          <a:p>
            <a:pPr>
              <a:lnSpc>
                <a:spcPct val="90000"/>
              </a:lnSpc>
            </a:pPr>
            <a:r>
              <a:rPr lang="en-US" sz="1000" b="1" dirty="0" smtClean="0"/>
              <a:t>Lycaenion:</a:t>
            </a:r>
          </a:p>
          <a:p>
            <a:pPr lvl="1">
              <a:lnSpc>
                <a:spcPct val="90000"/>
              </a:lnSpc>
            </a:pPr>
            <a:r>
              <a:rPr lang="en-US" sz="1000" dirty="0" smtClean="0"/>
              <a:t>A woman from town, wife to the rather old, but evidently free, Chromis. Her name means "Little She-Wolf" — significant, perhaps, in some way? (See </a:t>
            </a:r>
            <a:r>
              <a:rPr lang="en-US" sz="1000" dirty="0" smtClean="0">
                <a:hlinkClick r:id="rId3"/>
              </a:rPr>
              <a:t>terms</a:t>
            </a:r>
            <a:r>
              <a:rPr lang="en-US" sz="1000" dirty="0" smtClean="0"/>
              <a:t>.)</a:t>
            </a:r>
          </a:p>
          <a:p>
            <a:pPr>
              <a:lnSpc>
                <a:spcPct val="90000"/>
              </a:lnSpc>
            </a:pPr>
            <a:r>
              <a:rPr lang="en-US" sz="1000" b="1" dirty="0" err="1" smtClean="0"/>
              <a:t>Lampis</a:t>
            </a:r>
            <a:r>
              <a:rPr lang="en-US" sz="1000" b="1" dirty="0" smtClean="0"/>
              <a:t>:</a:t>
            </a:r>
          </a:p>
          <a:p>
            <a:pPr lvl="1">
              <a:lnSpc>
                <a:spcPct val="90000"/>
              </a:lnSpc>
            </a:pPr>
            <a:r>
              <a:rPr lang="en-US" sz="1000" dirty="0" smtClean="0"/>
              <a:t>Another herder, and another rival to Daphnis. How does he figure into things?</a:t>
            </a:r>
          </a:p>
          <a:p>
            <a:pPr>
              <a:lnSpc>
                <a:spcPct val="90000"/>
              </a:lnSpc>
            </a:pPr>
            <a:r>
              <a:rPr lang="en-US" sz="1000" b="1" dirty="0" err="1" smtClean="0"/>
              <a:t>Astylus</a:t>
            </a:r>
            <a:r>
              <a:rPr lang="en-US" sz="1000" b="1" dirty="0" smtClean="0"/>
              <a:t>:</a:t>
            </a:r>
            <a:r>
              <a:rPr lang="en-US" sz="1000" dirty="0" smtClean="0"/>
              <a:t>"Urbane," "City Slicker," son of Daphnis' master,</a:t>
            </a:r>
          </a:p>
          <a:p>
            <a:pPr>
              <a:lnSpc>
                <a:spcPct val="90000"/>
              </a:lnSpc>
            </a:pPr>
            <a:r>
              <a:rPr lang="en-US" sz="1000" b="1" dirty="0" err="1" smtClean="0"/>
              <a:t>Dionysophanes</a:t>
            </a:r>
            <a:r>
              <a:rPr lang="en-US" sz="1000" dirty="0" smtClean="0"/>
              <a:t>,</a:t>
            </a:r>
          </a:p>
          <a:p>
            <a:pPr lvl="1">
              <a:lnSpc>
                <a:spcPct val="90000"/>
              </a:lnSpc>
            </a:pPr>
            <a:r>
              <a:rPr lang="en-US" sz="1000" dirty="0" smtClean="0"/>
              <a:t>who is married to</a:t>
            </a:r>
          </a:p>
          <a:p>
            <a:pPr>
              <a:lnSpc>
                <a:spcPct val="90000"/>
              </a:lnSpc>
            </a:pPr>
            <a:r>
              <a:rPr lang="en-US" sz="1000" b="1" dirty="0" err="1" smtClean="0"/>
              <a:t>Cleariste</a:t>
            </a:r>
            <a:endParaRPr lang="en-US" sz="1000" b="1" dirty="0" smtClean="0"/>
          </a:p>
          <a:p>
            <a:pPr>
              <a:lnSpc>
                <a:spcPct val="90000"/>
              </a:lnSpc>
            </a:pPr>
            <a:r>
              <a:rPr lang="en-US" sz="1000" b="1" dirty="0" smtClean="0"/>
              <a:t>Gnathon:</a:t>
            </a:r>
          </a:p>
          <a:p>
            <a:pPr lvl="1">
              <a:lnSpc>
                <a:spcPct val="90000"/>
              </a:lnSpc>
            </a:pPr>
            <a:r>
              <a:rPr lang="en-US" sz="1000" dirty="0" smtClean="0"/>
              <a:t>"Ravenous Mouth," </a:t>
            </a:r>
            <a:r>
              <a:rPr lang="en-US" sz="1000" dirty="0" err="1" smtClean="0"/>
              <a:t>Astylus</a:t>
            </a:r>
            <a:r>
              <a:rPr lang="en-US" sz="1000" dirty="0" smtClean="0"/>
              <a:t>' sidekick (the Greek word for "sidekick" is </a:t>
            </a:r>
            <a:r>
              <a:rPr lang="en-US" sz="1000" i="1" dirty="0" err="1" smtClean="0"/>
              <a:t>parasitos</a:t>
            </a:r>
            <a:r>
              <a:rPr lang="en-US" sz="1000" dirty="0" smtClean="0"/>
              <a:t>, and yes, he is rather parasitic) — how does he figure vis-à-vis Daphnis?</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11</a:t>
            </a:fld>
            <a:endParaRPr lang="en-US" altLang="en-US"/>
          </a:p>
        </p:txBody>
      </p:sp>
    </p:spTree>
    <p:extLst>
      <p:ext uri="{BB962C8B-B14F-4D97-AF65-F5344CB8AC3E}">
        <p14:creationId xmlns:p14="http://schemas.microsoft.com/office/powerpoint/2010/main" val="478035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2013-12-10</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Daphnis and Chloe</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2013-12-10</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Daphnis and Chloe</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2013-12-10</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Daphnis and Chloe</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2013-12-10</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Daphnis and Chloe</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2013-12-10</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Daphnis and Chloe</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2013-12-10</a:t>
            </a:r>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Daphnis and Chloe</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2013-12-10</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Daphnis and Chloe</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2013-12-10</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Daphnis and Chloe</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2013-12-10</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Daphnis and Chloe</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EFE0C1"/>
        </a:solidFill>
        <a:effectLst/>
      </p:bgPr>
    </p:bg>
    <p:spTree>
      <p:nvGrpSpPr>
        <p:cNvPr id="1" name=""/>
        <p:cNvGrpSpPr/>
        <p:nvPr/>
      </p:nvGrpSpPr>
      <p:grpSpPr>
        <a:xfrm>
          <a:off x="0" y="0"/>
          <a:ext cx="0" cy="0"/>
          <a:chOff x="0" y="0"/>
          <a:chExt cx="0" cy="0"/>
        </a:xfrm>
      </p:grpSpPr>
      <p:grpSp>
        <p:nvGrpSpPr>
          <p:cNvPr id="94212" name="Group 4"/>
          <p:cNvGrpSpPr>
            <a:grpSpLocks/>
          </p:cNvGrpSpPr>
          <p:nvPr/>
        </p:nvGrpSpPr>
        <p:grpSpPr bwMode="auto">
          <a:xfrm>
            <a:off x="609600" y="762000"/>
            <a:ext cx="3819525" cy="5540375"/>
            <a:chOff x="303" y="576"/>
            <a:chExt cx="2406" cy="3490"/>
          </a:xfrm>
        </p:grpSpPr>
        <p:pic>
          <p:nvPicPr>
            <p:cNvPr id="94213" name="Picture 5" descr="d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 y="576"/>
              <a:ext cx="2406" cy="3168"/>
            </a:xfrm>
            <a:prstGeom prst="rect">
              <a:avLst/>
            </a:prstGeom>
            <a:noFill/>
            <a:extLst>
              <a:ext uri="{909E8E84-426E-40DD-AFC4-6F175D3DCCD1}">
                <a14:hiddenFill xmlns:a14="http://schemas.microsoft.com/office/drawing/2010/main">
                  <a:solidFill>
                    <a:srgbClr val="FFFFFF"/>
                  </a:solidFill>
                </a14:hiddenFill>
              </a:ext>
            </a:extLst>
          </p:spPr>
        </p:pic>
        <p:sp>
          <p:nvSpPr>
            <p:cNvPr id="94214" name="Text Box 6"/>
            <p:cNvSpPr txBox="1">
              <a:spLocks noChangeArrowheads="1"/>
            </p:cNvSpPr>
            <p:nvPr/>
          </p:nvSpPr>
          <p:spPr bwMode="auto">
            <a:xfrm>
              <a:off x="831" y="3835"/>
              <a:ext cx="135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latin typeface="Angsana New" pitchFamily="18" charset="-34"/>
                  <a:cs typeface="Arial" charset="0"/>
                </a:rPr>
                <a:t>Daphnis &amp; Chloe, Marc Chagall</a:t>
              </a:r>
            </a:p>
          </p:txBody>
        </p:sp>
      </p:grpSp>
      <p:sp>
        <p:nvSpPr>
          <p:cNvPr id="94210" name="Rectangle 2"/>
          <p:cNvSpPr>
            <a:spLocks noGrp="1" noChangeArrowheads="1"/>
          </p:cNvSpPr>
          <p:nvPr>
            <p:ph type="ctrTitle"/>
          </p:nvPr>
        </p:nvSpPr>
        <p:spPr>
          <a:xfrm>
            <a:off x="4572000" y="849313"/>
            <a:ext cx="4114800" cy="2524125"/>
          </a:xfrm>
          <a:noFill/>
        </p:spPr>
        <p:txBody>
          <a:bodyPr anchor="b"/>
          <a:lstStyle/>
          <a:p>
            <a:r>
              <a:rPr lang="en-US" altLang="en-US" b="1" dirty="0">
                <a:latin typeface="Bradley Hand ITC" pitchFamily="66" charset="0"/>
              </a:rPr>
              <a:t>Sexual-Gender (Dis)-Symmetry?</a:t>
            </a:r>
          </a:p>
        </p:txBody>
      </p:sp>
      <p:sp>
        <p:nvSpPr>
          <p:cNvPr id="94211" name="Rectangle 3"/>
          <p:cNvSpPr>
            <a:spLocks noGrp="1" noChangeArrowheads="1"/>
          </p:cNvSpPr>
          <p:nvPr>
            <p:ph type="subTitle" idx="1"/>
          </p:nvPr>
        </p:nvSpPr>
        <p:spPr>
          <a:xfrm>
            <a:off x="4572000" y="3692525"/>
            <a:ext cx="4114800" cy="1870075"/>
          </a:xfrm>
          <a:noFill/>
        </p:spPr>
        <p:txBody>
          <a:bodyPr/>
          <a:lstStyle/>
          <a:p>
            <a:r>
              <a:rPr lang="en-US" altLang="en-US" b="1">
                <a:latin typeface="Bradley Hand ITC" pitchFamily="66" charset="0"/>
              </a:rPr>
              <a:t>Daphnis &amp; Chloe 2</a:t>
            </a:r>
          </a:p>
        </p:txBody>
      </p:sp>
    </p:spTree>
    <p:extLst>
      <p:ext uri="{BB962C8B-B14F-4D97-AF65-F5344CB8AC3E}">
        <p14:creationId xmlns:p14="http://schemas.microsoft.com/office/powerpoint/2010/main" val="1135417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2" descr="cou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9413" y="452656"/>
            <a:ext cx="3305175" cy="5397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98405" y="6064469"/>
            <a:ext cx="25424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a:solidFill>
                  <a:srgbClr val="FFFFFF"/>
                </a:solidFill>
                <a:latin typeface="Calibri" panose="020F0502020204030204" pitchFamily="34" charset="0"/>
              </a:rPr>
              <a:t>Delos rhyton, 2nd  cent. BCE</a:t>
            </a:r>
            <a:br>
              <a:rPr lang="en-US" altLang="en-US" sz="1600">
                <a:solidFill>
                  <a:srgbClr val="FFFFFF"/>
                </a:solidFill>
                <a:latin typeface="Calibri" panose="020F0502020204030204" pitchFamily="34" charset="0"/>
              </a:rPr>
            </a:br>
            <a:r>
              <a:rPr lang="en-US" altLang="en-US" sz="1600">
                <a:solidFill>
                  <a:srgbClr val="FFFFFF"/>
                </a:solidFill>
                <a:latin typeface="Calibri" panose="020F0502020204030204" pitchFamily="34" charset="0"/>
              </a:rPr>
              <a:t>(Hellenistic)</a:t>
            </a:r>
          </a:p>
        </p:txBody>
      </p:sp>
    </p:spTree>
    <p:extLst>
      <p:ext uri="{BB962C8B-B14F-4D97-AF65-F5344CB8AC3E}">
        <p14:creationId xmlns:p14="http://schemas.microsoft.com/office/powerpoint/2010/main" val="146044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2762250" y="241300"/>
            <a:ext cx="3594100" cy="731838"/>
          </a:xfrm>
          <a:noFill/>
        </p:spPr>
        <p:txBody>
          <a:bodyPr wrap="none">
            <a:spAutoFit/>
          </a:bodyPr>
          <a:lstStyle/>
          <a:p>
            <a:pPr algn="ctr"/>
            <a:r>
              <a:rPr lang="en-US" i="1" dirty="0"/>
              <a:t>D&amp;C:</a:t>
            </a:r>
            <a:r>
              <a:rPr lang="en-US" dirty="0"/>
              <a:t> Analysis</a:t>
            </a:r>
          </a:p>
        </p:txBody>
      </p:sp>
      <p:sp>
        <p:nvSpPr>
          <p:cNvPr id="112646" name="Rectangle 6"/>
          <p:cNvSpPr>
            <a:spLocks noGrp="1" noChangeArrowheads="1"/>
          </p:cNvSpPr>
          <p:nvPr>
            <p:ph type="body" sz="half" idx="1"/>
          </p:nvPr>
        </p:nvSpPr>
        <p:spPr>
          <a:xfrm>
            <a:off x="609600" y="1447800"/>
            <a:ext cx="3886200" cy="4648200"/>
          </a:xfrm>
        </p:spPr>
        <p:txBody>
          <a:bodyPr/>
          <a:lstStyle/>
          <a:p>
            <a:pPr marL="0" indent="0">
              <a:lnSpc>
                <a:spcPct val="80000"/>
              </a:lnSpc>
              <a:buFont typeface="Wingdings" pitchFamily="2" charset="2"/>
              <a:buNone/>
            </a:pPr>
            <a:r>
              <a:rPr lang="en-US" sz="1800" b="1" dirty="0"/>
              <a:t>PROLOGUE</a:t>
            </a:r>
          </a:p>
          <a:p>
            <a:pPr marL="463550" lvl="1" indent="-238125">
              <a:lnSpc>
                <a:spcPct val="80000"/>
              </a:lnSpc>
            </a:pPr>
            <a:r>
              <a:rPr lang="en-US" sz="1700" dirty="0"/>
              <a:t>nature / art</a:t>
            </a:r>
          </a:p>
          <a:p>
            <a:pPr marL="463550" lvl="1" indent="-238125">
              <a:lnSpc>
                <a:spcPct val="80000"/>
              </a:lnSpc>
            </a:pPr>
            <a:r>
              <a:rPr lang="en-US" sz="1700" dirty="0" smtClean="0"/>
              <a:t>creative </a:t>
            </a:r>
            <a:r>
              <a:rPr lang="en-US" sz="1700" i="1" dirty="0" smtClean="0"/>
              <a:t>erōs</a:t>
            </a:r>
            <a:endParaRPr lang="en-US" sz="1700" dirty="0" smtClean="0"/>
          </a:p>
          <a:p>
            <a:pPr marL="863600" lvl="2" indent="-238125">
              <a:lnSpc>
                <a:spcPct val="80000"/>
              </a:lnSpc>
            </a:pPr>
            <a:r>
              <a:rPr lang="en-US" sz="1300" dirty="0" smtClean="0"/>
              <a:t>madness </a:t>
            </a:r>
            <a:r>
              <a:rPr lang="en-US" sz="1300" dirty="0"/>
              <a:t>/ sanity</a:t>
            </a:r>
          </a:p>
          <a:p>
            <a:pPr marL="0" indent="0">
              <a:lnSpc>
                <a:spcPct val="80000"/>
              </a:lnSpc>
              <a:buFont typeface="Wingdings" pitchFamily="2" charset="2"/>
              <a:buNone/>
            </a:pPr>
            <a:r>
              <a:rPr lang="en-US" sz="1800" b="1" dirty="0"/>
              <a:t>BOOK 1</a:t>
            </a:r>
          </a:p>
          <a:p>
            <a:pPr marL="463550" lvl="1" indent="-238125">
              <a:lnSpc>
                <a:spcPct val="80000"/>
              </a:lnSpc>
            </a:pPr>
            <a:r>
              <a:rPr lang="en-US" sz="1700" dirty="0"/>
              <a:t>birth, rearing, education in nature</a:t>
            </a:r>
          </a:p>
          <a:p>
            <a:pPr marL="914400" lvl="2" indent="-225425">
              <a:lnSpc>
                <a:spcPct val="80000"/>
              </a:lnSpc>
            </a:pPr>
            <a:r>
              <a:rPr lang="en-US" sz="1500" dirty="0"/>
              <a:t>Eros – who’s that?</a:t>
            </a:r>
          </a:p>
          <a:p>
            <a:pPr marL="914400" lvl="2" indent="-225425">
              <a:lnSpc>
                <a:spcPct val="80000"/>
              </a:lnSpc>
            </a:pPr>
            <a:r>
              <a:rPr lang="en-US" sz="1500" dirty="0"/>
              <a:t>wolf-trap, D objectified</a:t>
            </a:r>
          </a:p>
          <a:p>
            <a:pPr marL="914400" lvl="2" indent="-225425">
              <a:lnSpc>
                <a:spcPct val="80000"/>
              </a:lnSpc>
            </a:pPr>
            <a:r>
              <a:rPr lang="en-US" sz="1500" dirty="0"/>
              <a:t>Dorcon “wolf”</a:t>
            </a:r>
          </a:p>
          <a:p>
            <a:pPr marL="463550" lvl="1" indent="-238125">
              <a:lnSpc>
                <a:spcPct val="80000"/>
              </a:lnSpc>
            </a:pPr>
            <a:r>
              <a:rPr lang="en-US" sz="1700" dirty="0"/>
              <a:t>D/C switch clothes</a:t>
            </a:r>
          </a:p>
          <a:p>
            <a:pPr marL="463550" lvl="1" indent="-238125">
              <a:lnSpc>
                <a:spcPct val="80000"/>
              </a:lnSpc>
            </a:pPr>
            <a:r>
              <a:rPr lang="en-US" sz="1700" dirty="0"/>
              <a:t>Pirates: C rescues D</a:t>
            </a:r>
          </a:p>
          <a:p>
            <a:pPr marL="0" indent="0">
              <a:lnSpc>
                <a:spcPct val="80000"/>
              </a:lnSpc>
              <a:buFont typeface="Wingdings" pitchFamily="2" charset="2"/>
              <a:buNone/>
            </a:pPr>
            <a:r>
              <a:rPr lang="en-US" sz="1800" b="1" dirty="0"/>
              <a:t>BOOK 2</a:t>
            </a:r>
          </a:p>
          <a:p>
            <a:pPr marL="463550" lvl="1" indent="-238125">
              <a:lnSpc>
                <a:spcPct val="80000"/>
              </a:lnSpc>
            </a:pPr>
            <a:r>
              <a:rPr lang="en-US" sz="1700" dirty="0"/>
              <a:t>vintage fest, Chloe </a:t>
            </a:r>
            <a:r>
              <a:rPr lang="en-US" sz="1700" dirty="0" err="1"/>
              <a:t>oggled</a:t>
            </a:r>
            <a:endParaRPr lang="en-US" sz="1700" dirty="0"/>
          </a:p>
          <a:p>
            <a:pPr marL="463550" lvl="1" indent="-238125">
              <a:lnSpc>
                <a:spcPct val="80000"/>
              </a:lnSpc>
            </a:pPr>
            <a:r>
              <a:rPr lang="en-US" sz="1700" dirty="0"/>
              <a:t>Philetas</a:t>
            </a:r>
          </a:p>
          <a:p>
            <a:pPr marL="914400" lvl="2" indent="-225425">
              <a:lnSpc>
                <a:spcPct val="80000"/>
              </a:lnSpc>
            </a:pPr>
            <a:r>
              <a:rPr lang="en-US" sz="1500" dirty="0"/>
              <a:t>education in </a:t>
            </a:r>
            <a:r>
              <a:rPr lang="en-US" sz="1500" i="1" dirty="0"/>
              <a:t>eros</a:t>
            </a:r>
            <a:endParaRPr lang="en-US" sz="1500" dirty="0"/>
          </a:p>
          <a:p>
            <a:pPr marL="914400" lvl="2" indent="-225425">
              <a:lnSpc>
                <a:spcPct val="80000"/>
              </a:lnSpc>
            </a:pPr>
            <a:r>
              <a:rPr lang="en-US" sz="1500" dirty="0"/>
              <a:t>homoerotic attraction</a:t>
            </a:r>
          </a:p>
          <a:p>
            <a:pPr marL="914400" lvl="2" indent="-225425">
              <a:lnSpc>
                <a:spcPct val="80000"/>
              </a:lnSpc>
            </a:pPr>
            <a:r>
              <a:rPr lang="en-US" sz="1500" dirty="0"/>
              <a:t>age issues</a:t>
            </a:r>
          </a:p>
          <a:p>
            <a:pPr marL="914400" lvl="2" indent="-225425">
              <a:lnSpc>
                <a:spcPct val="80000"/>
              </a:lnSpc>
            </a:pPr>
            <a:r>
              <a:rPr lang="en-US" sz="1500" i="1" dirty="0"/>
              <a:t>eros</a:t>
            </a:r>
            <a:r>
              <a:rPr lang="en-US" sz="1500" dirty="0"/>
              <a:t> illness, cure</a:t>
            </a:r>
          </a:p>
        </p:txBody>
      </p:sp>
      <p:sp>
        <p:nvSpPr>
          <p:cNvPr id="112647" name="Rectangle 7"/>
          <p:cNvSpPr>
            <a:spLocks noGrp="1" noChangeArrowheads="1"/>
          </p:cNvSpPr>
          <p:nvPr>
            <p:ph type="body" sz="half" idx="2"/>
          </p:nvPr>
        </p:nvSpPr>
        <p:spPr>
          <a:xfrm>
            <a:off x="4648200" y="1447800"/>
            <a:ext cx="3886200" cy="4648200"/>
          </a:xfrm>
        </p:spPr>
        <p:txBody>
          <a:bodyPr/>
          <a:lstStyle/>
          <a:p>
            <a:pPr marL="0" indent="0">
              <a:lnSpc>
                <a:spcPct val="80000"/>
              </a:lnSpc>
            </a:pPr>
            <a:r>
              <a:rPr lang="el-GR" sz="1800" b="1"/>
              <a:t>BOOK 2 </a:t>
            </a:r>
            <a:r>
              <a:rPr lang="en-US" sz="1800" b="1"/>
              <a:t>(cont.)</a:t>
            </a:r>
          </a:p>
          <a:p>
            <a:pPr marL="463550" lvl="1" indent="-238125">
              <a:lnSpc>
                <a:spcPct val="80000"/>
              </a:lnSpc>
            </a:pPr>
            <a:r>
              <a:rPr lang="en-US" sz="1700"/>
              <a:t>Methymnian louts</a:t>
            </a:r>
          </a:p>
          <a:p>
            <a:pPr marL="914400" lvl="2" indent="-225425">
              <a:lnSpc>
                <a:spcPct val="80000"/>
              </a:lnSpc>
            </a:pPr>
            <a:r>
              <a:rPr lang="en-US" sz="1500"/>
              <a:t>Daphnis “tried”</a:t>
            </a:r>
          </a:p>
          <a:p>
            <a:pPr marL="914400" lvl="2" indent="-225425">
              <a:lnSpc>
                <a:spcPct val="80000"/>
              </a:lnSpc>
            </a:pPr>
            <a:r>
              <a:rPr lang="en-US" sz="1500"/>
              <a:t>war, C abducted, country v. town</a:t>
            </a:r>
          </a:p>
          <a:p>
            <a:pPr marL="0" indent="0">
              <a:lnSpc>
                <a:spcPct val="80000"/>
              </a:lnSpc>
              <a:buFont typeface="Wingdings" pitchFamily="2" charset="2"/>
              <a:buNone/>
            </a:pPr>
            <a:r>
              <a:rPr lang="en-US" sz="1800" b="1"/>
              <a:t>BOOK 3</a:t>
            </a:r>
          </a:p>
          <a:p>
            <a:pPr marL="463550" lvl="1" indent="-238125">
              <a:lnSpc>
                <a:spcPct val="80000"/>
              </a:lnSpc>
            </a:pPr>
            <a:r>
              <a:rPr lang="en-US" sz="1700"/>
              <a:t>winter separation</a:t>
            </a:r>
          </a:p>
          <a:p>
            <a:pPr marL="914400" lvl="2" indent="-225425">
              <a:lnSpc>
                <a:spcPct val="80000"/>
              </a:lnSpc>
            </a:pPr>
            <a:r>
              <a:rPr lang="en-US" sz="1500"/>
              <a:t>D’s “more ingenuity than a girl”</a:t>
            </a:r>
          </a:p>
          <a:p>
            <a:pPr marL="463550" lvl="1" indent="-238125">
              <a:lnSpc>
                <a:spcPct val="80000"/>
              </a:lnSpc>
            </a:pPr>
            <a:r>
              <a:rPr lang="en-US" sz="1700"/>
              <a:t>Lycaenion courts D</a:t>
            </a:r>
          </a:p>
          <a:p>
            <a:pPr marL="463550" lvl="1" indent="-238125">
              <a:lnSpc>
                <a:spcPct val="80000"/>
              </a:lnSpc>
            </a:pPr>
            <a:r>
              <a:rPr lang="en-US" sz="1700"/>
              <a:t>echo: D understands, C doesn’t</a:t>
            </a:r>
          </a:p>
          <a:p>
            <a:pPr marL="463550" lvl="1" indent="-238125">
              <a:lnSpc>
                <a:spcPct val="80000"/>
              </a:lnSpc>
            </a:pPr>
            <a:r>
              <a:rPr lang="en-US" sz="1700"/>
              <a:t>C’s/D’s marriage to – others?</a:t>
            </a:r>
          </a:p>
          <a:p>
            <a:pPr marL="463550" lvl="1" indent="-238125">
              <a:lnSpc>
                <a:spcPct val="80000"/>
              </a:lnSpc>
            </a:pPr>
            <a:r>
              <a:rPr lang="en-US" sz="1700"/>
              <a:t>D’s windfall</a:t>
            </a:r>
          </a:p>
          <a:p>
            <a:pPr marL="0" indent="0">
              <a:lnSpc>
                <a:spcPct val="80000"/>
              </a:lnSpc>
              <a:buFont typeface="Wingdings" pitchFamily="2" charset="2"/>
              <a:buNone/>
            </a:pPr>
            <a:r>
              <a:rPr lang="en-US" sz="1800" b="1"/>
              <a:t>BOOK 4</a:t>
            </a:r>
          </a:p>
          <a:p>
            <a:pPr marL="463550" lvl="1" indent="-238125">
              <a:lnSpc>
                <a:spcPct val="80000"/>
              </a:lnSpc>
            </a:pPr>
            <a:r>
              <a:rPr lang="en-US" sz="1700"/>
              <a:t>Lampis courts C</a:t>
            </a:r>
          </a:p>
          <a:p>
            <a:pPr marL="463550" lvl="1" indent="-238125">
              <a:lnSpc>
                <a:spcPct val="80000"/>
              </a:lnSpc>
            </a:pPr>
            <a:r>
              <a:rPr lang="en-US" sz="1700"/>
              <a:t>Gnathon courts D</a:t>
            </a:r>
          </a:p>
          <a:p>
            <a:pPr marL="463550" lvl="1" indent="-238125">
              <a:lnSpc>
                <a:spcPct val="80000"/>
              </a:lnSpc>
            </a:pPr>
            <a:r>
              <a:rPr lang="en-US" sz="1700"/>
              <a:t>Lampis kidnaps C</a:t>
            </a:r>
          </a:p>
          <a:p>
            <a:pPr marL="463550" lvl="1" indent="-238125">
              <a:lnSpc>
                <a:spcPct val="80000"/>
              </a:lnSpc>
            </a:pPr>
            <a:r>
              <a:rPr lang="en-US" sz="1700"/>
              <a:t>parentage revealed, wedding approved</a:t>
            </a:r>
          </a:p>
        </p:txBody>
      </p:sp>
      <p:sp>
        <p:nvSpPr>
          <p:cNvPr id="112648" name="Line 8"/>
          <p:cNvSpPr>
            <a:spLocks noChangeShapeType="1"/>
          </p:cNvSpPr>
          <p:nvPr/>
        </p:nvSpPr>
        <p:spPr bwMode="auto">
          <a:xfrm>
            <a:off x="4470402" y="1600200"/>
            <a:ext cx="0" cy="3581400"/>
          </a:xfrm>
          <a:prstGeom prst="line">
            <a:avLst/>
          </a:prstGeom>
          <a:noFill/>
          <a:ln w="19050">
            <a:solidFill>
              <a:schemeClr val="accent1"/>
            </a:solidFill>
            <a:round/>
            <a:headEnd/>
            <a:tailEnd/>
          </a:ln>
          <a:effectLst/>
        </p:spPr>
        <p:txBody>
          <a:bodyPr/>
          <a:lstStyle/>
          <a:p>
            <a:endParaRPr lang="en-US"/>
          </a:p>
        </p:txBody>
      </p:sp>
      <p:sp>
        <p:nvSpPr>
          <p:cNvPr id="5" name="Date Placeholder 4"/>
          <p:cNvSpPr>
            <a:spLocks noGrp="1"/>
          </p:cNvSpPr>
          <p:nvPr>
            <p:ph type="dt" sz="half" idx="10"/>
          </p:nvPr>
        </p:nvSpPr>
        <p:spPr/>
        <p:txBody>
          <a:bodyPr/>
          <a:lstStyle/>
          <a:p>
            <a:r>
              <a:rPr lang="en-US" altLang="en-US" smtClean="0"/>
              <a:t>2013-12-10</a:t>
            </a:r>
            <a:endParaRPr lang="en-US" altLang="en-US"/>
          </a:p>
        </p:txBody>
      </p:sp>
      <p:sp>
        <p:nvSpPr>
          <p:cNvPr id="6" name="Footer Placeholder 5"/>
          <p:cNvSpPr>
            <a:spLocks noGrp="1"/>
          </p:cNvSpPr>
          <p:nvPr>
            <p:ph type="ftr" sz="quarter" idx="11"/>
          </p:nvPr>
        </p:nvSpPr>
        <p:spPr/>
        <p:txBody>
          <a:bodyPr/>
          <a:lstStyle/>
          <a:p>
            <a:r>
              <a:rPr lang="en-US" altLang="en-US" smtClean="0"/>
              <a:t>Daphnis and Chloe</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11</a:t>
            </a:fld>
            <a:endParaRPr lang="en-US" altLang="en-US"/>
          </a:p>
        </p:txBody>
      </p:sp>
    </p:spTree>
    <p:extLst>
      <p:ext uri="{BB962C8B-B14F-4D97-AF65-F5344CB8AC3E}">
        <p14:creationId xmlns:p14="http://schemas.microsoft.com/office/powerpoint/2010/main" val="192617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smtClean="0"/>
              <a:t>2013-12-10</a:t>
            </a:r>
            <a:endParaRPr lang="en-US" altLang="en-US"/>
          </a:p>
        </p:txBody>
      </p:sp>
      <p:sp>
        <p:nvSpPr>
          <p:cNvPr id="145410" name="Rectangle 2"/>
          <p:cNvSpPr>
            <a:spLocks noGrp="1" noChangeArrowheads="1"/>
          </p:cNvSpPr>
          <p:nvPr>
            <p:ph type="title"/>
          </p:nvPr>
        </p:nvSpPr>
        <p:spPr/>
        <p:txBody>
          <a:bodyPr/>
          <a:lstStyle/>
          <a:p>
            <a:r>
              <a:rPr lang="en-US" altLang="en-US" dirty="0"/>
              <a:t>Agenda</a:t>
            </a:r>
          </a:p>
        </p:txBody>
      </p:sp>
      <p:sp>
        <p:nvSpPr>
          <p:cNvPr id="145411" name="Rectangle 3"/>
          <p:cNvSpPr>
            <a:spLocks noGrp="1" noChangeArrowheads="1"/>
          </p:cNvSpPr>
          <p:nvPr>
            <p:ph type="body" idx="1"/>
          </p:nvPr>
        </p:nvSpPr>
        <p:spPr/>
        <p:txBody>
          <a:bodyPr/>
          <a:lstStyle/>
          <a:p>
            <a:pPr lvl="0"/>
            <a:r>
              <a:rPr lang="en-US" dirty="0" err="1" smtClean="0"/>
              <a:t>Finnis</a:t>
            </a:r>
            <a:r>
              <a:rPr lang="en-US" dirty="0" smtClean="0"/>
              <a:t> Is Right — Right?</a:t>
            </a:r>
          </a:p>
          <a:p>
            <a:pPr lvl="1"/>
            <a:r>
              <a:rPr lang="en-US" dirty="0" smtClean="0"/>
              <a:t>Critical Thinking for the Twenty-First Century</a:t>
            </a:r>
          </a:p>
          <a:p>
            <a:pPr lvl="0"/>
            <a:r>
              <a:rPr lang="en-US" altLang="en-US" dirty="0" smtClean="0"/>
              <a:t>Longus’ </a:t>
            </a:r>
            <a:r>
              <a:rPr lang="en-US" altLang="en-US" i="1" dirty="0" smtClean="0"/>
              <a:t>Daphnis &amp; Chloe</a:t>
            </a:r>
          </a:p>
          <a:p>
            <a:pPr lvl="1"/>
            <a:r>
              <a:rPr lang="en-US" altLang="en-US" dirty="0" smtClean="0"/>
              <a:t>Recap &amp; Update</a:t>
            </a:r>
          </a:p>
          <a:p>
            <a:pPr lvl="0"/>
            <a:r>
              <a:rPr lang="en-US" altLang="en-US" dirty="0" smtClean="0"/>
              <a:t>Sexual Symmetry?</a:t>
            </a:r>
          </a:p>
          <a:p>
            <a:pPr lvl="1"/>
            <a:r>
              <a:rPr lang="en-US" altLang="en-US" dirty="0" smtClean="0"/>
              <a:t>Late Antique </a:t>
            </a:r>
            <a:r>
              <a:rPr lang="en-US" altLang="en-US" i="1" dirty="0" smtClean="0"/>
              <a:t>Erōs</a:t>
            </a:r>
            <a:r>
              <a:rPr lang="en-US" altLang="en-US" dirty="0" smtClean="0"/>
              <a:t> and David Konstan’s </a:t>
            </a:r>
            <a:r>
              <a:rPr lang="en-US" altLang="en-US" i="1" dirty="0" smtClean="0"/>
              <a:t>Sexual Symmetry</a:t>
            </a:r>
            <a:endParaRPr lang="en-US" altLang="en-US" dirty="0"/>
          </a:p>
        </p:txBody>
      </p:sp>
      <p:sp>
        <p:nvSpPr>
          <p:cNvPr id="2" name="Footer Placeholder 1"/>
          <p:cNvSpPr>
            <a:spLocks noGrp="1"/>
          </p:cNvSpPr>
          <p:nvPr>
            <p:ph type="ftr" sz="quarter" idx="11"/>
          </p:nvPr>
        </p:nvSpPr>
        <p:spPr/>
        <p:txBody>
          <a:bodyPr/>
          <a:lstStyle/>
          <a:p>
            <a:r>
              <a:rPr lang="en-US" altLang="en-US" smtClean="0"/>
              <a:t>Daphnis and Chloe</a:t>
            </a:r>
            <a:endParaRPr lang="en-US" altLang="en-US"/>
          </a:p>
        </p:txBody>
      </p:sp>
      <p:sp>
        <p:nvSpPr>
          <p:cNvPr id="3" name="Slide Number Placeholder 2"/>
          <p:cNvSpPr>
            <a:spLocks noGrp="1"/>
          </p:cNvSpPr>
          <p:nvPr>
            <p:ph type="sldNum" sz="quarter" idx="12"/>
          </p:nvPr>
        </p:nvSpPr>
        <p:spPr/>
        <p:txBody>
          <a:bodyPr/>
          <a:lstStyle/>
          <a:p>
            <a:fld id="{45CBAB23-029E-42B1-8BBA-6B5058138180}" type="slidenum">
              <a:rPr lang="en-US" altLang="en-US" smtClean="0"/>
              <a:pPr/>
              <a:t>2</a:t>
            </a:fld>
            <a:endParaRPr lang="en-US" altLang="en-US"/>
          </a:p>
        </p:txBody>
      </p:sp>
    </p:spTree>
    <p:extLst>
      <p:ext uri="{BB962C8B-B14F-4D97-AF65-F5344CB8AC3E}">
        <p14:creationId xmlns:p14="http://schemas.microsoft.com/office/powerpoint/2010/main" val="234476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fade">
                                      <p:cBhvr>
                                        <p:cTn id="7" dur="500"/>
                                        <p:tgtEl>
                                          <p:spTgt spid="1454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5411">
                                            <p:txEl>
                                              <p:pRg st="1" end="1"/>
                                            </p:txEl>
                                          </p:spTgt>
                                        </p:tgtEl>
                                        <p:attrNameLst>
                                          <p:attrName>style.visibility</p:attrName>
                                        </p:attrNameLst>
                                      </p:cBhvr>
                                      <p:to>
                                        <p:strVal val="visible"/>
                                      </p:to>
                                    </p:set>
                                    <p:animEffect transition="in" filter="fade">
                                      <p:cBhvr>
                                        <p:cTn id="10" dur="500"/>
                                        <p:tgtEl>
                                          <p:spTgt spid="1454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5411">
                                            <p:txEl>
                                              <p:pRg st="2" end="2"/>
                                            </p:txEl>
                                          </p:spTgt>
                                        </p:tgtEl>
                                        <p:attrNameLst>
                                          <p:attrName>style.visibility</p:attrName>
                                        </p:attrNameLst>
                                      </p:cBhvr>
                                      <p:to>
                                        <p:strVal val="visible"/>
                                      </p:to>
                                    </p:set>
                                    <p:animEffect transition="in" filter="fade">
                                      <p:cBhvr>
                                        <p:cTn id="15" dur="500"/>
                                        <p:tgtEl>
                                          <p:spTgt spid="14541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5411">
                                            <p:txEl>
                                              <p:pRg st="3" end="3"/>
                                            </p:txEl>
                                          </p:spTgt>
                                        </p:tgtEl>
                                        <p:attrNameLst>
                                          <p:attrName>style.visibility</p:attrName>
                                        </p:attrNameLst>
                                      </p:cBhvr>
                                      <p:to>
                                        <p:strVal val="visible"/>
                                      </p:to>
                                    </p:set>
                                    <p:animEffect transition="in" filter="fade">
                                      <p:cBhvr>
                                        <p:cTn id="18" dur="500"/>
                                        <p:tgtEl>
                                          <p:spTgt spid="14541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5411">
                                            <p:txEl>
                                              <p:pRg st="4" end="4"/>
                                            </p:txEl>
                                          </p:spTgt>
                                        </p:tgtEl>
                                        <p:attrNameLst>
                                          <p:attrName>style.visibility</p:attrName>
                                        </p:attrNameLst>
                                      </p:cBhvr>
                                      <p:to>
                                        <p:strVal val="visible"/>
                                      </p:to>
                                    </p:set>
                                    <p:animEffect transition="in" filter="fade">
                                      <p:cBhvr>
                                        <p:cTn id="23" dur="500"/>
                                        <p:tgtEl>
                                          <p:spTgt spid="145411">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5411">
                                            <p:txEl>
                                              <p:pRg st="5" end="5"/>
                                            </p:txEl>
                                          </p:spTgt>
                                        </p:tgtEl>
                                        <p:attrNameLst>
                                          <p:attrName>style.visibility</p:attrName>
                                        </p:attrNameLst>
                                      </p:cBhvr>
                                      <p:to>
                                        <p:strVal val="visible"/>
                                      </p:to>
                                    </p:set>
                                    <p:animEffect transition="in" filter="fade">
                                      <p:cBhvr>
                                        <p:cTn id="26" dur="500"/>
                                        <p:tgtEl>
                                          <p:spTgt spid="145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Finnis</a:t>
            </a:r>
            <a:r>
              <a:rPr lang="en-US" dirty="0" smtClean="0"/>
              <a:t> Is Right — Right?</a:t>
            </a:r>
            <a:endParaRPr lang="en-US" dirty="0"/>
          </a:p>
        </p:txBody>
      </p:sp>
      <p:sp>
        <p:nvSpPr>
          <p:cNvPr id="3" name="Text Placeholder 2"/>
          <p:cNvSpPr>
            <a:spLocks noGrp="1"/>
          </p:cNvSpPr>
          <p:nvPr>
            <p:ph type="body" idx="1"/>
          </p:nvPr>
        </p:nvSpPr>
        <p:spPr/>
        <p:txBody>
          <a:bodyPr/>
          <a:lstStyle/>
          <a:p>
            <a:r>
              <a:rPr lang="en-US" dirty="0" smtClean="0"/>
              <a:t>Critical Thinking for the Twenty-First Century</a:t>
            </a:r>
            <a:endParaRPr lang="en-US" dirty="0"/>
          </a:p>
        </p:txBody>
      </p:sp>
    </p:spTree>
    <p:extLst>
      <p:ext uri="{BB962C8B-B14F-4D97-AF65-F5344CB8AC3E}">
        <p14:creationId xmlns:p14="http://schemas.microsoft.com/office/powerpoint/2010/main" val="137552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Finnis</a:t>
            </a:r>
            <a:r>
              <a:rPr lang="en-US" dirty="0" smtClean="0"/>
              <a:t>’ “Little Noticed Fact”</a:t>
            </a:r>
            <a:endParaRPr lang="en-US" dirty="0"/>
          </a:p>
        </p:txBody>
      </p:sp>
      <p:sp>
        <p:nvSpPr>
          <p:cNvPr id="3" name="TextBox 2"/>
          <p:cNvSpPr txBox="1"/>
          <p:nvPr/>
        </p:nvSpPr>
        <p:spPr>
          <a:xfrm>
            <a:off x="716508" y="1895688"/>
            <a:ext cx="7710985" cy="4185761"/>
          </a:xfrm>
          <a:prstGeom prst="rect">
            <a:avLst/>
          </a:prstGeom>
          <a:noFill/>
        </p:spPr>
        <p:txBody>
          <a:bodyPr wrap="square" rtlCol="0" anchor="ctr" anchorCtr="0">
            <a:spAutoFit/>
          </a:bodyPr>
          <a:lstStyle/>
          <a:p>
            <a:pPr algn="ctr">
              <a:spcAft>
                <a:spcPts val="1200"/>
              </a:spcAft>
            </a:pPr>
            <a:r>
              <a:rPr lang="en-US" sz="3200" dirty="0" smtClean="0">
                <a:latin typeface="Calibri" panose="020F0502020204030204" pitchFamily="34" charset="0"/>
              </a:rPr>
              <a:t>“… </a:t>
            </a:r>
            <a:r>
              <a:rPr lang="en-US" sz="3200" dirty="0">
                <a:latin typeface="Calibri" panose="020F0502020204030204" pitchFamily="34" charset="0"/>
              </a:rPr>
              <a:t>Socrates, Plato and Aristotle regarded homosexual conduct as intrinsically shameful, immoral, and indeed depraved or depraving</a:t>
            </a:r>
            <a:r>
              <a:rPr lang="en-US" sz="3200" dirty="0" smtClean="0">
                <a:latin typeface="Calibri" panose="020F0502020204030204" pitchFamily="34" charset="0"/>
              </a:rPr>
              <a:t>.”</a:t>
            </a:r>
            <a:endParaRPr lang="en-US" sz="3200" dirty="0">
              <a:latin typeface="Calibri" panose="020F0502020204030204" pitchFamily="34" charset="0"/>
            </a:endParaRPr>
          </a:p>
          <a:p>
            <a:pPr algn="ctr">
              <a:spcAft>
                <a:spcPts val="1200"/>
              </a:spcAft>
            </a:pPr>
            <a:r>
              <a:rPr lang="en-US" sz="3200" dirty="0" smtClean="0">
                <a:latin typeface="Calibri" panose="020F0502020204030204" pitchFamily="34" charset="0"/>
              </a:rPr>
              <a:t>“Plato </a:t>
            </a:r>
            <a:r>
              <a:rPr lang="en-US" sz="3200" dirty="0">
                <a:latin typeface="Calibri" panose="020F0502020204030204" pitchFamily="34" charset="0"/>
              </a:rPr>
              <a:t>… in his </a:t>
            </a:r>
            <a:r>
              <a:rPr lang="en-US" sz="3200" i="1" dirty="0">
                <a:latin typeface="Calibri" panose="020F0502020204030204" pitchFamily="34" charset="0"/>
              </a:rPr>
              <a:t>Symposium</a:t>
            </a:r>
            <a:r>
              <a:rPr lang="en-US" sz="3200" dirty="0">
                <a:latin typeface="Calibri" panose="020F0502020204030204" pitchFamily="34" charset="0"/>
              </a:rPr>
              <a:t> … made very clear that all forms of sexual conduct outside heterosexual marriage are shameful, wrongful and harmful</a:t>
            </a:r>
            <a:r>
              <a:rPr lang="en-US" sz="3200" dirty="0" smtClean="0">
                <a:latin typeface="Calibri" panose="020F0502020204030204" pitchFamily="34" charset="0"/>
              </a:rPr>
              <a:t>.” (p. 1057)</a:t>
            </a:r>
          </a:p>
        </p:txBody>
      </p:sp>
    </p:spTree>
    <p:extLst>
      <p:ext uri="{BB962C8B-B14F-4D97-AF65-F5344CB8AC3E}">
        <p14:creationId xmlns:p14="http://schemas.microsoft.com/office/powerpoint/2010/main" val="35032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Finnis</a:t>
            </a:r>
            <a:r>
              <a:rPr lang="en-US" dirty="0" smtClean="0"/>
              <a:t> v. Nussbaum</a:t>
            </a:r>
            <a:endParaRPr lang="en-US" dirty="0"/>
          </a:p>
        </p:txBody>
      </p:sp>
      <p:sp>
        <p:nvSpPr>
          <p:cNvPr id="3" name="Text Placeholder 2"/>
          <p:cNvSpPr>
            <a:spLocks noGrp="1"/>
          </p:cNvSpPr>
          <p:nvPr>
            <p:ph type="body" idx="1"/>
          </p:nvPr>
        </p:nvSpPr>
        <p:spPr/>
        <p:txBody>
          <a:bodyPr/>
          <a:lstStyle/>
          <a:p>
            <a:r>
              <a:rPr lang="en-US" dirty="0" err="1" smtClean="0"/>
              <a:t>Finnis</a:t>
            </a:r>
            <a:endParaRPr lang="en-US" dirty="0"/>
          </a:p>
        </p:txBody>
      </p:sp>
      <p:sp>
        <p:nvSpPr>
          <p:cNvPr id="4" name="Content Placeholder 3"/>
          <p:cNvSpPr>
            <a:spLocks noGrp="1"/>
          </p:cNvSpPr>
          <p:nvPr>
            <p:ph sz="half" idx="2"/>
          </p:nvPr>
        </p:nvSpPr>
        <p:spPr/>
        <p:txBody>
          <a:bodyPr/>
          <a:lstStyle/>
          <a:p>
            <a:pPr marL="0" indent="0">
              <a:lnSpc>
                <a:spcPct val="114000"/>
              </a:lnSpc>
              <a:buNone/>
            </a:pPr>
            <a:r>
              <a:rPr lang="en-US" dirty="0" smtClean="0"/>
              <a:t>“… </a:t>
            </a:r>
            <a:r>
              <a:rPr lang="en-US" dirty="0"/>
              <a:t>thoughts which have historically been implicit in the judgments of many non-philosophical people, and which have been held to justify the laws adopted in many nations and </a:t>
            </a:r>
            <a:r>
              <a:rPr lang="en-US" dirty="0" smtClean="0"/>
              <a:t>states” before and after the advent of Christianity (1063).</a:t>
            </a:r>
            <a:endParaRPr lang="en-US" dirty="0"/>
          </a:p>
        </p:txBody>
      </p:sp>
      <p:sp>
        <p:nvSpPr>
          <p:cNvPr id="5" name="Text Placeholder 4"/>
          <p:cNvSpPr>
            <a:spLocks noGrp="1"/>
          </p:cNvSpPr>
          <p:nvPr>
            <p:ph type="body" sz="quarter" idx="3"/>
          </p:nvPr>
        </p:nvSpPr>
        <p:spPr/>
        <p:txBody>
          <a:bodyPr/>
          <a:lstStyle/>
          <a:p>
            <a:r>
              <a:rPr lang="en-US" dirty="0" smtClean="0"/>
              <a:t>Nussbaum</a:t>
            </a:r>
            <a:endParaRPr lang="en-US" dirty="0"/>
          </a:p>
        </p:txBody>
      </p:sp>
      <p:sp>
        <p:nvSpPr>
          <p:cNvPr id="6" name="Content Placeholder 5"/>
          <p:cNvSpPr>
            <a:spLocks noGrp="1"/>
          </p:cNvSpPr>
          <p:nvPr>
            <p:ph sz="quarter" idx="4"/>
          </p:nvPr>
        </p:nvSpPr>
        <p:spPr/>
        <p:txBody>
          <a:bodyPr/>
          <a:lstStyle/>
          <a:p>
            <a:pPr marL="0" indent="0">
              <a:lnSpc>
                <a:spcPct val="114000"/>
              </a:lnSpc>
              <a:buNone/>
            </a:pPr>
            <a:r>
              <a:rPr lang="en-US" dirty="0" smtClean="0"/>
              <a:t>Greek texts “force </a:t>
            </a:r>
            <a:r>
              <a:rPr lang="en-US" dirty="0"/>
              <a:t>us to confront the fact that much of what we consider necessary and natural in our own practices is actually local and </a:t>
            </a:r>
            <a:r>
              <a:rPr lang="en-US" dirty="0" err="1" smtClean="0"/>
              <a:t>nonuniversal</a:t>
            </a:r>
            <a:r>
              <a:rPr lang="en-US" dirty="0" smtClean="0"/>
              <a:t>” (1518–19), whence </a:t>
            </a:r>
            <a:r>
              <a:rPr lang="en-US" dirty="0"/>
              <a:t>empathy for difference</a:t>
            </a:r>
          </a:p>
        </p:txBody>
      </p:sp>
      <p:sp>
        <p:nvSpPr>
          <p:cNvPr id="10" name="Date Placeholder 9"/>
          <p:cNvSpPr>
            <a:spLocks noGrp="1"/>
          </p:cNvSpPr>
          <p:nvPr>
            <p:ph type="dt" sz="half" idx="10"/>
          </p:nvPr>
        </p:nvSpPr>
        <p:spPr/>
        <p:txBody>
          <a:bodyPr/>
          <a:lstStyle/>
          <a:p>
            <a:r>
              <a:rPr lang="en-US" altLang="en-US" smtClean="0"/>
              <a:t>2013-12-10</a:t>
            </a:r>
            <a:endParaRPr lang="en-US" altLang="en-US"/>
          </a:p>
        </p:txBody>
      </p:sp>
      <p:sp>
        <p:nvSpPr>
          <p:cNvPr id="7" name="Footer Placeholder 6"/>
          <p:cNvSpPr>
            <a:spLocks noGrp="1"/>
          </p:cNvSpPr>
          <p:nvPr>
            <p:ph type="ftr" sz="quarter" idx="11"/>
          </p:nvPr>
        </p:nvSpPr>
        <p:spPr/>
        <p:txBody>
          <a:bodyPr/>
          <a:lstStyle/>
          <a:p>
            <a:r>
              <a:rPr lang="en-US" altLang="en-US" smtClean="0"/>
              <a:t>Daphnis and Chloe</a:t>
            </a:r>
            <a:endParaRPr lang="en-US" altLang="en-US"/>
          </a:p>
        </p:txBody>
      </p:sp>
      <p:sp>
        <p:nvSpPr>
          <p:cNvPr id="8" name="Slide Number Placeholder 7"/>
          <p:cNvSpPr>
            <a:spLocks noGrp="1"/>
          </p:cNvSpPr>
          <p:nvPr>
            <p:ph type="sldNum" sz="quarter" idx="12"/>
          </p:nvPr>
        </p:nvSpPr>
        <p:spPr/>
        <p:txBody>
          <a:bodyPr/>
          <a:lstStyle/>
          <a:p>
            <a:fld id="{A3252525-01FE-43C4-B8EE-2D97A9156A80}" type="slidenum">
              <a:rPr lang="en-US" altLang="en-US" smtClean="0"/>
              <a:pPr/>
              <a:t>5</a:t>
            </a:fld>
            <a:endParaRPr lang="en-US" altLang="en-US"/>
          </a:p>
        </p:txBody>
      </p:sp>
    </p:spTree>
    <p:extLst>
      <p:ext uri="{BB962C8B-B14F-4D97-AF65-F5344CB8AC3E}">
        <p14:creationId xmlns:p14="http://schemas.microsoft.com/office/powerpoint/2010/main" val="240384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Bibliography</a:t>
            </a:r>
            <a:endParaRPr lang="en-US" dirty="0"/>
          </a:p>
        </p:txBody>
      </p:sp>
      <p:sp>
        <p:nvSpPr>
          <p:cNvPr id="3" name="Content Placeholder 2"/>
          <p:cNvSpPr>
            <a:spLocks noGrp="1"/>
          </p:cNvSpPr>
          <p:nvPr>
            <p:ph sz="half" idx="1"/>
          </p:nvPr>
        </p:nvSpPr>
        <p:spPr/>
        <p:txBody>
          <a:bodyPr>
            <a:normAutofit fontScale="85000" lnSpcReduction="10000"/>
          </a:bodyPr>
          <a:lstStyle/>
          <a:p>
            <a:r>
              <a:rPr lang="en-US" dirty="0" smtClean="0"/>
              <a:t>Sexuality</a:t>
            </a:r>
          </a:p>
          <a:p>
            <a:pPr lvl="1"/>
            <a:r>
              <a:rPr lang="en-US" dirty="0" smtClean="0"/>
              <a:t>Foucault </a:t>
            </a:r>
            <a:r>
              <a:rPr lang="en-US" i="1" dirty="0" smtClean="0"/>
              <a:t>History</a:t>
            </a:r>
            <a:r>
              <a:rPr lang="en-US" dirty="0" smtClean="0"/>
              <a:t> Vol.3</a:t>
            </a:r>
          </a:p>
          <a:p>
            <a:pPr lvl="1"/>
            <a:r>
              <a:rPr lang="en-US" dirty="0" err="1" smtClean="0"/>
              <a:t>Hallett</a:t>
            </a:r>
            <a:r>
              <a:rPr lang="en-US" dirty="0" smtClean="0"/>
              <a:t>,  Skinner, eds. </a:t>
            </a:r>
            <a:r>
              <a:rPr lang="en-US" i="1" dirty="0" smtClean="0"/>
              <a:t>Roman Sexualities</a:t>
            </a:r>
          </a:p>
          <a:p>
            <a:pPr lvl="1"/>
            <a:r>
              <a:rPr lang="en-US" dirty="0" smtClean="0"/>
              <a:t>Konstan </a:t>
            </a:r>
            <a:r>
              <a:rPr lang="en-US" i="1" dirty="0" smtClean="0"/>
              <a:t>Sexual Symmetry</a:t>
            </a:r>
          </a:p>
          <a:p>
            <a:pPr lvl="1"/>
            <a:r>
              <a:rPr lang="en-US" dirty="0" smtClean="0"/>
              <a:t>Williams </a:t>
            </a:r>
            <a:r>
              <a:rPr lang="en-US" i="1" dirty="0" smtClean="0"/>
              <a:t>Roman Homosexuality</a:t>
            </a:r>
          </a:p>
          <a:p>
            <a:r>
              <a:rPr lang="en-US" dirty="0" smtClean="0"/>
              <a:t>Gender</a:t>
            </a:r>
          </a:p>
          <a:p>
            <a:pPr lvl="1"/>
            <a:r>
              <a:rPr lang="en-US" dirty="0" err="1"/>
              <a:t>Hallett</a:t>
            </a:r>
            <a:r>
              <a:rPr lang="en-US" dirty="0"/>
              <a:t> “Women in the Ancient Roman World</a:t>
            </a:r>
            <a:r>
              <a:rPr lang="en-US" dirty="0" smtClean="0"/>
              <a:t>”</a:t>
            </a:r>
          </a:p>
          <a:p>
            <a:r>
              <a:rPr lang="en-US" dirty="0"/>
              <a:t>Fascination, curiosity</a:t>
            </a:r>
          </a:p>
          <a:p>
            <a:pPr lvl="1"/>
            <a:r>
              <a:rPr lang="en-US" dirty="0"/>
              <a:t>Barton </a:t>
            </a:r>
            <a:r>
              <a:rPr lang="en-US" i="1" dirty="0"/>
              <a:t>Sorrows of the Ancient </a:t>
            </a:r>
            <a:r>
              <a:rPr lang="en-US" i="1" dirty="0" smtClean="0"/>
              <a:t>Romans</a:t>
            </a:r>
            <a:endParaRPr lang="en-US" dirty="0"/>
          </a:p>
        </p:txBody>
      </p:sp>
      <p:sp>
        <p:nvSpPr>
          <p:cNvPr id="9" name="Content Placeholder 8"/>
          <p:cNvSpPr>
            <a:spLocks noGrp="1"/>
          </p:cNvSpPr>
          <p:nvPr>
            <p:ph sz="half" idx="2"/>
          </p:nvPr>
        </p:nvSpPr>
        <p:spPr/>
        <p:txBody>
          <a:bodyPr>
            <a:normAutofit fontScale="85000" lnSpcReduction="10000"/>
          </a:bodyPr>
          <a:lstStyle/>
          <a:p>
            <a:r>
              <a:rPr lang="en-US" dirty="0" smtClean="0"/>
              <a:t>Marriage + legislation</a:t>
            </a:r>
          </a:p>
          <a:p>
            <a:pPr lvl="1"/>
            <a:r>
              <a:rPr lang="en-US" dirty="0" err="1" smtClean="0"/>
              <a:t>Treggiari</a:t>
            </a:r>
            <a:r>
              <a:rPr lang="en-US" dirty="0" smtClean="0"/>
              <a:t> </a:t>
            </a:r>
            <a:r>
              <a:rPr lang="en-US" i="1" dirty="0" smtClean="0"/>
              <a:t>Roman Marriage</a:t>
            </a:r>
            <a:endParaRPr lang="en-US" dirty="0" smtClean="0"/>
          </a:p>
          <a:p>
            <a:pPr lvl="1"/>
            <a:r>
              <a:rPr lang="en-US" dirty="0" err="1" smtClean="0"/>
              <a:t>McGinn</a:t>
            </a:r>
            <a:r>
              <a:rPr lang="en-US" dirty="0" smtClean="0"/>
              <a:t> </a:t>
            </a:r>
            <a:r>
              <a:rPr lang="en-US" i="1" dirty="0" smtClean="0"/>
              <a:t>Prostitution</a:t>
            </a:r>
            <a:r>
              <a:rPr lang="en-US" dirty="0" smtClean="0"/>
              <a:t> etc.</a:t>
            </a:r>
          </a:p>
          <a:p>
            <a:r>
              <a:rPr lang="en-US" dirty="0" smtClean="0"/>
              <a:t>Art</a:t>
            </a:r>
          </a:p>
          <a:p>
            <a:pPr lvl="1"/>
            <a:r>
              <a:rPr lang="en-US" dirty="0"/>
              <a:t>Clarke </a:t>
            </a:r>
            <a:r>
              <a:rPr lang="en-US" i="1" dirty="0"/>
              <a:t>Art in the Lives of Ordinary Romans</a:t>
            </a:r>
          </a:p>
          <a:p>
            <a:pPr lvl="1"/>
            <a:r>
              <a:rPr lang="en-US" dirty="0"/>
              <a:t>---. “Look Who’s Laughing at Sex”</a:t>
            </a:r>
          </a:p>
          <a:p>
            <a:pPr lvl="1"/>
            <a:r>
              <a:rPr lang="en-US" dirty="0"/>
              <a:t>---. </a:t>
            </a:r>
            <a:r>
              <a:rPr lang="en-US" i="1" dirty="0"/>
              <a:t>Looking at Lovemaking</a:t>
            </a:r>
          </a:p>
          <a:p>
            <a:pPr lvl="1"/>
            <a:r>
              <a:rPr lang="en-US" dirty="0"/>
              <a:t>---. “Representations of the Cinaedus in Roman Art”</a:t>
            </a:r>
          </a:p>
          <a:p>
            <a:pPr lvl="1"/>
            <a:r>
              <a:rPr lang="en-US" dirty="0"/>
              <a:t>Grant, </a:t>
            </a:r>
            <a:r>
              <a:rPr lang="en-US" dirty="0" err="1"/>
              <a:t>Mulas</a:t>
            </a:r>
            <a:r>
              <a:rPr lang="en-US" dirty="0"/>
              <a:t> </a:t>
            </a:r>
            <a:r>
              <a:rPr lang="en-US" i="1" dirty="0"/>
              <a:t>Eros in Pompeii</a:t>
            </a:r>
          </a:p>
          <a:p>
            <a:endParaRPr lang="en-US" dirty="0"/>
          </a:p>
        </p:txBody>
      </p:sp>
      <p:sp>
        <p:nvSpPr>
          <p:cNvPr id="10" name="Date Placeholder 9"/>
          <p:cNvSpPr>
            <a:spLocks noGrp="1"/>
          </p:cNvSpPr>
          <p:nvPr>
            <p:ph type="dt" sz="half" idx="10"/>
          </p:nvPr>
        </p:nvSpPr>
        <p:spPr/>
        <p:txBody>
          <a:bodyPr/>
          <a:lstStyle/>
          <a:p>
            <a:r>
              <a:rPr lang="en-US" altLang="en-US" smtClean="0"/>
              <a:t>2013-12-10</a:t>
            </a:r>
            <a:endParaRPr lang="en-US" altLang="en-US"/>
          </a:p>
        </p:txBody>
      </p:sp>
      <p:sp>
        <p:nvSpPr>
          <p:cNvPr id="11" name="Footer Placeholder 10"/>
          <p:cNvSpPr>
            <a:spLocks noGrp="1"/>
          </p:cNvSpPr>
          <p:nvPr>
            <p:ph type="ftr" sz="quarter" idx="11"/>
          </p:nvPr>
        </p:nvSpPr>
        <p:spPr/>
        <p:txBody>
          <a:bodyPr/>
          <a:lstStyle/>
          <a:p>
            <a:r>
              <a:rPr lang="en-US" altLang="en-US" smtClean="0"/>
              <a:t>Daphnis and Chloe</a:t>
            </a:r>
            <a:endParaRPr lang="en-US" altLang="en-US"/>
          </a:p>
        </p:txBody>
      </p:sp>
      <p:sp>
        <p:nvSpPr>
          <p:cNvPr id="12" name="Slide Number Placeholder 11"/>
          <p:cNvSpPr>
            <a:spLocks noGrp="1"/>
          </p:cNvSpPr>
          <p:nvPr>
            <p:ph type="sldNum" sz="quarter" idx="12"/>
          </p:nvPr>
        </p:nvSpPr>
        <p:spPr/>
        <p:txBody>
          <a:bodyPr/>
          <a:lstStyle/>
          <a:p>
            <a:fld id="{559CED4C-F468-4C47-B8E8-69794AA6189D}" type="slidenum">
              <a:rPr lang="en-US" altLang="en-US" smtClean="0"/>
              <a:pPr/>
              <a:t>6</a:t>
            </a:fld>
            <a:endParaRPr lang="en-US" altLang="en-US"/>
          </a:p>
        </p:txBody>
      </p:sp>
    </p:spTree>
    <p:extLst>
      <p:ext uri="{BB962C8B-B14F-4D97-AF65-F5344CB8AC3E}">
        <p14:creationId xmlns:p14="http://schemas.microsoft.com/office/powerpoint/2010/main" val="93350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p:cNvSpPr>
            <a:spLocks noGrp="1" noChangeArrowheads="1"/>
          </p:cNvSpPr>
          <p:nvPr>
            <p:ph type="title"/>
          </p:nvPr>
        </p:nvSpPr>
        <p:spPr/>
        <p:txBody>
          <a:bodyPr/>
          <a:lstStyle/>
          <a:p>
            <a:r>
              <a:rPr lang="en-US" altLang="en-US"/>
              <a:t>Longus’ </a:t>
            </a:r>
            <a:r>
              <a:rPr lang="en-US" altLang="en-US" i="1"/>
              <a:t>Daphnis &amp; Chloe</a:t>
            </a:r>
          </a:p>
        </p:txBody>
      </p:sp>
      <p:sp>
        <p:nvSpPr>
          <p:cNvPr id="103429" name="Rectangle 5"/>
          <p:cNvSpPr>
            <a:spLocks noGrp="1" noChangeArrowheads="1"/>
          </p:cNvSpPr>
          <p:nvPr>
            <p:ph type="body" idx="1"/>
          </p:nvPr>
        </p:nvSpPr>
        <p:spPr/>
        <p:txBody>
          <a:bodyPr/>
          <a:lstStyle/>
          <a:p>
            <a:r>
              <a:rPr lang="en-US" altLang="en-US"/>
              <a:t>Recap &amp; Update</a:t>
            </a:r>
          </a:p>
        </p:txBody>
      </p:sp>
    </p:spTree>
    <p:extLst>
      <p:ext uri="{BB962C8B-B14F-4D97-AF65-F5344CB8AC3E}">
        <p14:creationId xmlns:p14="http://schemas.microsoft.com/office/powerpoint/2010/main" val="409672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2762250" y="241300"/>
            <a:ext cx="3594100" cy="731838"/>
          </a:xfrm>
          <a:noFill/>
        </p:spPr>
        <p:txBody>
          <a:bodyPr wrap="none">
            <a:spAutoFit/>
          </a:bodyPr>
          <a:lstStyle/>
          <a:p>
            <a:pPr algn="ctr"/>
            <a:r>
              <a:rPr lang="en-US" i="1" dirty="0"/>
              <a:t>D&amp;C:</a:t>
            </a:r>
            <a:r>
              <a:rPr lang="en-US" dirty="0"/>
              <a:t> Analysis</a:t>
            </a:r>
          </a:p>
        </p:txBody>
      </p:sp>
      <p:sp>
        <p:nvSpPr>
          <p:cNvPr id="112646" name="Rectangle 6"/>
          <p:cNvSpPr>
            <a:spLocks noGrp="1" noChangeArrowheads="1"/>
          </p:cNvSpPr>
          <p:nvPr>
            <p:ph type="body" sz="half" idx="1"/>
          </p:nvPr>
        </p:nvSpPr>
        <p:spPr>
          <a:xfrm>
            <a:off x="609600" y="1447800"/>
            <a:ext cx="3886200" cy="4648200"/>
          </a:xfrm>
        </p:spPr>
        <p:txBody>
          <a:bodyPr/>
          <a:lstStyle/>
          <a:p>
            <a:pPr marL="0" indent="0">
              <a:lnSpc>
                <a:spcPct val="80000"/>
              </a:lnSpc>
              <a:buFont typeface="Wingdings" pitchFamily="2" charset="2"/>
              <a:buNone/>
            </a:pPr>
            <a:r>
              <a:rPr lang="en-US" sz="1800" b="1" dirty="0"/>
              <a:t>PROLOGUE</a:t>
            </a:r>
          </a:p>
          <a:p>
            <a:pPr marL="463550" lvl="1" indent="-238125">
              <a:lnSpc>
                <a:spcPct val="80000"/>
              </a:lnSpc>
            </a:pPr>
            <a:r>
              <a:rPr lang="en-US" sz="1700" dirty="0"/>
              <a:t>nature / art</a:t>
            </a:r>
          </a:p>
          <a:p>
            <a:pPr marL="463550" lvl="1" indent="-238125">
              <a:lnSpc>
                <a:spcPct val="80000"/>
              </a:lnSpc>
            </a:pPr>
            <a:r>
              <a:rPr lang="en-US" sz="1700" dirty="0" smtClean="0"/>
              <a:t>creative </a:t>
            </a:r>
            <a:r>
              <a:rPr lang="en-US" sz="1700" i="1" dirty="0" smtClean="0"/>
              <a:t>erōs</a:t>
            </a:r>
            <a:endParaRPr lang="en-US" sz="1700" dirty="0" smtClean="0"/>
          </a:p>
          <a:p>
            <a:pPr marL="863600" lvl="2" indent="-238125">
              <a:lnSpc>
                <a:spcPct val="80000"/>
              </a:lnSpc>
            </a:pPr>
            <a:r>
              <a:rPr lang="en-US" sz="1300" dirty="0" smtClean="0"/>
              <a:t>madness </a:t>
            </a:r>
            <a:r>
              <a:rPr lang="en-US" sz="1300" dirty="0"/>
              <a:t>/ sanity</a:t>
            </a:r>
          </a:p>
          <a:p>
            <a:pPr marL="0" indent="0">
              <a:lnSpc>
                <a:spcPct val="80000"/>
              </a:lnSpc>
              <a:buFont typeface="Wingdings" pitchFamily="2" charset="2"/>
              <a:buNone/>
            </a:pPr>
            <a:r>
              <a:rPr lang="en-US" sz="1800" b="1" dirty="0"/>
              <a:t>BOOK 1</a:t>
            </a:r>
          </a:p>
          <a:p>
            <a:pPr marL="463550" lvl="1" indent="-238125">
              <a:lnSpc>
                <a:spcPct val="80000"/>
              </a:lnSpc>
            </a:pPr>
            <a:r>
              <a:rPr lang="en-US" sz="1700" dirty="0"/>
              <a:t>birth, rearing, education in nature</a:t>
            </a:r>
          </a:p>
          <a:p>
            <a:pPr marL="914400" lvl="2" indent="-225425">
              <a:lnSpc>
                <a:spcPct val="80000"/>
              </a:lnSpc>
            </a:pPr>
            <a:r>
              <a:rPr lang="en-US" sz="1500" dirty="0"/>
              <a:t>Eros – who’s that?</a:t>
            </a:r>
          </a:p>
          <a:p>
            <a:pPr marL="914400" lvl="2" indent="-225425">
              <a:lnSpc>
                <a:spcPct val="80000"/>
              </a:lnSpc>
            </a:pPr>
            <a:r>
              <a:rPr lang="en-US" sz="1500" dirty="0"/>
              <a:t>wolf-trap, D objectified</a:t>
            </a:r>
          </a:p>
          <a:p>
            <a:pPr marL="914400" lvl="2" indent="-225425">
              <a:lnSpc>
                <a:spcPct val="80000"/>
              </a:lnSpc>
            </a:pPr>
            <a:r>
              <a:rPr lang="en-US" sz="1500" dirty="0"/>
              <a:t>Dorcon “wolf”</a:t>
            </a:r>
          </a:p>
          <a:p>
            <a:pPr marL="463550" lvl="1" indent="-238125">
              <a:lnSpc>
                <a:spcPct val="80000"/>
              </a:lnSpc>
            </a:pPr>
            <a:r>
              <a:rPr lang="en-US" sz="1700" dirty="0"/>
              <a:t>D/C switch clothes</a:t>
            </a:r>
          </a:p>
          <a:p>
            <a:pPr marL="463550" lvl="1" indent="-238125">
              <a:lnSpc>
                <a:spcPct val="80000"/>
              </a:lnSpc>
            </a:pPr>
            <a:r>
              <a:rPr lang="en-US" sz="1700" dirty="0"/>
              <a:t>Pirates: C rescues D</a:t>
            </a:r>
          </a:p>
          <a:p>
            <a:pPr marL="0" indent="0">
              <a:lnSpc>
                <a:spcPct val="80000"/>
              </a:lnSpc>
              <a:buFont typeface="Wingdings" pitchFamily="2" charset="2"/>
              <a:buNone/>
            </a:pPr>
            <a:r>
              <a:rPr lang="en-US" sz="1800" b="1" dirty="0"/>
              <a:t>BOOK 2</a:t>
            </a:r>
          </a:p>
          <a:p>
            <a:pPr marL="463550" lvl="1" indent="-238125">
              <a:lnSpc>
                <a:spcPct val="80000"/>
              </a:lnSpc>
            </a:pPr>
            <a:r>
              <a:rPr lang="en-US" sz="1700" dirty="0"/>
              <a:t>vintage fest, Chloe </a:t>
            </a:r>
            <a:r>
              <a:rPr lang="en-US" sz="1700" dirty="0" err="1"/>
              <a:t>oggled</a:t>
            </a:r>
            <a:endParaRPr lang="en-US" sz="1700" dirty="0"/>
          </a:p>
          <a:p>
            <a:pPr marL="463550" lvl="1" indent="-238125">
              <a:lnSpc>
                <a:spcPct val="80000"/>
              </a:lnSpc>
            </a:pPr>
            <a:r>
              <a:rPr lang="en-US" sz="1700" dirty="0"/>
              <a:t>Philetas</a:t>
            </a:r>
          </a:p>
          <a:p>
            <a:pPr marL="914400" lvl="2" indent="-225425">
              <a:lnSpc>
                <a:spcPct val="80000"/>
              </a:lnSpc>
            </a:pPr>
            <a:r>
              <a:rPr lang="en-US" sz="1500" dirty="0"/>
              <a:t>education in </a:t>
            </a:r>
            <a:r>
              <a:rPr lang="en-US" sz="1500" i="1" dirty="0"/>
              <a:t>eros</a:t>
            </a:r>
            <a:endParaRPr lang="en-US" sz="1500" dirty="0"/>
          </a:p>
          <a:p>
            <a:pPr marL="914400" lvl="2" indent="-225425">
              <a:lnSpc>
                <a:spcPct val="80000"/>
              </a:lnSpc>
            </a:pPr>
            <a:r>
              <a:rPr lang="en-US" sz="1500" dirty="0"/>
              <a:t>homoerotic attraction</a:t>
            </a:r>
          </a:p>
          <a:p>
            <a:pPr marL="914400" lvl="2" indent="-225425">
              <a:lnSpc>
                <a:spcPct val="80000"/>
              </a:lnSpc>
            </a:pPr>
            <a:r>
              <a:rPr lang="en-US" sz="1500" dirty="0"/>
              <a:t>age issues</a:t>
            </a:r>
          </a:p>
          <a:p>
            <a:pPr marL="914400" lvl="2" indent="-225425">
              <a:lnSpc>
                <a:spcPct val="80000"/>
              </a:lnSpc>
            </a:pPr>
            <a:r>
              <a:rPr lang="en-US" sz="1500" i="1" dirty="0"/>
              <a:t>eros</a:t>
            </a:r>
            <a:r>
              <a:rPr lang="en-US" sz="1500" dirty="0"/>
              <a:t> illness, cure</a:t>
            </a:r>
          </a:p>
        </p:txBody>
      </p:sp>
      <p:sp>
        <p:nvSpPr>
          <p:cNvPr id="112647" name="Rectangle 7"/>
          <p:cNvSpPr>
            <a:spLocks noGrp="1" noChangeArrowheads="1"/>
          </p:cNvSpPr>
          <p:nvPr>
            <p:ph type="body" sz="half" idx="2"/>
          </p:nvPr>
        </p:nvSpPr>
        <p:spPr>
          <a:xfrm>
            <a:off x="4648200" y="1447800"/>
            <a:ext cx="3886200" cy="4648200"/>
          </a:xfrm>
        </p:spPr>
        <p:txBody>
          <a:bodyPr/>
          <a:lstStyle/>
          <a:p>
            <a:pPr marL="0" indent="0">
              <a:lnSpc>
                <a:spcPct val="80000"/>
              </a:lnSpc>
            </a:pPr>
            <a:r>
              <a:rPr lang="el-GR" sz="1800" b="1"/>
              <a:t>BOOK 2 </a:t>
            </a:r>
            <a:r>
              <a:rPr lang="en-US" sz="1800" b="1"/>
              <a:t>(cont.)</a:t>
            </a:r>
          </a:p>
          <a:p>
            <a:pPr marL="463550" lvl="1" indent="-238125">
              <a:lnSpc>
                <a:spcPct val="80000"/>
              </a:lnSpc>
            </a:pPr>
            <a:r>
              <a:rPr lang="en-US" sz="1700"/>
              <a:t>Methymnian louts</a:t>
            </a:r>
          </a:p>
          <a:p>
            <a:pPr marL="914400" lvl="2" indent="-225425">
              <a:lnSpc>
                <a:spcPct val="80000"/>
              </a:lnSpc>
            </a:pPr>
            <a:r>
              <a:rPr lang="en-US" sz="1500"/>
              <a:t>Daphnis “tried”</a:t>
            </a:r>
          </a:p>
          <a:p>
            <a:pPr marL="914400" lvl="2" indent="-225425">
              <a:lnSpc>
                <a:spcPct val="80000"/>
              </a:lnSpc>
            </a:pPr>
            <a:r>
              <a:rPr lang="en-US" sz="1500"/>
              <a:t>war, C abducted, country v. town</a:t>
            </a:r>
          </a:p>
          <a:p>
            <a:pPr marL="0" indent="0">
              <a:lnSpc>
                <a:spcPct val="80000"/>
              </a:lnSpc>
              <a:buFont typeface="Wingdings" pitchFamily="2" charset="2"/>
              <a:buNone/>
            </a:pPr>
            <a:r>
              <a:rPr lang="en-US" sz="1800" b="1"/>
              <a:t>BOOK 3</a:t>
            </a:r>
          </a:p>
          <a:p>
            <a:pPr marL="463550" lvl="1" indent="-238125">
              <a:lnSpc>
                <a:spcPct val="80000"/>
              </a:lnSpc>
            </a:pPr>
            <a:r>
              <a:rPr lang="en-US" sz="1700"/>
              <a:t>winter separation</a:t>
            </a:r>
          </a:p>
          <a:p>
            <a:pPr marL="914400" lvl="2" indent="-225425">
              <a:lnSpc>
                <a:spcPct val="80000"/>
              </a:lnSpc>
            </a:pPr>
            <a:r>
              <a:rPr lang="en-US" sz="1500"/>
              <a:t>D’s “more ingenuity than a girl”</a:t>
            </a:r>
          </a:p>
          <a:p>
            <a:pPr marL="463550" lvl="1" indent="-238125">
              <a:lnSpc>
                <a:spcPct val="80000"/>
              </a:lnSpc>
            </a:pPr>
            <a:r>
              <a:rPr lang="en-US" sz="1700"/>
              <a:t>Lycaenion courts D</a:t>
            </a:r>
          </a:p>
          <a:p>
            <a:pPr marL="463550" lvl="1" indent="-238125">
              <a:lnSpc>
                <a:spcPct val="80000"/>
              </a:lnSpc>
            </a:pPr>
            <a:r>
              <a:rPr lang="en-US" sz="1700"/>
              <a:t>echo: D understands, C doesn’t</a:t>
            </a:r>
          </a:p>
          <a:p>
            <a:pPr marL="463550" lvl="1" indent="-238125">
              <a:lnSpc>
                <a:spcPct val="80000"/>
              </a:lnSpc>
            </a:pPr>
            <a:r>
              <a:rPr lang="en-US" sz="1700"/>
              <a:t>C’s/D’s marriage to – others?</a:t>
            </a:r>
          </a:p>
          <a:p>
            <a:pPr marL="463550" lvl="1" indent="-238125">
              <a:lnSpc>
                <a:spcPct val="80000"/>
              </a:lnSpc>
            </a:pPr>
            <a:r>
              <a:rPr lang="en-US" sz="1700"/>
              <a:t>D’s windfall</a:t>
            </a:r>
          </a:p>
          <a:p>
            <a:pPr marL="0" indent="0">
              <a:lnSpc>
                <a:spcPct val="80000"/>
              </a:lnSpc>
              <a:buFont typeface="Wingdings" pitchFamily="2" charset="2"/>
              <a:buNone/>
            </a:pPr>
            <a:r>
              <a:rPr lang="en-US" sz="1800" b="1"/>
              <a:t>BOOK 4</a:t>
            </a:r>
          </a:p>
          <a:p>
            <a:pPr marL="463550" lvl="1" indent="-238125">
              <a:lnSpc>
                <a:spcPct val="80000"/>
              </a:lnSpc>
            </a:pPr>
            <a:r>
              <a:rPr lang="en-US" sz="1700"/>
              <a:t>Lampis courts C</a:t>
            </a:r>
          </a:p>
          <a:p>
            <a:pPr marL="463550" lvl="1" indent="-238125">
              <a:lnSpc>
                <a:spcPct val="80000"/>
              </a:lnSpc>
            </a:pPr>
            <a:r>
              <a:rPr lang="en-US" sz="1700"/>
              <a:t>Gnathon courts D</a:t>
            </a:r>
          </a:p>
          <a:p>
            <a:pPr marL="463550" lvl="1" indent="-238125">
              <a:lnSpc>
                <a:spcPct val="80000"/>
              </a:lnSpc>
            </a:pPr>
            <a:r>
              <a:rPr lang="en-US" sz="1700"/>
              <a:t>Lampis kidnaps C</a:t>
            </a:r>
          </a:p>
          <a:p>
            <a:pPr marL="463550" lvl="1" indent="-238125">
              <a:lnSpc>
                <a:spcPct val="80000"/>
              </a:lnSpc>
            </a:pPr>
            <a:r>
              <a:rPr lang="en-US" sz="1700"/>
              <a:t>parentage revealed, wedding approved</a:t>
            </a:r>
          </a:p>
        </p:txBody>
      </p:sp>
      <p:sp>
        <p:nvSpPr>
          <p:cNvPr id="112648" name="Line 8"/>
          <p:cNvSpPr>
            <a:spLocks noChangeShapeType="1"/>
          </p:cNvSpPr>
          <p:nvPr/>
        </p:nvSpPr>
        <p:spPr bwMode="auto">
          <a:xfrm>
            <a:off x="4470402" y="1600200"/>
            <a:ext cx="0" cy="3581400"/>
          </a:xfrm>
          <a:prstGeom prst="line">
            <a:avLst/>
          </a:prstGeom>
          <a:noFill/>
          <a:ln w="19050">
            <a:solidFill>
              <a:schemeClr val="accent1"/>
            </a:solidFill>
            <a:round/>
            <a:headEnd/>
            <a:tailEnd/>
          </a:ln>
          <a:effectLst/>
        </p:spPr>
        <p:txBody>
          <a:bodyPr/>
          <a:lstStyle/>
          <a:p>
            <a:endParaRPr lang="en-US"/>
          </a:p>
        </p:txBody>
      </p:sp>
      <p:sp>
        <p:nvSpPr>
          <p:cNvPr id="5" name="Date Placeholder 4"/>
          <p:cNvSpPr>
            <a:spLocks noGrp="1"/>
          </p:cNvSpPr>
          <p:nvPr>
            <p:ph type="dt" sz="half" idx="10"/>
          </p:nvPr>
        </p:nvSpPr>
        <p:spPr/>
        <p:txBody>
          <a:bodyPr/>
          <a:lstStyle/>
          <a:p>
            <a:r>
              <a:rPr lang="en-US" altLang="en-US" smtClean="0"/>
              <a:t>2013-12-10</a:t>
            </a:r>
            <a:endParaRPr lang="en-US" altLang="en-US"/>
          </a:p>
        </p:txBody>
      </p:sp>
      <p:sp>
        <p:nvSpPr>
          <p:cNvPr id="6" name="Footer Placeholder 5"/>
          <p:cNvSpPr>
            <a:spLocks noGrp="1"/>
          </p:cNvSpPr>
          <p:nvPr>
            <p:ph type="ftr" sz="quarter" idx="11"/>
          </p:nvPr>
        </p:nvSpPr>
        <p:spPr/>
        <p:txBody>
          <a:bodyPr/>
          <a:lstStyle/>
          <a:p>
            <a:r>
              <a:rPr lang="en-US" altLang="en-US" smtClean="0"/>
              <a:t>Daphnis and Chloe</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8</a:t>
            </a:fld>
            <a:endParaRPr lang="en-US" altLang="en-US"/>
          </a:p>
        </p:txBody>
      </p:sp>
    </p:spTree>
    <p:extLst>
      <p:ext uri="{BB962C8B-B14F-4D97-AF65-F5344CB8AC3E}">
        <p14:creationId xmlns:p14="http://schemas.microsoft.com/office/powerpoint/2010/main" val="344997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2" name="Rectangle 4"/>
          <p:cNvSpPr>
            <a:spLocks noGrp="1" noChangeArrowheads="1"/>
          </p:cNvSpPr>
          <p:nvPr>
            <p:ph type="title"/>
          </p:nvPr>
        </p:nvSpPr>
        <p:spPr/>
        <p:txBody>
          <a:bodyPr/>
          <a:lstStyle/>
          <a:p>
            <a:r>
              <a:rPr lang="en-US" altLang="en-US"/>
              <a:t>Sexual Symmetry?</a:t>
            </a:r>
          </a:p>
        </p:txBody>
      </p:sp>
      <p:sp>
        <p:nvSpPr>
          <p:cNvPr id="140293" name="Rectangle 5"/>
          <p:cNvSpPr>
            <a:spLocks noGrp="1" noChangeArrowheads="1"/>
          </p:cNvSpPr>
          <p:nvPr>
            <p:ph type="body" idx="1"/>
          </p:nvPr>
        </p:nvSpPr>
        <p:spPr/>
        <p:txBody>
          <a:bodyPr/>
          <a:lstStyle/>
          <a:p>
            <a:r>
              <a:rPr lang="en-US" altLang="en-US" dirty="0" smtClean="0"/>
              <a:t>Late Antique </a:t>
            </a:r>
            <a:r>
              <a:rPr lang="en-US" altLang="en-US" i="1" dirty="0" smtClean="0"/>
              <a:t>Erōs</a:t>
            </a:r>
            <a:r>
              <a:rPr lang="en-US" altLang="en-US" dirty="0" smtClean="0"/>
              <a:t> and David Konstan’s </a:t>
            </a:r>
            <a:r>
              <a:rPr lang="en-US" altLang="en-US" i="1" dirty="0" smtClean="0"/>
              <a:t>Sexual Symmetry</a:t>
            </a:r>
            <a:endParaRPr lang="en-US" altLang="en-US" i="1" dirty="0"/>
          </a:p>
        </p:txBody>
      </p:sp>
    </p:spTree>
    <p:extLst>
      <p:ext uri="{BB962C8B-B14F-4D97-AF65-F5344CB8AC3E}">
        <p14:creationId xmlns:p14="http://schemas.microsoft.com/office/powerpoint/2010/main" val="322256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38</TotalTime>
  <Words>1628</Words>
  <Application>Microsoft Office PowerPoint</Application>
  <PresentationFormat>On-screen Show (4:3)</PresentationFormat>
  <Paragraphs>185</Paragraphs>
  <Slides>11</Slides>
  <Notes>4</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ancient_sexuality_and_gender</vt:lpstr>
      <vt:lpstr>Sexual-Gender (Dis)-Symmetry?</vt:lpstr>
      <vt:lpstr>Agenda</vt:lpstr>
      <vt:lpstr>Finnis Is Right — Right?</vt:lpstr>
      <vt:lpstr>Finnis’ “Little Noticed Fact”</vt:lpstr>
      <vt:lpstr>Finnis v. Nussbaum</vt:lpstr>
      <vt:lpstr>Bibliography</vt:lpstr>
      <vt:lpstr>Longus’ Daphnis &amp; Chloe</vt:lpstr>
      <vt:lpstr>D&amp;C: Analysis</vt:lpstr>
      <vt:lpstr>Sexual Symmetry?</vt:lpstr>
      <vt:lpstr>PowerPoint Presentation</vt:lpstr>
      <vt:lpstr>D&amp;C: Analysis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Sexual-Gender (Dis)-Symmetry?</dc:title>
  <dc:creator>ascholtz</dc:creator>
  <cp:lastModifiedBy>ascholtz</cp:lastModifiedBy>
  <cp:revision>7</cp:revision>
  <cp:lastPrinted>2013-09-12T18:38:56Z</cp:lastPrinted>
  <dcterms:created xsi:type="dcterms:W3CDTF">2013-12-10T18:57:31Z</dcterms:created>
  <dcterms:modified xsi:type="dcterms:W3CDTF">2013-12-11T18:09:23Z</dcterms:modified>
</cp:coreProperties>
</file>