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6"/>
  </p:notesMasterIdLst>
  <p:handoutMasterIdLst>
    <p:handoutMasterId r:id="rId17"/>
  </p:handoutMasterIdLst>
  <p:sldIdLst>
    <p:sldId id="256" r:id="rId2"/>
    <p:sldId id="272" r:id="rId3"/>
    <p:sldId id="259" r:id="rId4"/>
    <p:sldId id="260" r:id="rId5"/>
    <p:sldId id="261" r:id="rId6"/>
    <p:sldId id="262" r:id="rId7"/>
    <p:sldId id="263" r:id="rId8"/>
    <p:sldId id="264" r:id="rId9"/>
    <p:sldId id="265" r:id="rId10"/>
    <p:sldId id="266" r:id="rId11"/>
    <p:sldId id="267" r:id="rId12"/>
    <p:sldId id="269" r:id="rId13"/>
    <p:sldId id="270" r:id="rId14"/>
    <p:sldId id="271" r:id="rId15"/>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59" autoAdjust="0"/>
    <p:restoredTop sz="36499" autoAdjust="0"/>
  </p:normalViewPr>
  <p:slideViewPr>
    <p:cSldViewPr snapToGrid="0" showGuides="1">
      <p:cViewPr varScale="1">
        <p:scale>
          <a:sx n="66" d="100"/>
          <a:sy n="66" d="100"/>
        </p:scale>
        <p:origin x="-2058" y="-108"/>
      </p:cViewPr>
      <p:guideLst>
        <p:guide orient="horz" pos="2159"/>
        <p:guide pos="2880"/>
      </p:guideLst>
    </p:cSldViewPr>
  </p:slideViewPr>
  <p:outlineViewPr>
    <p:cViewPr>
      <p:scale>
        <a:sx n="50" d="100"/>
        <a:sy n="50" d="100"/>
      </p:scale>
      <p:origin x="396" y="1134"/>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66" d="100"/>
          <a:sy n="166" d="100"/>
        </p:scale>
        <p:origin x="-294" y="3240"/>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1"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1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1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1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1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1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topics.nytimes.com/top/reference/timestopics/people/s/kenneth_w_starr/index.html?inline=nyt-pe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8BC74FE3-C516-4A48-8220-1F5EDA0DAA59}" type="slidenum">
              <a:rPr lang="en-US" altLang="en-US"/>
              <a:pPr/>
              <a:t>1</a:t>
            </a:fld>
            <a:endParaRPr lang="en-US" altLang="en-US"/>
          </a:p>
        </p:txBody>
      </p:sp>
      <p:sp>
        <p:nvSpPr>
          <p:cNvPr id="403458" name="Rectangle 2"/>
          <p:cNvSpPr>
            <a:spLocks noGrp="1" noRot="1" noChangeAspect="1" noChangeArrowheads="1" noTextEdit="1"/>
          </p:cNvSpPr>
          <p:nvPr>
            <p:ph type="sldImg"/>
          </p:nvPr>
        </p:nvSpPr>
        <p:spPr>
          <a:xfrm>
            <a:off x="2227263" y="700088"/>
            <a:ext cx="2592387" cy="1944687"/>
          </a:xfrm>
          <a:ln/>
        </p:spPr>
      </p:sp>
      <p:sp>
        <p:nvSpPr>
          <p:cNvPr id="403459" name="Rectangle 3"/>
          <p:cNvSpPr>
            <a:spLocks noGrp="1" noChangeArrowheads="1"/>
          </p:cNvSpPr>
          <p:nvPr>
            <p:ph type="body" idx="1"/>
          </p:nvPr>
        </p:nvSpPr>
        <p:spPr/>
        <p:txBody>
          <a:bodyPr/>
          <a:lstStyle/>
          <a:p>
            <a:r>
              <a:rPr lang="en-US" sz="1100" b="0" i="0" u="none" kern="1200" dirty="0" smtClean="0">
                <a:solidFill>
                  <a:schemeClr val="tx1"/>
                </a:solidFill>
                <a:effectLst/>
                <a:latin typeface="Calibri" panose="020F0502020204030204" pitchFamily="34" charset="0"/>
                <a:ea typeface="+mn-ea"/>
                <a:cs typeface="+mn-cs"/>
              </a:rPr>
              <a:t>They attended the Dean's translation class, and when one of the men was forging quietly ahead Mr. Cornwallis observed in a flat toneless voice: "Omit: a reference to the unspeakable vice of the Greeks." Durham observed afterwards that he ought to lose his fellowship for such hypocrisy.</a:t>
            </a:r>
          </a:p>
          <a:p>
            <a:r>
              <a:rPr lang="en-US" sz="1100" b="0" i="0" u="none" kern="1200" dirty="0" smtClean="0">
                <a:solidFill>
                  <a:schemeClr val="tx1"/>
                </a:solidFill>
                <a:effectLst/>
                <a:latin typeface="Calibri" panose="020F0502020204030204" pitchFamily="34" charset="0"/>
                <a:ea typeface="+mn-ea"/>
                <a:cs typeface="+mn-cs"/>
              </a:rPr>
              <a:t> Maurice laughed.</a:t>
            </a:r>
          </a:p>
          <a:p>
            <a:r>
              <a:rPr lang="en-US" sz="1100" b="0" i="0" u="none" kern="1200" dirty="0" smtClean="0">
                <a:solidFill>
                  <a:schemeClr val="tx1"/>
                </a:solidFill>
                <a:effectLst/>
                <a:latin typeface="Calibri" panose="020F0502020204030204" pitchFamily="34" charset="0"/>
                <a:ea typeface="+mn-ea"/>
                <a:cs typeface="+mn-cs"/>
              </a:rPr>
              <a:t> "I regard it as a point of pure scholarship. The Greeks, or most of them, were that way inclined, and to omit it is to omit the mainstay of Athenian society."</a:t>
            </a:r>
          </a:p>
          <a:p>
            <a:r>
              <a:rPr lang="en-US" sz="1100" b="0" i="0" u="none" kern="1200" dirty="0" smtClean="0">
                <a:solidFill>
                  <a:schemeClr val="tx1"/>
                </a:solidFill>
                <a:effectLst/>
                <a:latin typeface="Calibri" panose="020F0502020204030204" pitchFamily="34" charset="0"/>
                <a:ea typeface="+mn-ea"/>
                <a:cs typeface="+mn-cs"/>
              </a:rPr>
              <a:t> "Is that so?"</a:t>
            </a:r>
          </a:p>
          <a:p>
            <a:r>
              <a:rPr lang="en-US" sz="1100" b="0" i="0" u="none" kern="1200" dirty="0" smtClean="0">
                <a:solidFill>
                  <a:schemeClr val="tx1"/>
                </a:solidFill>
                <a:effectLst/>
                <a:latin typeface="Calibri" panose="020F0502020204030204" pitchFamily="34" charset="0"/>
                <a:ea typeface="+mn-ea"/>
                <a:cs typeface="+mn-cs"/>
              </a:rPr>
              <a:t> "You've read the Symposium?"</a:t>
            </a:r>
          </a:p>
          <a:p>
            <a:r>
              <a:rPr lang="en-US" sz="1100" b="0" i="0" u="none" kern="1200" dirty="0" smtClean="0">
                <a:solidFill>
                  <a:schemeClr val="tx1"/>
                </a:solidFill>
                <a:effectLst/>
                <a:latin typeface="Calibri" panose="020F0502020204030204" pitchFamily="34" charset="0"/>
                <a:ea typeface="+mn-ea"/>
                <a:cs typeface="+mn-cs"/>
              </a:rPr>
              <a:t> Maurice had not, and did not add that he had explored Martial.  </a:t>
            </a:r>
            <a:r>
              <a:rPr lang="en-US" sz="1100" b="1" i="0" u="none" kern="1200" dirty="0" smtClean="0">
                <a:solidFill>
                  <a:schemeClr val="tx1"/>
                </a:solidFill>
                <a:effectLst/>
                <a:latin typeface="Calibri" panose="020F0502020204030204" pitchFamily="34" charset="0"/>
                <a:ea typeface="+mn-ea"/>
                <a:cs typeface="+mn-cs"/>
              </a:rPr>
              <a:t>[*1516]</a:t>
            </a:r>
            <a:r>
              <a:rPr lang="en-US" sz="1100" b="0" i="0" u="none" kern="1200" dirty="0" smtClean="0">
                <a:solidFill>
                  <a:schemeClr val="tx1"/>
                </a:solidFill>
                <a:effectLst/>
                <a:latin typeface="Calibri" panose="020F0502020204030204" pitchFamily="34" charset="0"/>
                <a:ea typeface="+mn-ea"/>
                <a:cs typeface="+mn-cs"/>
              </a:rPr>
              <a:t> </a:t>
            </a:r>
          </a:p>
          <a:p>
            <a:r>
              <a:rPr lang="en-US" sz="1100" b="0" i="0" u="none" kern="1200" dirty="0" smtClean="0">
                <a:solidFill>
                  <a:schemeClr val="tx1"/>
                </a:solidFill>
                <a:effectLst/>
                <a:latin typeface="Calibri" panose="020F0502020204030204" pitchFamily="34" charset="0"/>
                <a:ea typeface="+mn-ea"/>
                <a:cs typeface="+mn-cs"/>
              </a:rPr>
              <a:t> "It's all in there - not meat for babes, of course, but you ought to read it. Read it this vac."</a:t>
            </a:r>
          </a:p>
          <a:p>
            <a:r>
              <a:rPr lang="en-US" sz="1100" b="0" i="0" u="none" kern="1200" dirty="0" smtClean="0">
                <a:solidFill>
                  <a:schemeClr val="tx1"/>
                </a:solidFill>
                <a:effectLst/>
                <a:latin typeface="Calibri" panose="020F0502020204030204" pitchFamily="34" charset="0"/>
                <a:ea typeface="+mn-ea"/>
                <a:cs typeface="+mn-cs"/>
              </a:rPr>
              <a:t> ... He hadn't known it could be mentioned, and when Durham did so in the middle of the sunlit court a breath of liberty touched him.  </a:t>
            </a:r>
            <a:r>
              <a:rPr lang="en-US" sz="1100" b="0" i="0" u="none" kern="1200" baseline="30000" dirty="0" smtClean="0">
                <a:solidFill>
                  <a:schemeClr val="tx1"/>
                </a:solidFill>
                <a:effectLst/>
                <a:latin typeface="Calibri" panose="020F0502020204030204" pitchFamily="34" charset="0"/>
                <a:ea typeface="+mn-ea"/>
                <a:cs typeface="+mn-cs"/>
              </a:rPr>
              <a:t>n1</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CCA42C7D-F89C-461C-85C2-031BDDFF4117}" type="slidenum">
              <a:rPr lang="en-US" altLang="en-US"/>
              <a:pPr/>
              <a:t>10</a:t>
            </a:fld>
            <a:endParaRPr lang="en-US" altLang="en-US"/>
          </a:p>
        </p:txBody>
      </p:sp>
      <p:sp>
        <p:nvSpPr>
          <p:cNvPr id="416770" name="Rectangle 2"/>
          <p:cNvSpPr>
            <a:spLocks noGrp="1" noRot="1" noChangeAspect="1" noChangeArrowheads="1" noTextEdit="1"/>
          </p:cNvSpPr>
          <p:nvPr>
            <p:ph type="sldImg"/>
          </p:nvPr>
        </p:nvSpPr>
        <p:spPr>
          <a:xfrm>
            <a:off x="2227263" y="700088"/>
            <a:ext cx="2592387" cy="1944687"/>
          </a:xfrm>
          <a:ln/>
        </p:spPr>
      </p:sp>
      <p:sp>
        <p:nvSpPr>
          <p:cNvPr id="4167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EEB81F52-1D26-4210-9630-F0D77E6F8C91}" type="slidenum">
              <a:rPr lang="en-US" altLang="en-US"/>
              <a:pPr/>
              <a:t>11</a:t>
            </a:fld>
            <a:endParaRPr lang="en-US" altLang="en-US"/>
          </a:p>
        </p:txBody>
      </p:sp>
      <p:sp>
        <p:nvSpPr>
          <p:cNvPr id="415746" name="Rectangle 2"/>
          <p:cNvSpPr>
            <a:spLocks noGrp="1" noRot="1" noChangeAspect="1" noChangeArrowheads="1" noTextEdit="1"/>
          </p:cNvSpPr>
          <p:nvPr>
            <p:ph type="sldImg"/>
          </p:nvPr>
        </p:nvSpPr>
        <p:spPr>
          <a:xfrm>
            <a:off x="2227263" y="700088"/>
            <a:ext cx="2592387" cy="1944687"/>
          </a:xfrm>
          <a:ln/>
        </p:spPr>
      </p:sp>
      <p:sp>
        <p:nvSpPr>
          <p:cNvPr id="415747" name="Rectangle 3"/>
          <p:cNvSpPr>
            <a:spLocks noGrp="1" noChangeArrowheads="1"/>
          </p:cNvSpPr>
          <p:nvPr>
            <p:ph type="body" idx="1"/>
          </p:nvPr>
        </p:nvSpPr>
        <p:spPr/>
        <p:txBody>
          <a:bodyPr/>
          <a:lstStyle/>
          <a:p>
            <a:pPr lvl="1"/>
            <a:r>
              <a:rPr lang="en-US" altLang="en-US" dirty="0" err="1"/>
              <a:t>F&amp;N</a:t>
            </a:r>
            <a:r>
              <a:rPr lang="en-US" altLang="en-US" dirty="0"/>
              <a:t> not brought in to pontificate on sexual morality. nor do they, however much it may sound as if they do. rather, what they were called in to do, AND WHAT THEY IN FACT DID, was to comment on the larger context of society's and the state's interest in promoting this or that vision of sexual morality</a:t>
            </a:r>
            <a:r>
              <a:rPr lang="en-US" altLang="en-US" dirty="0"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8A312AC9-8F24-4CEF-BEF6-8F5B4E1F881F}" type="slidenum">
              <a:rPr lang="en-US" altLang="en-US"/>
              <a:pPr/>
              <a:t>12</a:t>
            </a:fld>
            <a:endParaRPr lang="en-US" altLang="en-US"/>
          </a:p>
        </p:txBody>
      </p:sp>
      <p:sp>
        <p:nvSpPr>
          <p:cNvPr id="456706" name="Rectangle 2"/>
          <p:cNvSpPr>
            <a:spLocks noGrp="1" noRot="1" noChangeAspect="1" noChangeArrowheads="1" noTextEdit="1"/>
          </p:cNvSpPr>
          <p:nvPr>
            <p:ph type="sldImg"/>
          </p:nvPr>
        </p:nvSpPr>
        <p:spPr>
          <a:xfrm>
            <a:off x="2227263" y="700088"/>
            <a:ext cx="2592387" cy="1944687"/>
          </a:xfrm>
          <a:ln/>
        </p:spPr>
      </p:sp>
      <p:sp>
        <p:nvSpPr>
          <p:cNvPr id="456707" name="Rectangle 3"/>
          <p:cNvSpPr>
            <a:spLocks noGrp="1" noChangeArrowheads="1"/>
          </p:cNvSpPr>
          <p:nvPr>
            <p:ph type="body" idx="1"/>
          </p:nvPr>
        </p:nvSpPr>
        <p:spPr/>
        <p:txBody>
          <a:bodyPr/>
          <a:lstStyle/>
          <a:p>
            <a:r>
              <a:rPr lang="en-US" altLang="en-US" dirty="0" err="1"/>
              <a:t>Finnis</a:t>
            </a:r>
            <a:r>
              <a:rPr lang="en-US" altLang="en-US" dirty="0"/>
              <a:t>: 2 main arguments</a:t>
            </a:r>
          </a:p>
          <a:p>
            <a:pPr lvl="1"/>
            <a:r>
              <a:rPr lang="en-US" altLang="en-US" dirty="0"/>
              <a:t>legal argument</a:t>
            </a:r>
          </a:p>
          <a:p>
            <a:pPr lvl="2"/>
            <a:r>
              <a:rPr lang="en-US" altLang="en-US" dirty="0"/>
              <a:t>“standard modern [European] position” a valid </a:t>
            </a:r>
            <a:r>
              <a:rPr lang="en-US" altLang="en-US" dirty="0" smtClean="0"/>
              <a:t>parallel</a:t>
            </a:r>
          </a:p>
          <a:p>
            <a:pPr lvl="3"/>
            <a:r>
              <a:rPr lang="en-US" sz="1200" b="0" i="0" u="none" kern="1200" dirty="0" smtClean="0">
                <a:solidFill>
                  <a:schemeClr val="tx1"/>
                </a:solidFill>
                <a:latin typeface="Calibri" panose="020F0502020204030204" pitchFamily="34" charset="0"/>
                <a:ea typeface="+mn-ea"/>
                <a:cs typeface="+mn-cs"/>
              </a:rPr>
              <a:t>14. </a:t>
            </a:r>
            <a:r>
              <a:rPr lang="en-US" sz="1200" b="0" i="0" u="none" kern="1200" dirty="0" err="1" smtClean="0">
                <a:solidFill>
                  <a:schemeClr val="tx1"/>
                </a:solidFill>
                <a:latin typeface="Calibri" panose="020F0502020204030204" pitchFamily="34" charset="0"/>
                <a:ea typeface="+mn-ea"/>
                <a:cs typeface="+mn-cs"/>
              </a:rPr>
              <a:t>smep</a:t>
            </a:r>
            <a:r>
              <a:rPr lang="en-US" sz="1200" b="0" i="0" u="none" kern="1200" dirty="0" smtClean="0">
                <a:solidFill>
                  <a:schemeClr val="tx1"/>
                </a:solidFill>
                <a:latin typeface="Calibri" panose="020F0502020204030204" pitchFamily="34" charset="0"/>
                <a:ea typeface="+mn-ea"/>
                <a:cs typeface="+mn-cs"/>
              </a:rPr>
              <a:t> assigns primary role in inculcating sexual morality to parents, but involves state as well. state "secondary" to parents in shaping morality of young; does not supplant them. does not place state </a:t>
            </a:r>
            <a:r>
              <a:rPr lang="en-US" sz="1200" b="0" i="1" u="none" kern="1200" dirty="0" smtClean="0">
                <a:solidFill>
                  <a:schemeClr val="tx1"/>
                </a:solidFill>
                <a:latin typeface="Calibri" panose="020F0502020204030204" pitchFamily="34" charset="0"/>
                <a:ea typeface="+mn-ea"/>
                <a:cs typeface="+mn-cs"/>
              </a:rPr>
              <a:t>in loco parentis</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vav</a:t>
            </a:r>
            <a:r>
              <a:rPr lang="en-US" sz="1200" b="0" i="0" u="none" kern="1200" dirty="0" smtClean="0">
                <a:solidFill>
                  <a:schemeClr val="tx1"/>
                </a:solidFill>
                <a:latin typeface="Calibri" panose="020F0502020204030204" pitchFamily="34" charset="0"/>
                <a:ea typeface="+mn-ea"/>
                <a:cs typeface="+mn-cs"/>
              </a:rPr>
              <a:t> consenting adults. but does take responsibility for the public realm. [state thus maintains a voice in perpetuating a sexual morality.]</a:t>
            </a:r>
            <a:endParaRPr lang="en-US" altLang="en-US" dirty="0"/>
          </a:p>
          <a:p>
            <a:pPr lvl="1"/>
            <a:r>
              <a:rPr lang="en-US" altLang="en-US" dirty="0"/>
              <a:t>moral argument</a:t>
            </a:r>
          </a:p>
          <a:p>
            <a:pPr marL="457200" marR="0" lvl="2"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crucially, f’s arguments involve a notion of biological union possible only in the case of heteroerotic sex, and a teleology possible only in the case of what we’d refer to as traditional marriage.</a:t>
            </a:r>
          </a:p>
          <a:p>
            <a:pPr lvl="2"/>
            <a:r>
              <a:rPr lang="en-US" altLang="en-US" dirty="0" smtClean="0"/>
              <a:t>catholic </a:t>
            </a:r>
            <a:r>
              <a:rPr lang="en-US" altLang="en-US" dirty="0"/>
              <a:t>natural law standard of sexual morality privileges reason over authority</a:t>
            </a:r>
          </a:p>
          <a:p>
            <a:pPr lvl="2"/>
            <a:r>
              <a:rPr lang="en-US" altLang="en-US" dirty="0"/>
              <a:t>homosexuals think they are actualizing a bonding of affection</a:t>
            </a:r>
          </a:p>
          <a:p>
            <a:pPr lvl="3"/>
            <a:r>
              <a:rPr lang="en-US" altLang="en-US" dirty="0"/>
              <a:t>as in marriage</a:t>
            </a:r>
          </a:p>
          <a:p>
            <a:pPr lvl="2"/>
            <a:r>
              <a:rPr lang="en-US" altLang="en-US" dirty="0"/>
              <a:t>no such bonding</a:t>
            </a:r>
          </a:p>
          <a:p>
            <a:pPr lvl="3"/>
            <a:r>
              <a:rPr lang="en-US" altLang="en-US" dirty="0"/>
              <a:t>“want of a common good,” </a:t>
            </a:r>
          </a:p>
          <a:p>
            <a:pPr lvl="3"/>
            <a:r>
              <a:rPr lang="en-US" altLang="en-US" i="1" dirty="0"/>
              <a:t>except</a:t>
            </a:r>
            <a:r>
              <a:rPr lang="en-US" altLang="en-US" dirty="0"/>
              <a:t> in genital bonding for procreative (heterosexual) purposes</a:t>
            </a:r>
          </a:p>
          <a:p>
            <a:pPr lvl="3"/>
            <a:r>
              <a:rPr lang="en-US" altLang="en-US" dirty="0"/>
              <a:t>as in marriage</a:t>
            </a:r>
          </a:p>
          <a:p>
            <a:pPr lvl="2"/>
            <a:r>
              <a:rPr lang="en-US" altLang="en-US" dirty="0"/>
              <a:t>homosexual “bonding” equals</a:t>
            </a:r>
          </a:p>
          <a:p>
            <a:pPr lvl="3"/>
            <a:r>
              <a:rPr lang="en-US" altLang="en-US" dirty="0"/>
              <a:t>masturbation</a:t>
            </a:r>
          </a:p>
          <a:p>
            <a:pPr lvl="3"/>
            <a:r>
              <a:rPr lang="en-US" altLang="en-US" dirty="0"/>
              <a:t>exploitation</a:t>
            </a:r>
          </a:p>
          <a:p>
            <a:pPr lvl="2"/>
            <a:r>
              <a:rPr lang="en-US" altLang="en-US" dirty="0"/>
              <a:t>F IS NOT SAYING THAT MARRIAGE IS THERE TO SERVE AS MEANS TO REPLENISH SOCIETY but rather that procreation gives marriage its meaning and value (the technical philosophical term would be the </a:t>
            </a:r>
            <a:r>
              <a:rPr lang="en-US" altLang="en-US" dirty="0" err="1"/>
              <a:t>telos</a:t>
            </a:r>
            <a:r>
              <a:rPr lang="en-US" altLang="en-US" dirty="0"/>
              <a:t> or end of marriage</a:t>
            </a:r>
            <a:r>
              <a:rPr lang="en-US" altLang="en-US" dirty="0" smtClean="0"/>
              <a:t>)</a:t>
            </a:r>
          </a:p>
          <a:p>
            <a:pPr lvl="1"/>
            <a:r>
              <a:rPr lang="en-US" altLang="en-US" dirty="0" smtClean="0"/>
              <a:t>instructor’s observations:</a:t>
            </a:r>
          </a:p>
          <a:p>
            <a:pPr lvl="2"/>
            <a:r>
              <a:rPr lang="en-US" altLang="en-US" dirty="0" smtClean="0"/>
              <a:t>quasi-essentialist features: thus it is morality itself that is transhistorical etc. (and that’s the main point), not just behavior as a psycho-biological phenomenon. hence the inevitable conclusion: homoerotic conduct either is treatable or else isn't doesn't offer a sufficiently well-defined category as to merit legal consideration. in effect, </a:t>
            </a:r>
            <a:r>
              <a:rPr lang="en-US" altLang="en-US" dirty="0" err="1" smtClean="0"/>
              <a:t>finnis</a:t>
            </a:r>
            <a:r>
              <a:rPr lang="en-US" altLang="en-US" dirty="0" smtClean="0"/>
              <a:t>' argument is more with </a:t>
            </a:r>
            <a:r>
              <a:rPr lang="en-US" altLang="en-US" dirty="0" err="1" smtClean="0"/>
              <a:t>boswell</a:t>
            </a:r>
            <a:r>
              <a:rPr lang="en-US" altLang="en-US" dirty="0" smtClean="0"/>
              <a:t> or </a:t>
            </a:r>
            <a:r>
              <a:rPr lang="en-US" altLang="en-US" dirty="0" err="1" smtClean="0"/>
              <a:t>hubbard</a:t>
            </a:r>
            <a:r>
              <a:rPr lang="en-US" altLang="en-US" dirty="0" smtClean="0"/>
              <a:t> than with </a:t>
            </a:r>
            <a:r>
              <a:rPr lang="en-US" altLang="en-US" dirty="0" err="1" smtClean="0"/>
              <a:t>halperin</a:t>
            </a:r>
            <a:r>
              <a:rPr lang="en-US" altLang="en-US" dirty="0" smtClean="0"/>
              <a:t>.</a:t>
            </a:r>
          </a:p>
          <a:p>
            <a:pPr lvl="3"/>
            <a:r>
              <a:rPr lang="en-US" altLang="en-US" dirty="0" smtClean="0"/>
              <a:t>but there is essentialism: “14. "... the state has by no means renounced its legitimate concern with public morality and the education of children and young people towards truly worthwhile and against alluring but bad forms of conduct and life. Nor have such states renounced the judgment that a life involving homosexual conduct is bad even for anyone unfortunate enough to have innate or quasi-innate homosexual inclinations.“</a:t>
            </a:r>
          </a:p>
          <a:p>
            <a:pPr lvl="3"/>
            <a:r>
              <a:rPr lang="en-US" altLang="en-US" dirty="0" smtClean="0"/>
              <a:t>it’s view of the role government seems to conflate essentialist and quasi-</a:t>
            </a:r>
            <a:r>
              <a:rPr lang="en-US" altLang="en-US" dirty="0" err="1" smtClean="0"/>
              <a:t>constructonist</a:t>
            </a:r>
            <a:r>
              <a:rPr lang="en-US" altLang="en-US" baseline="0" dirty="0" smtClean="0"/>
              <a:t> positions: “</a:t>
            </a:r>
            <a:r>
              <a:rPr lang="en-US" sz="1200" b="0" i="0" u="none" kern="1200" dirty="0" smtClean="0">
                <a:solidFill>
                  <a:schemeClr val="tx1"/>
                </a:solidFill>
                <a:latin typeface="Calibri" panose="020F0502020204030204" pitchFamily="34" charset="0"/>
                <a:ea typeface="+mn-ea"/>
                <a:cs typeface="+mn-cs"/>
              </a:rPr>
              <a:t>15-16. criticism of gay rights movements. "gay rights" </a:t>
            </a:r>
            <a:r>
              <a:rPr lang="en-US" sz="1200" b="0" i="0" u="none" kern="1200" dirty="0" err="1" smtClean="0">
                <a:solidFill>
                  <a:schemeClr val="tx1"/>
                </a:solidFill>
                <a:latin typeface="Calibri" panose="020F0502020204030204" pitchFamily="34" charset="0"/>
                <a:ea typeface="+mn-ea"/>
                <a:cs typeface="+mn-cs"/>
              </a:rPr>
              <a:t>def'd</a:t>
            </a:r>
            <a:r>
              <a:rPr lang="en-US" sz="1200" b="0" i="0" u="none" kern="1200" dirty="0" smtClean="0">
                <a:solidFill>
                  <a:schemeClr val="tx1"/>
                </a:solidFill>
                <a:latin typeface="Calibri" panose="020F0502020204030204" pitchFamily="34" charset="0"/>
                <a:ea typeface="+mn-ea"/>
                <a:cs typeface="+mn-cs"/>
              </a:rPr>
              <a:t> by author as "the phrase ambiguously assimilates two things which the standard modern position carefully distinguishes: (I) a psychological or psychosomatic disposition inwardly orienting one towards homosexual activity; (II) the deliberate decision so to orient one's public behavior as to express or manifest one's active interest in and endorsement of homosexual conduct and/or forms of life which presumptively involve such conduct"; " 'gay rights' movements interpret the phrase as extending full legal protection to public activities intended specifically to promote, procure and facilitate homosexual conduct.“</a:t>
            </a:r>
          </a:p>
          <a:p>
            <a:pPr lvl="3"/>
            <a:r>
              <a:rPr lang="en-US" sz="1200" b="0" i="0" u="none" kern="1200" dirty="0" smtClean="0">
                <a:solidFill>
                  <a:schemeClr val="tx1"/>
                </a:solidFill>
                <a:latin typeface="Calibri" panose="020F0502020204030204" pitchFamily="34" charset="0"/>
                <a:ea typeface="+mn-ea"/>
                <a:cs typeface="+mn-cs"/>
              </a:rPr>
              <a:t>hence, while it is unjust to apply parental-style discrimination v. consenting adults, special legislation to outlaw sexual discrimination inappropriate remedy, and prejudicial to rights of religious groups etc.</a:t>
            </a:r>
            <a:endParaRPr lang="en-US" altLang="en-US" dirty="0" smtClean="0"/>
          </a:p>
          <a:p>
            <a:pPr lvl="2"/>
            <a:r>
              <a:rPr lang="en-US" altLang="en-US" dirty="0" smtClean="0"/>
              <a:t>it is also striking that literary interpretation, ordinarily, a slippery thing, has suddenly to become a matter of incontrovertible clarity.</a:t>
            </a:r>
          </a:p>
          <a:p>
            <a:pPr lvl="3"/>
            <a:r>
              <a:rPr lang="en-US" altLang="en-US" dirty="0" smtClean="0"/>
              <a:t>argument from authority</a:t>
            </a:r>
          </a:p>
          <a:p>
            <a:pPr lvl="4"/>
            <a:r>
              <a:rPr lang="en-US" altLang="en-US" dirty="0" smtClean="0"/>
              <a:t>1. </a:t>
            </a:r>
            <a:r>
              <a:rPr lang="en-US" altLang="en-US" dirty="0" err="1" smtClean="0"/>
              <a:t>instrinsic</a:t>
            </a:r>
            <a:r>
              <a:rPr lang="en-US" altLang="en-US" dirty="0" smtClean="0"/>
              <a:t> good of heteroerotic marriage, its incompatibility with all extramarital sex.</a:t>
            </a:r>
          </a:p>
          <a:p>
            <a:pPr lvl="4"/>
            <a:r>
              <a:rPr lang="en-US" altLang="en-US" dirty="0" smtClean="0"/>
              <a:t>2. homoerotic acts, as "radically and peculiarly non-marital," do not accord with 1.</a:t>
            </a:r>
          </a:p>
          <a:p>
            <a:pPr lvl="4"/>
            <a:r>
              <a:rPr lang="en-US" altLang="en-US" dirty="0" smtClean="0"/>
              <a:t>3. "Furthermore, according to Plato, if not Aristotle, homosexual acts have a special | similarity to solitary masturbation, and both types of radically non-marital act are manifestly unworthy of the human being and immoral."</a:t>
            </a:r>
          </a:p>
          <a:p>
            <a:pPr lvl="4"/>
            <a:r>
              <a:rPr lang="en-US" altLang="en-US" dirty="0" smtClean="0"/>
              <a:t>17 ff. introduces argument from authority from </a:t>
            </a:r>
            <a:r>
              <a:rPr lang="en-US" altLang="en-US" dirty="0" err="1" smtClean="0"/>
              <a:t>greek</a:t>
            </a:r>
            <a:r>
              <a:rPr lang="en-US" altLang="en-US" dirty="0" smtClean="0"/>
              <a:t> philosophy v. homoerotic activity: "Let me begin by noticing a too little noticed fact. All three of the greatest Greek philosophers, Socrates, Plato and Aristotle, regarded homosexual conduct as intrinsically shameful, immoral, and indeed depraved or depraving. That is to say, all three rejected the linchpin of modern 'gay' ideology and lifestyle." cites dover for </a:t>
            </a:r>
            <a:r>
              <a:rPr lang="en-US" altLang="en-US" dirty="0" err="1" smtClean="0"/>
              <a:t>socrates</a:t>
            </a:r>
            <a:r>
              <a:rPr lang="en-US" altLang="en-US" dirty="0" smtClean="0"/>
              <a:t> as a "platonic" lover where pederasty concerned.</a:t>
            </a:r>
          </a:p>
          <a:p>
            <a:pPr lvl="4"/>
            <a:r>
              <a:rPr lang="en-US" altLang="en-US" dirty="0" smtClean="0"/>
              <a:t>argues that ancient authorities</a:t>
            </a:r>
            <a:r>
              <a:rPr lang="en-US" altLang="en-US" baseline="0" dirty="0" smtClean="0"/>
              <a:t> regarded homoerotic sex as </a:t>
            </a:r>
            <a:r>
              <a:rPr lang="en-US" altLang="en-US" i="1" baseline="0" dirty="0" smtClean="0"/>
              <a:t>para </a:t>
            </a:r>
            <a:r>
              <a:rPr lang="en-US" altLang="en-US" i="1" baseline="0" dirty="0" err="1" smtClean="0"/>
              <a:t>phusin</a:t>
            </a:r>
            <a:r>
              <a:rPr lang="en-US" altLang="en-US" i="0" baseline="0" dirty="0" smtClean="0"/>
              <a:t> and as </a:t>
            </a:r>
            <a:r>
              <a:rPr lang="en-US" altLang="en-US" i="1" baseline="0" dirty="0" err="1" smtClean="0"/>
              <a:t>tolmema</a:t>
            </a:r>
            <a:r>
              <a:rPr lang="en-US" altLang="en-US" i="0" baseline="0" dirty="0" smtClean="0"/>
              <a:t>.</a:t>
            </a:r>
          </a:p>
          <a:p>
            <a:pPr lvl="4"/>
            <a:r>
              <a:rPr lang="en-US" altLang="en-US" dirty="0" smtClean="0"/>
              <a:t>pp. 1063 ff. sect. V.</a:t>
            </a:r>
          </a:p>
          <a:p>
            <a:pPr lvl="4"/>
            <a:r>
              <a:rPr lang="en-US" altLang="en-US" dirty="0" smtClean="0"/>
              <a:t>comes close to admitting a trans-cultural, transhistorical validity not to sexual categories but to sexual morality. that's foundationalism. introduces recent "natural law" theory ("</a:t>
            </a:r>
            <a:r>
              <a:rPr lang="en-US" altLang="en-US" dirty="0" err="1" smtClean="0"/>
              <a:t>Germain</a:t>
            </a:r>
            <a:r>
              <a:rPr lang="en-US" altLang="en-US" dirty="0" smtClean="0"/>
              <a:t> </a:t>
            </a:r>
            <a:r>
              <a:rPr lang="en-US" altLang="en-US" dirty="0" err="1" smtClean="0"/>
              <a:t>Grisez</a:t>
            </a:r>
            <a:r>
              <a:rPr lang="en-US" altLang="en-US" dirty="0" smtClean="0"/>
              <a:t> and others"). f doesn't just appeal to intellectual authorities; he states that this "articulates thoughts which have historically been implicit in the judgments of many non-philosophical people, and which have been held to justify the laws adopted in many nations and states both before and after the period when Christian beliefs as such were politically and socially dominant."</a:t>
            </a:r>
          </a:p>
          <a:p>
            <a:r>
              <a:rPr lang="en-US" altLang="en-US" dirty="0" smtClean="0"/>
              <a:t>Nussbaum</a:t>
            </a:r>
            <a:r>
              <a:rPr lang="en-US" altLang="en-US" dirty="0"/>
              <a:t>: Thesis Statement (pp. 1518–9</a:t>
            </a:r>
            <a:r>
              <a:rPr lang="en-US" altLang="en-US" dirty="0" smtClean="0"/>
              <a:t>). surprisingly </a:t>
            </a:r>
            <a:r>
              <a:rPr lang="en-US" altLang="en-US" dirty="0" err="1" smtClean="0"/>
              <a:t>butlerian</a:t>
            </a:r>
            <a:r>
              <a:rPr lang="en-US" altLang="en-US" dirty="0" smtClean="0"/>
              <a:t> in its ethical</a:t>
            </a:r>
            <a:r>
              <a:rPr lang="en-US" altLang="en-US" baseline="0" dirty="0" smtClean="0"/>
              <a:t> import:</a:t>
            </a:r>
            <a:endParaRPr lang="en-US" altLang="en-US" dirty="0"/>
          </a:p>
          <a:p>
            <a:pPr lvl="1"/>
            <a:r>
              <a:rPr lang="en-US" altLang="en-US" dirty="0"/>
              <a:t>Ancient sources to be used NOT as authorities,</a:t>
            </a:r>
          </a:p>
          <a:p>
            <a:pPr lvl="1"/>
            <a:r>
              <a:rPr lang="en-US" altLang="en-US" dirty="0"/>
              <a:t>but to …</a:t>
            </a:r>
          </a:p>
          <a:p>
            <a:pPr lvl="1"/>
            <a:r>
              <a:rPr lang="en-US" altLang="en-US" dirty="0"/>
              <a:t>1) </a:t>
            </a:r>
            <a:r>
              <a:rPr lang="en-US" altLang="en-US" dirty="0" smtClean="0"/>
              <a:t>force </a:t>
            </a:r>
            <a:r>
              <a:rPr lang="en-US" altLang="en-US" dirty="0"/>
              <a:t>one to realize "much of what we consider necessary and universal in our own practices is actually local and </a:t>
            </a:r>
            <a:r>
              <a:rPr lang="en-US" altLang="en-US" dirty="0" err="1"/>
              <a:t>nonuniversal</a:t>
            </a:r>
            <a:r>
              <a:rPr lang="en-US" altLang="en-US" dirty="0"/>
              <a:t>"</a:t>
            </a:r>
          </a:p>
          <a:p>
            <a:pPr lvl="1"/>
            <a:r>
              <a:rPr lang="en-US" altLang="en-US" dirty="0"/>
              <a:t>2) help to question "empirical claims"</a:t>
            </a:r>
          </a:p>
          <a:p>
            <a:pPr lvl="1"/>
            <a:r>
              <a:rPr lang="en-US" altLang="en-US" dirty="0"/>
              <a:t>3) arguments </a:t>
            </a:r>
            <a:r>
              <a:rPr lang="en-US" altLang="en-US" dirty="0" err="1"/>
              <a:t>VAV</a:t>
            </a:r>
            <a:r>
              <a:rPr lang="en-US" altLang="en-US" dirty="0"/>
              <a:t> "human goods" of sexual relationships</a:t>
            </a:r>
          </a:p>
          <a:p>
            <a:pPr lvl="1"/>
            <a:r>
              <a:rPr lang="en-US" altLang="en-US" dirty="0"/>
              <a:t>4) the ancient texts promote empathy for homoerotic relationships</a:t>
            </a:r>
          </a:p>
          <a:p>
            <a:pPr lvl="2"/>
            <a:r>
              <a:rPr lang="en-US" altLang="en-US" dirty="0"/>
              <a:t>to counter prejudice</a:t>
            </a:r>
          </a:p>
          <a:p>
            <a:pPr lvl="2"/>
            <a:r>
              <a:rPr lang="en-US" altLang="en-US" dirty="0" smtClean="0"/>
              <a:t>to promote </a:t>
            </a:r>
            <a:r>
              <a:rPr lang="en-US" altLang="en-US" dirty="0"/>
              <a:t>empathy for “alternative” sexualities</a:t>
            </a:r>
          </a:p>
          <a:p>
            <a:pPr lvl="1"/>
            <a:r>
              <a:rPr lang="en-US" sz="1200" b="0" i="0" u="none" kern="1200" dirty="0" smtClean="0">
                <a:solidFill>
                  <a:schemeClr val="tx1"/>
                </a:solidFill>
                <a:latin typeface="Calibri" panose="020F0502020204030204" pitchFamily="34" charset="0"/>
                <a:ea typeface="+mn-ea"/>
                <a:cs typeface="+mn-cs"/>
              </a:rPr>
              <a:t>"Through this text and many others [</a:t>
            </a:r>
            <a:r>
              <a:rPr lang="en-US" sz="1200" b="0" i="0" u="none" kern="1200" dirty="0" err="1" smtClean="0">
                <a:solidFill>
                  <a:schemeClr val="tx1"/>
                </a:solidFill>
                <a:latin typeface="Calibri" panose="020F0502020204030204" pitchFamily="34" charset="0"/>
                <a:ea typeface="+mn-ea"/>
                <a:cs typeface="+mn-cs"/>
              </a:rPr>
              <a:t>aristoph</a:t>
            </a:r>
            <a:r>
              <a:rPr lang="en-US" sz="1200" b="0" i="0" u="none" kern="1200" dirty="0" smtClean="0">
                <a:solidFill>
                  <a:schemeClr val="tx1"/>
                </a:solidFill>
                <a:latin typeface="Calibri" panose="020F0502020204030204" pitchFamily="34" charset="0"/>
                <a:ea typeface="+mn-ea"/>
                <a:cs typeface="+mn-cs"/>
              </a:rPr>
              <a:t> in </a:t>
            </a:r>
            <a:r>
              <a:rPr lang="en-US" sz="1200" b="0" i="0" u="none" kern="1200" dirty="0" err="1" smtClean="0">
                <a:solidFill>
                  <a:schemeClr val="tx1"/>
                </a:solidFill>
                <a:latin typeface="Calibri" panose="020F0502020204030204" pitchFamily="34" charset="0"/>
                <a:ea typeface="+mn-ea"/>
                <a:cs typeface="+mn-cs"/>
              </a:rPr>
              <a:t>pl’s</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symp</a:t>
            </a:r>
            <a:r>
              <a:rPr lang="en-US" sz="1200" b="0" i="0" u="none" kern="1200" dirty="0" smtClean="0">
                <a:solidFill>
                  <a:schemeClr val="tx1"/>
                </a:solidFill>
                <a:latin typeface="Calibri" panose="020F0502020204030204" pitchFamily="34" charset="0"/>
                <a:ea typeface="+mn-ea"/>
                <a:cs typeface="+mn-cs"/>
              </a:rPr>
              <a:t>], I suggested that a study of history reveals a wide variety of judgments and reasoned arguments about same-sex acts and attachments, obliging us to examine our own judgments and arguments in this area and the extent to which they are based on reason.“</a:t>
            </a:r>
          </a:p>
          <a:p>
            <a:pPr lvl="1"/>
            <a:r>
              <a:rPr lang="en-US" sz="1200" b="0" i="0" u="none" kern="1200" dirty="0" smtClean="0">
                <a:solidFill>
                  <a:schemeClr val="tx1"/>
                </a:solidFill>
                <a:latin typeface="Calibri" panose="020F0502020204030204" pitchFamily="34" charset="0"/>
                <a:ea typeface="+mn-ea"/>
                <a:cs typeface="+mn-cs"/>
              </a:rPr>
              <a:t>cf.: 1597 ff. addresses value of philosophy, answers </a:t>
            </a:r>
            <a:r>
              <a:rPr lang="en-US" sz="1200" b="0" i="0" u="none" kern="1200" dirty="0" err="1" smtClean="0">
                <a:solidFill>
                  <a:schemeClr val="tx1"/>
                </a:solidFill>
                <a:latin typeface="Calibri" panose="020F0502020204030204" pitchFamily="34" charset="0"/>
                <a:ea typeface="+mn-ea"/>
                <a:cs typeface="+mn-cs"/>
              </a:rPr>
              <a:t>finnis</a:t>
            </a:r>
            <a:r>
              <a:rPr lang="en-US" sz="1200" b="0" i="0" u="none" kern="1200" dirty="0" smtClean="0">
                <a:solidFill>
                  <a:schemeClr val="tx1"/>
                </a:solidFill>
                <a:latin typeface="Calibri" panose="020F0502020204030204" pitchFamily="34" charset="0"/>
                <a:ea typeface="+mn-ea"/>
                <a:cs typeface="+mn-cs"/>
              </a:rPr>
              <a:t>. with f, </a:t>
            </a:r>
            <a:r>
              <a:rPr lang="en-US" sz="1200" b="0" i="0" u="none" kern="1200" dirty="0" err="1" smtClean="0">
                <a:solidFill>
                  <a:schemeClr val="tx1"/>
                </a:solidFill>
                <a:latin typeface="Calibri" panose="020F0502020204030204" pitchFamily="34" charset="0"/>
                <a:ea typeface="+mn-ea"/>
                <a:cs typeface="+mn-cs"/>
              </a:rPr>
              <a:t>grks</a:t>
            </a:r>
            <a:r>
              <a:rPr lang="en-US" sz="1200" b="0" i="0" u="none" kern="1200" dirty="0" smtClean="0">
                <a:solidFill>
                  <a:schemeClr val="tx1"/>
                </a:solidFill>
                <a:latin typeface="Calibri" panose="020F0502020204030204" pitchFamily="34" charset="0"/>
                <a:ea typeface="+mn-ea"/>
                <a:cs typeface="+mn-cs"/>
              </a:rPr>
              <a:t> force us to see difference. "As Michel Foucault wrote in the introduction to his study of Greek sexuality, the Greeks 'free [our] thought from what it silently thinks, and so enable it to think differently.' "</a:t>
            </a:r>
          </a:p>
          <a:p>
            <a:pPr lvl="1"/>
            <a:r>
              <a:rPr lang="en-US" altLang="en-US" dirty="0" smtClean="0"/>
              <a:t>1543. </a:t>
            </a:r>
            <a:r>
              <a:rPr lang="en-US" altLang="en-US" dirty="0" err="1" smtClean="0"/>
              <a:t>foucauldian</a:t>
            </a:r>
            <a:r>
              <a:rPr lang="en-US" altLang="en-US" dirty="0" smtClean="0"/>
              <a:t> aspect to n: "the picture shows us a culture in which the sexual appetite is not found per se problematic or shameful. Here I agree with both Kenneth Dover and Michel Foucault: there is a great distance, both in the general culture and in the philosophers, from the Christian problematizing of sex.“</a:t>
            </a:r>
          </a:p>
          <a:p>
            <a:pPr lvl="1"/>
            <a:r>
              <a:rPr lang="en-US" altLang="en-US" dirty="0" smtClean="0"/>
              <a:t>much of n is an attempt to dismantle f’s reading of his authorities.</a:t>
            </a:r>
          </a:p>
          <a:p>
            <a:pPr lvl="1"/>
            <a:r>
              <a:rPr lang="en-US" sz="1200" b="0" i="0" u="none" kern="1200" dirty="0" smtClean="0">
                <a:solidFill>
                  <a:schemeClr val="tx1"/>
                </a:solidFill>
                <a:latin typeface="Calibri" panose="020F0502020204030204" pitchFamily="34" charset="0"/>
                <a:ea typeface="+mn-ea"/>
                <a:cs typeface="+mn-cs"/>
              </a:rPr>
              <a:t>1568. result? "What we have, then, is a commonplace of the culture, given new Platonic sharpness: a stern criticism of the hedonist, who in all his sexual acts behaves like an animal, indifferent to the soul. The departure from standard cultural norms consists in understanding child-begetting itself as a merely animal act, but this is to be explained by Plato's tendency to equate human nature with intellectual form-seeing nature. None of this implies that all homosexual copulation is "contrary to nature" in some normative sense; indeed, that suggestion would be hard to square with Plato's treatment of the intercourse of the second-best couples."</a:t>
            </a:r>
            <a:endParaRPr lang="en-US" altLang="en-US" dirty="0" smtClean="0"/>
          </a:p>
          <a:p>
            <a:r>
              <a:rPr lang="en-US" altLang="en-US" dirty="0" smtClean="0"/>
              <a:t>commonalities</a:t>
            </a:r>
            <a:endParaRPr lang="en-US" altLang="en-US" dirty="0"/>
          </a:p>
          <a:p>
            <a:pPr lvl="1"/>
            <a:r>
              <a:rPr lang="en-US" altLang="en-US" dirty="0"/>
              <a:t>both seem to echo the basically </a:t>
            </a:r>
            <a:r>
              <a:rPr lang="en-US" altLang="en-US" dirty="0" err="1"/>
              <a:t>aristotelian</a:t>
            </a:r>
            <a:r>
              <a:rPr lang="en-US" altLang="en-US" dirty="0"/>
              <a:t> idea (one evidently that makes contact with certain more or less conventional ideas in </a:t>
            </a:r>
            <a:r>
              <a:rPr lang="en-US" altLang="en-US" dirty="0" err="1"/>
              <a:t>pausan</a:t>
            </a:r>
            <a:r>
              <a:rPr lang="en-US" altLang="en-US" dirty="0"/>
              <a:t> in </a:t>
            </a:r>
            <a:r>
              <a:rPr lang="en-US" altLang="en-US" dirty="0" err="1"/>
              <a:t>pl</a:t>
            </a:r>
            <a:r>
              <a:rPr lang="en-US" altLang="en-US" dirty="0"/>
              <a:t> </a:t>
            </a:r>
            <a:r>
              <a:rPr lang="en-US" altLang="en-US" dirty="0" err="1"/>
              <a:t>symp</a:t>
            </a:r>
            <a:r>
              <a:rPr lang="en-US" altLang="en-US" dirty="0"/>
              <a:t>, </a:t>
            </a:r>
            <a:r>
              <a:rPr lang="en-US" altLang="en-US" dirty="0" err="1"/>
              <a:t>xenophom</a:t>
            </a:r>
            <a:r>
              <a:rPr lang="en-US" altLang="en-US" dirty="0"/>
              <a:t>, stoics) that the end of pederasty is an abiding philia to outlast eros. hence, by extension, consent, affection and mutuality as criterion of a model sort of </a:t>
            </a:r>
            <a:r>
              <a:rPr lang="en-US" altLang="en-US" dirty="0" smtClean="0"/>
              <a:t>eros.</a:t>
            </a:r>
          </a:p>
          <a:p>
            <a:pPr lvl="1"/>
            <a:r>
              <a:rPr lang="en-US" altLang="en-US" dirty="0" smtClean="0"/>
              <a:t>1518. n interestingly makes a </a:t>
            </a:r>
            <a:r>
              <a:rPr lang="en-US" altLang="en-US" dirty="0" err="1" smtClean="0"/>
              <a:t>finnis</a:t>
            </a:r>
            <a:r>
              <a:rPr lang="en-US" altLang="en-US" dirty="0" smtClean="0"/>
              <a:t>-like (via symposium-</a:t>
            </a:r>
            <a:r>
              <a:rPr lang="en-US" altLang="en-US" dirty="0" err="1" smtClean="0"/>
              <a:t>aristophanes</a:t>
            </a:r>
            <a:r>
              <a:rPr lang="en-US" altLang="en-US" dirty="0" smtClean="0"/>
              <a:t>) argument: "the activity of sexual intercourse as a joyful attempt to be restored to the lost unity of their original natures. This is so no less for the same-sex than for the opposite-sex couples: in all cases, lovemaking expresses a deep inner need coming from nature, and in all cases the couples, so uniting, have the potential to make a valuable civic contribution." similar, but how diff??</a:t>
            </a:r>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DB9309A7-53C1-4123-9B33-EEBCD8F08DB6}" type="slidenum">
              <a:rPr lang="en-US" altLang="en-US"/>
              <a:pPr/>
              <a:t>13</a:t>
            </a:fld>
            <a:endParaRPr lang="en-US" altLang="en-US"/>
          </a:p>
        </p:txBody>
      </p:sp>
      <p:sp>
        <p:nvSpPr>
          <p:cNvPr id="475138" name="Rectangle 2"/>
          <p:cNvSpPr>
            <a:spLocks noGrp="1" noRot="1" noChangeAspect="1" noChangeArrowheads="1" noTextEdit="1"/>
          </p:cNvSpPr>
          <p:nvPr>
            <p:ph type="sldImg"/>
          </p:nvPr>
        </p:nvSpPr>
        <p:spPr>
          <a:xfrm>
            <a:off x="2227263" y="700088"/>
            <a:ext cx="2592387" cy="1944687"/>
          </a:xfrm>
          <a:ln/>
        </p:spPr>
      </p:sp>
      <p:sp>
        <p:nvSpPr>
          <p:cNvPr id="475139" name="Rectangle 3"/>
          <p:cNvSpPr>
            <a:spLocks noGrp="1" noChangeArrowheads="1"/>
          </p:cNvSpPr>
          <p:nvPr>
            <p:ph type="body" idx="1"/>
          </p:nvPr>
        </p:nvSpPr>
        <p:spPr/>
        <p:txBody>
          <a:bodyPr/>
          <a:lstStyle/>
          <a:p>
            <a:pPr lvl="1"/>
            <a:r>
              <a:rPr lang="en-US" altLang="en-US"/>
              <a:t>What about the argument that because we can't know antiquity "exactly," we can't know it. But can we know ANYTHING exactly? Science may be the art of seeking ever more exacting knowledge of something/anything, but only the theoretical sciences (math, logic) could ever hope to claim to be exact - and even that's debatable. So, for instance, physicians, on the basis often of highly INEXACT knowledge of the character or causes of a patient's symptoms, have to form diagnoses and prescribe treatment</a:t>
            </a:r>
          </a:p>
          <a:p>
            <a:pPr lvl="1"/>
            <a:r>
              <a:rPr lang="en-US" altLang="en-US"/>
              <a:t>What, then, of the study of antiquity? Can it ever hope to hold relevance if we'll never gain "exact" knowledge of it? If our science has flown right past and over the heads of the ancients? Nussbaum, for one, is clearly quite leery of ARGUMENTS FROM AUTHORTY based on authorities as unreliable as Plato et al. But is hers an argument from authority? However flawed her translation of </a:t>
            </a:r>
            <a:r>
              <a:rPr lang="en-US" altLang="en-US" i="1"/>
              <a:t>tolmema</a:t>
            </a:r>
            <a:r>
              <a:rPr lang="en-US" altLang="en-US"/>
              <a:t> (a minor point, see papers topic....), is her sense that things were somehow different way back when wrong simply because of our imperfect evidence? She may have got here Greeks wrong, but not because antiquity, because not knowable perfectly, is unknowable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DEC3C25A-B426-4AA0-8333-868B2285BE0F}" type="slidenum">
              <a:rPr lang="en-US" altLang="en-US"/>
              <a:pPr/>
              <a:t>14</a:t>
            </a:fld>
            <a:endParaRPr lang="en-US" altLang="en-US"/>
          </a:p>
        </p:txBody>
      </p:sp>
      <p:sp>
        <p:nvSpPr>
          <p:cNvPr id="466946" name="Rectangle 2"/>
          <p:cNvSpPr>
            <a:spLocks noGrp="1" noRot="1" noChangeAspect="1" noChangeArrowheads="1" noTextEdit="1"/>
          </p:cNvSpPr>
          <p:nvPr>
            <p:ph type="sldImg"/>
          </p:nvPr>
        </p:nvSpPr>
        <p:spPr>
          <a:xfrm>
            <a:off x="2227263" y="700088"/>
            <a:ext cx="2592387" cy="1944687"/>
          </a:xfrm>
          <a:ln/>
        </p:spPr>
      </p:sp>
      <p:sp>
        <p:nvSpPr>
          <p:cNvPr id="466947" name="Rectangle 3"/>
          <p:cNvSpPr>
            <a:spLocks noGrp="1" noChangeArrowheads="1"/>
          </p:cNvSpPr>
          <p:nvPr>
            <p:ph type="body" idx="1"/>
          </p:nvPr>
        </p:nvSpPr>
        <p:spPr/>
        <p:txBody>
          <a:bodyPr/>
          <a:lstStyle/>
          <a:p>
            <a:pPr lvl="1"/>
            <a:r>
              <a:rPr lang="en-US" altLang="en-US"/>
              <a:t>e.g., what about gender evidence? the two papers deal almost exclusively in matters of sexuality. but how might gender matter here?</a:t>
            </a:r>
          </a:p>
          <a:p>
            <a:pPr lvl="1"/>
            <a:r>
              <a:rPr lang="en-US" altLang="en-US"/>
              <a:t>note, e.g., n’s rebuttal of f regarding his arguments that ancient authorities held up ideal not just of hetero- marriage, but of sexual and other mutuality in marriage. n 1554-1555. the point about asymmetry in later marriage a good one. "By contrast, a woman in an orgasmically unfulfilling marriage typically cannot look ahead to a time when she will find prompt and enduring satisfaction.” does, for instance, the position of women in the societies contextualizing, say, some of the more intellectualist of the sources we’ll be reading change our own evaluation of same in relation to the rec’d western ethical tradition? what about literary/non-intellectual sources?</a:t>
            </a:r>
          </a:p>
          <a:p>
            <a:pPr lvl="1"/>
            <a:r>
              <a:rPr lang="en-US" altLang="en-US"/>
              <a:t>how do they nuance or modify how we evaluate intellectual sources? romans in relation to greeks?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i="1" dirty="0"/>
              <a:t>why should </a:t>
            </a:r>
            <a:r>
              <a:rPr lang="en-US" i="1" dirty="0" err="1"/>
              <a:t>clive</a:t>
            </a:r>
            <a:r>
              <a:rPr lang="en-US" i="1" dirty="0"/>
              <a:t> </a:t>
            </a:r>
            <a:r>
              <a:rPr lang="en-US" i="1" dirty="0" err="1"/>
              <a:t>dunham</a:t>
            </a:r>
            <a:r>
              <a:rPr lang="en-US" i="1" dirty="0"/>
              <a:t> read Plato’s </a:t>
            </a:r>
            <a:r>
              <a:rPr lang="en-US" dirty="0"/>
              <a:t>Symposium</a:t>
            </a:r>
            <a:r>
              <a:rPr lang="en-US" i="1" dirty="0"/>
              <a:t> on his next vacation?</a:t>
            </a:r>
          </a:p>
          <a:p>
            <a:r>
              <a:rPr lang="en-US" i="1" dirty="0"/>
              <a:t>why should we</a:t>
            </a:r>
            <a:r>
              <a:rPr lang="en-US" i="1" dirty="0" smtClean="0"/>
              <a:t>?</a:t>
            </a:r>
            <a:endParaRPr lang="en-US" b="0" i="1" kern="1200" dirty="0" smtClean="0">
              <a:solidFill>
                <a:schemeClr val="tx1"/>
              </a:solidFill>
              <a:effectLst/>
            </a:endParaRPr>
          </a:p>
          <a:p>
            <a:r>
              <a:rPr lang="en-US" b="0" i="1" kern="1200" dirty="0" smtClean="0">
                <a:solidFill>
                  <a:schemeClr val="tx1"/>
                </a:solidFill>
                <a:effectLst/>
              </a:rPr>
              <a:t>“In 1990, a conservative American judge, a Reagan appointee to the United States Court of Appeals for the Seventh Circuit, fulfilled Clive Durham's assignment, reading the Symposium for the first time in order to "plug one of many embarrassing gaps in [his] education."  </a:t>
            </a:r>
            <a:r>
              <a:rPr lang="en-US" b="0" i="1" kern="1200" baseline="30000" dirty="0" smtClean="0">
                <a:solidFill>
                  <a:schemeClr val="tx1"/>
                </a:solidFill>
                <a:effectLst/>
              </a:rPr>
              <a:t>n2</a:t>
            </a:r>
            <a:r>
              <a:rPr lang="en-US" b="0" i="1" kern="1200" dirty="0" smtClean="0">
                <a:solidFill>
                  <a:schemeClr val="tx1"/>
                </a:solidFill>
                <a:effectLst/>
              </a:rPr>
              <a:t> In his 1992 book Sex and Reason, Richard Posner describes the impact of this experience:</a:t>
            </a:r>
          </a:p>
          <a:p>
            <a:pPr lvl="1"/>
            <a:r>
              <a:rPr lang="en-US" b="0" i="0" u="none" kern="1200" dirty="0" smtClean="0">
                <a:solidFill>
                  <a:schemeClr val="tx1"/>
                </a:solidFill>
                <a:effectLst/>
              </a:rPr>
              <a:t>I knew it was about love, but that was all I knew. I was surprised to discover that it was a defense, and as one can imagine a highly interesting and articulate one, of homosexual love. It had never occurred to me that the greatest figure in the history of philosophy, or for that matter any other respectable figure in the history of thought, had attempted such a thing. It dawned on me that the discussion of the topic in the opinions in Bowers v. Hardwick ... was superficial ...  </a:t>
            </a:r>
            <a:r>
              <a:rPr lang="en-US" b="0" i="0" u="none" kern="1200" baseline="30000" dirty="0" smtClean="0">
                <a:solidFill>
                  <a:schemeClr val="tx1"/>
                </a:solidFill>
                <a:effectLst/>
              </a:rPr>
              <a:t>n3</a:t>
            </a:r>
            <a:endParaRPr lang="en-US" b="0" i="0" u="none" kern="1200" dirty="0" smtClean="0">
              <a:solidFill>
                <a:schemeClr val="tx1"/>
              </a:solidFill>
              <a:effectLst/>
            </a:endParaRPr>
          </a:p>
          <a:p>
            <a:r>
              <a:rPr lang="en-US" b="0" i="1" u="none" kern="1200" dirty="0" smtClean="0">
                <a:solidFill>
                  <a:schemeClr val="tx1"/>
                </a:solidFill>
                <a:effectLst/>
              </a:rPr>
              <a:t>Discussing those opinions later in his book, Posner argues that they betray both a lack of historical knowledge and a lack of "empathy" for the situation of the homosexual, the two being closely connected: "The less that lawyers know about a subject, the less that judges will know; and the less that judges know, the more likely they are to vote their prejudices.”</a:t>
            </a:r>
            <a:endParaRPr lang="en-US" b="0" u="none" kern="1200" dirty="0" smtClean="0">
              <a:solidFill>
                <a:schemeClr val="tx1"/>
              </a:solidFill>
              <a:effectLst/>
            </a:endParaRPr>
          </a:p>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179714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6D536B40-151D-4CC3-B425-5D54F0369336}" type="slidenum">
              <a:rPr lang="en-US" altLang="en-US"/>
              <a:pPr/>
              <a:t>3</a:t>
            </a:fld>
            <a:endParaRPr lang="en-US" altLang="en-US"/>
          </a:p>
        </p:txBody>
      </p:sp>
      <p:sp>
        <p:nvSpPr>
          <p:cNvPr id="476162" name="Rectangle 2"/>
          <p:cNvSpPr>
            <a:spLocks noGrp="1" noRot="1" noChangeAspect="1" noChangeArrowheads="1" noTextEdit="1"/>
          </p:cNvSpPr>
          <p:nvPr>
            <p:ph type="sldImg"/>
          </p:nvPr>
        </p:nvSpPr>
        <p:spPr>
          <a:xfrm>
            <a:off x="2227263" y="700088"/>
            <a:ext cx="2592387" cy="1944687"/>
          </a:xfrm>
          <a:ln/>
        </p:spPr>
      </p:sp>
      <p:sp>
        <p:nvSpPr>
          <p:cNvPr id="4761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C6F841E-2CDE-47C1-A1BA-4B07A0B0D626}" type="slidenum">
              <a:rPr lang="en-US" altLang="en-US"/>
              <a:pPr/>
              <a:t>4</a:t>
            </a:fld>
            <a:endParaRPr lang="en-US" altLang="en-US"/>
          </a:p>
        </p:txBody>
      </p:sp>
      <p:sp>
        <p:nvSpPr>
          <p:cNvPr id="408578" name="Rectangle 2"/>
          <p:cNvSpPr>
            <a:spLocks noGrp="1" noRot="1" noChangeAspect="1" noChangeArrowheads="1" noTextEdit="1"/>
          </p:cNvSpPr>
          <p:nvPr>
            <p:ph type="sldImg"/>
          </p:nvPr>
        </p:nvSpPr>
        <p:spPr>
          <a:xfrm>
            <a:off x="2227263" y="700088"/>
            <a:ext cx="2592387" cy="1944687"/>
          </a:xfrm>
          <a:ln/>
        </p:spPr>
      </p:sp>
      <p:sp>
        <p:nvSpPr>
          <p:cNvPr id="408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AAECEA46-F0B4-4410-AE99-790D4A2CA3D5}" type="slidenum">
              <a:rPr lang="en-US" altLang="en-US"/>
              <a:pPr/>
              <a:t>5</a:t>
            </a:fld>
            <a:endParaRPr lang="en-US" altLang="en-US"/>
          </a:p>
        </p:txBody>
      </p:sp>
      <p:sp>
        <p:nvSpPr>
          <p:cNvPr id="428034" name="Rectangle 2"/>
          <p:cNvSpPr>
            <a:spLocks noGrp="1" noRot="1" noChangeAspect="1" noChangeArrowheads="1" noTextEdit="1"/>
          </p:cNvSpPr>
          <p:nvPr>
            <p:ph type="sldImg"/>
          </p:nvPr>
        </p:nvSpPr>
        <p:spPr>
          <a:xfrm>
            <a:off x="2227263" y="700088"/>
            <a:ext cx="2592387" cy="1944687"/>
          </a:xfrm>
          <a:ln/>
        </p:spPr>
      </p:sp>
      <p:sp>
        <p:nvSpPr>
          <p:cNvPr id="428035" name="Rectangle 3"/>
          <p:cNvSpPr>
            <a:spLocks noGrp="1" noChangeArrowheads="1"/>
          </p:cNvSpPr>
          <p:nvPr>
            <p:ph type="body" idx="1"/>
          </p:nvPr>
        </p:nvSpPr>
        <p:spPr/>
        <p:txBody>
          <a:bodyPr/>
          <a:lstStyle/>
          <a:p>
            <a:r>
              <a:rPr lang="en-US" altLang="en-US" dirty="0"/>
              <a:t>Supreme Court Case</a:t>
            </a:r>
          </a:p>
          <a:p>
            <a:r>
              <a:rPr lang="en-US" altLang="en-US" dirty="0"/>
              <a:t>Georgia Sodomy law upheld</a:t>
            </a:r>
          </a:p>
          <a:p>
            <a:r>
              <a:rPr lang="en-US" altLang="en-US" dirty="0"/>
              <a:t>CHIEF JUSTICE BURGER, concurring:</a:t>
            </a:r>
          </a:p>
          <a:p>
            <a:pPr lvl="1"/>
            <a:r>
              <a:rPr lang="en-US" altLang="en-US" dirty="0"/>
              <a:t>"I join the Court's opinion, but I write separately to underscore my view that, in constitutional terms, there is no such thing as a fundamental right to commit homosexual sodomy. ... To hold that the act of homosexual sodomy is somehow protected as a fundamental right would be to cast aside millennia of moral teaching</a:t>
            </a:r>
            <a:r>
              <a:rPr lang="en-US" altLang="en-US" dirty="0" smtClean="0"/>
              <a:t>.“</a:t>
            </a:r>
          </a:p>
          <a:p>
            <a:pPr lvl="1"/>
            <a:r>
              <a:rPr lang="en-US" altLang="en-US" dirty="0" smtClean="0"/>
              <a:t>i.e., moral</a:t>
            </a:r>
            <a:r>
              <a:rPr lang="en-US" altLang="en-US" baseline="0" dirty="0" smtClean="0"/>
              <a:t>-value systems handed down in a society should be determinants in what is legal/illegal.</a:t>
            </a:r>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9EA77018-747E-4585-ABC9-AC65577FA305}" type="slidenum">
              <a:rPr lang="en-US" altLang="en-US"/>
              <a:pPr/>
              <a:t>6</a:t>
            </a:fld>
            <a:endParaRPr lang="en-US" altLang="en-US"/>
          </a:p>
        </p:txBody>
      </p:sp>
      <p:sp>
        <p:nvSpPr>
          <p:cNvPr id="409602" name="Rectangle 2"/>
          <p:cNvSpPr>
            <a:spLocks noGrp="1" noRot="1" noChangeAspect="1" noChangeArrowheads="1" noTextEdit="1"/>
          </p:cNvSpPr>
          <p:nvPr>
            <p:ph type="sldImg"/>
          </p:nvPr>
        </p:nvSpPr>
        <p:spPr>
          <a:xfrm>
            <a:off x="2227263" y="700088"/>
            <a:ext cx="2592387" cy="1944687"/>
          </a:xfrm>
          <a:ln/>
        </p:spPr>
      </p:sp>
      <p:sp>
        <p:nvSpPr>
          <p:cNvPr id="409603" name="Rectangle 3"/>
          <p:cNvSpPr>
            <a:spLocks noGrp="1" noChangeArrowheads="1"/>
          </p:cNvSpPr>
          <p:nvPr>
            <p:ph type="body" idx="1"/>
          </p:nvPr>
        </p:nvSpPr>
        <p:spPr/>
        <p:txBody>
          <a:bodyPr/>
          <a:lstStyle/>
          <a:p>
            <a:r>
              <a:rPr lang="en-US" altLang="en-US" dirty="0"/>
              <a:t>Nov. 3, 1992: Amendment 2 passes</a:t>
            </a:r>
          </a:p>
          <a:p>
            <a:pPr lvl="1"/>
            <a:r>
              <a:rPr lang="en-US" altLang="en-US" dirty="0"/>
              <a:t>by state referendum</a:t>
            </a:r>
          </a:p>
          <a:p>
            <a:pPr lvl="2"/>
            <a:r>
              <a:rPr lang="en-US" altLang="en-US" dirty="0"/>
              <a:t>text on p. 1519, </a:t>
            </a:r>
            <a:r>
              <a:rPr lang="en-US" altLang="en-US" dirty="0" smtClean="0"/>
              <a:t>Nussbaum</a:t>
            </a:r>
          </a:p>
          <a:p>
            <a:pPr lvl="3"/>
            <a:r>
              <a:rPr lang="en-US" altLang="en-US" dirty="0" smtClean="0"/>
              <a:t>adopt or enforce any statute, regulation, ordinance or policy whereby homosexual, lesbian or bisexual orientation, con-duct, practices or relationships shall constitute or otherwise be the basis of or entitle any person or class of persons to have or claim any minority status, quota preferences, protected status or claim of discrimination.</a:t>
            </a:r>
          </a:p>
          <a:p>
            <a:pPr lvl="3"/>
            <a:r>
              <a:rPr lang="en-US" altLang="en-US" dirty="0" smtClean="0"/>
              <a:t>Because Aspen, Boulder, and Denver had in fact passed civil rights ordinances aimed at protecting lesbians and gays from </a:t>
            </a:r>
            <a:r>
              <a:rPr lang="en-US" altLang="en-US" dirty="0" err="1" smtClean="0"/>
              <a:t>discrimina</a:t>
            </a:r>
            <a:r>
              <a:rPr lang="en-US" altLang="en-US" dirty="0" smtClean="0"/>
              <a:t> [*1520]  </a:t>
            </a:r>
            <a:r>
              <a:rPr lang="en-US" altLang="en-US" dirty="0" err="1" smtClean="0"/>
              <a:t>tion</a:t>
            </a:r>
            <a:r>
              <a:rPr lang="en-US" altLang="en-US" dirty="0" smtClean="0"/>
              <a:t>, the Amendment nullified those ordinances.</a:t>
            </a:r>
            <a:endParaRPr lang="en-US" altLang="en-US" dirty="0"/>
          </a:p>
          <a:p>
            <a:r>
              <a:rPr lang="en-US" altLang="en-US" dirty="0"/>
              <a:t>response to proposed pro-gay legislation</a:t>
            </a:r>
          </a:p>
          <a:p>
            <a:r>
              <a:rPr lang="en-US" altLang="en-US" dirty="0"/>
              <a:t>would ban passage, enforcement of such laws</a:t>
            </a:r>
          </a:p>
          <a:p>
            <a:pPr lvl="2"/>
            <a:r>
              <a:rPr lang="en-US" altLang="en-US" dirty="0"/>
              <a:t>protection of racial minorities OK, but not sexual</a:t>
            </a:r>
          </a:p>
          <a:p>
            <a:pPr lvl="2"/>
            <a:r>
              <a:rPr lang="en-US" altLang="en-US" dirty="0"/>
              <a:t>state has interest in promoting certain family values</a:t>
            </a:r>
          </a:p>
          <a:p>
            <a:pPr lvl="3"/>
            <a:r>
              <a:rPr lang="en-US" altLang="en-US" dirty="0"/>
              <a:t>(cf. democratic Athens)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94FAD673-6804-46D0-9DD8-0DF7E365BD61}" type="slidenum">
              <a:rPr lang="en-US" altLang="en-US"/>
              <a:pPr/>
              <a:t>7</a:t>
            </a:fld>
            <a:endParaRPr lang="en-US" altLang="en-US"/>
          </a:p>
        </p:txBody>
      </p:sp>
      <p:sp>
        <p:nvSpPr>
          <p:cNvPr id="368644" name="Rectangle 4"/>
          <p:cNvSpPr>
            <a:spLocks noGrp="1" noRot="1" noChangeAspect="1" noChangeArrowheads="1" noTextEdit="1"/>
          </p:cNvSpPr>
          <p:nvPr>
            <p:ph type="sldImg"/>
          </p:nvPr>
        </p:nvSpPr>
        <p:spPr>
          <a:xfrm>
            <a:off x="2227263" y="700088"/>
            <a:ext cx="2592387" cy="1944687"/>
          </a:xfrm>
          <a:ln/>
        </p:spPr>
      </p:sp>
      <p:sp>
        <p:nvSpPr>
          <p:cNvPr id="368645" name="Rectangle 5"/>
          <p:cNvSpPr>
            <a:spLocks noGrp="1" noChangeArrowheads="1"/>
          </p:cNvSpPr>
          <p:nvPr>
            <p:ph type="body" idx="1"/>
          </p:nvPr>
        </p:nvSpPr>
        <p:spPr/>
        <p:txBody>
          <a:bodyPr/>
          <a:lstStyle/>
          <a:p>
            <a:r>
              <a:rPr lang="en-US" altLang="en-US" dirty="0"/>
              <a:t>History (cont.)</a:t>
            </a:r>
          </a:p>
          <a:p>
            <a:pPr lvl="1"/>
            <a:r>
              <a:rPr lang="en-US" altLang="en-US" dirty="0"/>
              <a:t> Evans on referendum</a:t>
            </a:r>
          </a:p>
          <a:p>
            <a:pPr lvl="2"/>
            <a:r>
              <a:rPr lang="en-US" altLang="en-US" dirty="0"/>
              <a:t> “It was as if 800,000 people had said, ‘You’re not equal to us’ ”</a:t>
            </a:r>
          </a:p>
          <a:p>
            <a:pPr lvl="1"/>
            <a:r>
              <a:rPr lang="en-US" altLang="en-US" dirty="0"/>
              <a:t> Kevin </a:t>
            </a:r>
            <a:r>
              <a:rPr lang="en-US" altLang="en-US" dirty="0" err="1"/>
              <a:t>Tebedo</a:t>
            </a:r>
            <a:r>
              <a:rPr lang="en-US" altLang="en-US" dirty="0"/>
              <a:t>, executive director of Colorado for Family values in Colo. Springs:</a:t>
            </a:r>
          </a:p>
          <a:p>
            <a:pPr lvl="2"/>
            <a:r>
              <a:rPr lang="en-US" altLang="en-US" dirty="0"/>
              <a:t> “That is typical of a homosexual male</a:t>
            </a:r>
            <a:r>
              <a:rPr lang="en-US" altLang="en-US" dirty="0" smtClean="0"/>
              <a:t>. They </a:t>
            </a:r>
            <a:r>
              <a:rPr lang="en-US" altLang="en-US" dirty="0"/>
              <a:t>take all this personally”</a:t>
            </a:r>
          </a:p>
          <a:p>
            <a:r>
              <a:rPr lang="en-US" altLang="en-US" dirty="0"/>
              <a:t>Back-and-forth …</a:t>
            </a:r>
          </a:p>
          <a:p>
            <a:pPr lvl="1"/>
            <a:r>
              <a:rPr lang="en-US" altLang="en-US" dirty="0"/>
              <a:t>narrowly drawn?</a:t>
            </a:r>
          </a:p>
          <a:p>
            <a:pPr lvl="1"/>
            <a:r>
              <a:rPr lang="en-US" altLang="en-US" dirty="0"/>
              <a:t>compelling need?</a:t>
            </a:r>
          </a:p>
          <a:p>
            <a:pPr lvl="1"/>
            <a:r>
              <a:rPr lang="en-US" altLang="en-US" dirty="0" smtClean="0"/>
              <a:t>scholarly involvement</a:t>
            </a:r>
          </a:p>
          <a:p>
            <a:pPr lvl="2"/>
            <a:r>
              <a:rPr lang="en-US" altLang="en-US" dirty="0" err="1" smtClean="0"/>
              <a:t>finnis</a:t>
            </a:r>
            <a:r>
              <a:rPr lang="en-US" altLang="en-US" dirty="0" smtClean="0"/>
              <a:t> and </a:t>
            </a:r>
            <a:r>
              <a:rPr lang="en-US" altLang="en-US" dirty="0" err="1" smtClean="0"/>
              <a:t>nussbuam</a:t>
            </a:r>
            <a:endParaRPr lang="en-US" altLang="en-US" dirty="0" smtClean="0"/>
          </a:p>
          <a:p>
            <a:pPr marL="228600" marR="0" lvl="1"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judge </a:t>
            </a:r>
            <a:r>
              <a:rPr lang="en-US" altLang="en-US" dirty="0" err="1" smtClean="0"/>
              <a:t>bayless’s</a:t>
            </a:r>
            <a:r>
              <a:rPr lang="en-US" altLang="en-US" dirty="0" smtClean="0"/>
              <a:t> legal-moral criteria seem to challenge those (quoting </a:t>
            </a:r>
            <a:r>
              <a:rPr lang="en-US" altLang="en-US" dirty="0" err="1" smtClean="0"/>
              <a:t>nussbaum</a:t>
            </a:r>
            <a:r>
              <a:rPr lang="en-US" altLang="en-US" dirty="0" smtClean="0"/>
              <a:t>) “Judge </a:t>
            </a:r>
            <a:r>
              <a:rPr lang="en-US" altLang="en-US" dirty="0" err="1" smtClean="0"/>
              <a:t>Bayless</a:t>
            </a:r>
            <a:r>
              <a:rPr lang="en-US" altLang="en-US" dirty="0" smtClean="0"/>
              <a:t> borrowed from Chief Justice Earl Warren: the trial of Amendment 2, he said, would take place in the light of "evolving standards of decency that mark the progress of a maturing society."  n357  [*1600] [quoting chief justice earl warren, Trop v Dulles, 1957, “</a:t>
            </a:r>
            <a:r>
              <a:rPr lang="en-US" dirty="0" smtClean="0"/>
              <a:t>the evolving standards of decency that mark the progress of a maturing society,”</a:t>
            </a:r>
            <a:r>
              <a:rPr lang="en-US" altLang="en-US" dirty="0" smtClean="0"/>
              <a:t> denationalization as punishment barred by</a:t>
            </a:r>
            <a:r>
              <a:rPr lang="en-US" altLang="en-US" baseline="0" dirty="0" smtClean="0"/>
              <a:t> 8</a:t>
            </a:r>
            <a:r>
              <a:rPr lang="en-US" altLang="en-US" baseline="30000" dirty="0" smtClean="0"/>
              <a:t>th</a:t>
            </a:r>
            <a:r>
              <a:rPr lang="en-US" altLang="en-US" baseline="0" dirty="0" smtClean="0"/>
              <a:t> </a:t>
            </a:r>
            <a:r>
              <a:rPr lang="en-US" altLang="en-US" baseline="0" dirty="0" err="1" smtClean="0"/>
              <a:t>amenedment</a:t>
            </a:r>
            <a:r>
              <a:rPr lang="en-US" altLang="en-US" dirty="0" smtClean="0"/>
              <a:t>]</a:t>
            </a:r>
          </a:p>
          <a:p>
            <a:r>
              <a:rPr lang="en-US" altLang="en-US" dirty="0" smtClean="0"/>
              <a:t>State </a:t>
            </a:r>
            <a:r>
              <a:rPr lang="en-US" altLang="en-US" dirty="0"/>
              <a:t>SC rules (12/14/1993) Colorado Amendment 2 </a:t>
            </a:r>
            <a:r>
              <a:rPr lang="en-US" altLang="en-US" i="1" dirty="0"/>
              <a:t>unconstitutional</a:t>
            </a:r>
          </a:p>
          <a:p>
            <a:pPr lvl="1"/>
            <a:r>
              <a:rPr lang="en-US" altLang="en-US" dirty="0" smtClean="0"/>
              <a:t>“</a:t>
            </a:r>
            <a:r>
              <a:rPr lang="en-US" altLang="en-US" dirty="0"/>
              <a:t>bars [gays et al.] from having an effective voice in government affairs, insofar as those persons deem it beneficial to seek legislation that would protect them from discrimination based on their sexual orientation</a:t>
            </a:r>
            <a:r>
              <a:rPr lang="en-US" altLang="en-US" dirty="0" smtClean="0"/>
              <a:t>” [that assumes that ability to enact special protections of minority rights needed as well in the</a:t>
            </a:r>
            <a:r>
              <a:rPr lang="en-US" altLang="en-US" baseline="0" dirty="0" smtClean="0"/>
              <a:t> case of sexual minorities]</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5C033ED8-08FD-47F0-B094-57E79723D190}" type="slidenum">
              <a:rPr lang="en-US" altLang="en-US"/>
              <a:pPr/>
              <a:t>8</a:t>
            </a:fld>
            <a:endParaRPr lang="en-US" altLang="en-US"/>
          </a:p>
        </p:txBody>
      </p:sp>
      <p:sp>
        <p:nvSpPr>
          <p:cNvPr id="432130" name="Rectangle 2"/>
          <p:cNvSpPr>
            <a:spLocks noGrp="1" noRot="1" noChangeAspect="1" noChangeArrowheads="1" noTextEdit="1"/>
          </p:cNvSpPr>
          <p:nvPr>
            <p:ph type="sldImg"/>
          </p:nvPr>
        </p:nvSpPr>
        <p:spPr>
          <a:xfrm>
            <a:off x="2227263" y="700088"/>
            <a:ext cx="2592387" cy="1944687"/>
          </a:xfrm>
          <a:ln/>
        </p:spPr>
      </p:sp>
      <p:sp>
        <p:nvSpPr>
          <p:cNvPr id="432131" name="Rectangle 3"/>
          <p:cNvSpPr>
            <a:spLocks noGrp="1" noChangeArrowheads="1"/>
          </p:cNvSpPr>
          <p:nvPr>
            <p:ph type="body" idx="1"/>
          </p:nvPr>
        </p:nvSpPr>
        <p:spPr/>
        <p:txBody>
          <a:bodyPr/>
          <a:lstStyle/>
          <a:p>
            <a:r>
              <a:rPr lang="en-US" altLang="en-US" dirty="0"/>
              <a:t>May 21, 1996</a:t>
            </a:r>
          </a:p>
          <a:p>
            <a:pPr lvl="1"/>
            <a:r>
              <a:rPr lang="en-US" altLang="en-US" dirty="0"/>
              <a:t>US Supreme Court appeal</a:t>
            </a:r>
          </a:p>
          <a:p>
            <a:pPr lvl="1"/>
            <a:r>
              <a:rPr lang="en-US" altLang="en-US" dirty="0"/>
              <a:t>amendment 2 struck down in 6-3 decision</a:t>
            </a:r>
          </a:p>
          <a:p>
            <a:pPr lvl="2"/>
            <a:r>
              <a:rPr lang="en-US" altLang="en-US" dirty="0"/>
              <a:t>Because Amendment 2 …</a:t>
            </a:r>
          </a:p>
          <a:p>
            <a:pPr lvl="3"/>
            <a:r>
              <a:rPr lang="en-US" altLang="en-US" dirty="0"/>
              <a:t>violates 14th amendment: no person shall be denied equal protection under the laws</a:t>
            </a:r>
          </a:p>
          <a:p>
            <a:pPr lvl="3"/>
            <a:r>
              <a:rPr lang="en-US" altLang="en-US" dirty="0"/>
              <a:t>imposes broad disability on a single group: homosexuals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EE1C7B38-34C3-4266-A15F-69BFE3389948}" type="slidenum">
              <a:rPr lang="en-US" altLang="en-US"/>
              <a:pPr/>
              <a:t>9</a:t>
            </a:fld>
            <a:endParaRPr lang="en-US" altLang="en-US"/>
          </a:p>
        </p:txBody>
      </p:sp>
      <p:sp>
        <p:nvSpPr>
          <p:cNvPr id="434178" name="Rectangle 2"/>
          <p:cNvSpPr>
            <a:spLocks noGrp="1" noRot="1" noChangeAspect="1" noChangeArrowheads="1" noTextEdit="1"/>
          </p:cNvSpPr>
          <p:nvPr>
            <p:ph type="sldImg"/>
          </p:nvPr>
        </p:nvSpPr>
        <p:spPr>
          <a:xfrm>
            <a:off x="2227263" y="700088"/>
            <a:ext cx="2592387" cy="1944687"/>
          </a:xfrm>
          <a:ln/>
        </p:spPr>
      </p:sp>
      <p:sp>
        <p:nvSpPr>
          <p:cNvPr id="434179" name="Rectangle 3"/>
          <p:cNvSpPr>
            <a:spLocks noGrp="1" noChangeArrowheads="1"/>
          </p:cNvSpPr>
          <p:nvPr>
            <p:ph type="body" idx="1"/>
          </p:nvPr>
        </p:nvSpPr>
        <p:spPr/>
        <p:txBody>
          <a:bodyPr/>
          <a:lstStyle/>
          <a:p>
            <a:r>
              <a:rPr lang="en-US" altLang="en-US" dirty="0"/>
              <a:t>Lawrence v. Texas (2003)</a:t>
            </a:r>
          </a:p>
          <a:p>
            <a:pPr lvl="1"/>
            <a:r>
              <a:rPr lang="en-US" altLang="en-US" dirty="0"/>
              <a:t>Overturns Bowers v. Hardwick</a:t>
            </a:r>
          </a:p>
          <a:p>
            <a:pPr lvl="2">
              <a:buFontTx/>
              <a:buNone/>
            </a:pPr>
            <a:r>
              <a:rPr lang="en-US" altLang="en-US" dirty="0">
                <a:latin typeface="Times New Roman" pitchFamily="18" charset="0"/>
              </a:rPr>
              <a:t>Historical considerations also figure in Justice Kennedy's opinion written in Lawrence case - including direct critique of historical argument from Bowers </a:t>
            </a:r>
            <a:r>
              <a:rPr lang="en-US" altLang="en-US" dirty="0" smtClean="0">
                <a:latin typeface="Times New Roman" pitchFamily="18" charset="0"/>
              </a:rPr>
              <a:t>case:</a:t>
            </a:r>
          </a:p>
          <a:p>
            <a:pPr lvl="3">
              <a:buFontTx/>
              <a:buNone/>
            </a:pPr>
            <a:r>
              <a:rPr lang="en-US" altLang="en-US" dirty="0" smtClean="0">
                <a:latin typeface="Times New Roman" pitchFamily="18" charset="0"/>
              </a:rPr>
              <a:t>(quoting the decision) “[T]he fact that the governing majority in a State has traditionally viewed a particular practice as immoral is not a sufficient reason for upholding a law prohibiting the practice . . . .”</a:t>
            </a:r>
          </a:p>
          <a:p>
            <a:pPr lvl="2">
              <a:buFontTx/>
              <a:buNone/>
            </a:pPr>
            <a:r>
              <a:rPr lang="en-US" altLang="en-US" dirty="0" smtClean="0">
                <a:latin typeface="Times New Roman" pitchFamily="18" charset="0"/>
              </a:rPr>
              <a:t>Note </a:t>
            </a:r>
            <a:r>
              <a:rPr lang="en-US" altLang="en-US" dirty="0">
                <a:latin typeface="Times New Roman" pitchFamily="18" charset="0"/>
              </a:rPr>
              <a:t>the following argument, drawn from scholarship clearly influenced by Foucault:</a:t>
            </a:r>
          </a:p>
          <a:p>
            <a:pPr lvl="2">
              <a:buFontTx/>
              <a:buNone/>
            </a:pPr>
            <a:r>
              <a:rPr lang="en-US" altLang="en-US" dirty="0">
                <a:latin typeface="Times New Roman" pitchFamily="18" charset="0"/>
              </a:rPr>
              <a:t>"The absence of legal prohibitions focusing on homosexual conduct may be explained in part by noting that according to some scholars the concept of the homosexual as a distinct category of person did not emerge until the late 19th century." What emerges here is that historical, intellectual-historical, and similar considerations, while not necessarily decisive, still matter here and need to be addressed. So the question becomes, in a way, do we want the "experts" judging this stuff by themselves, or do we want to pitch in ourselves? do we passively allow our justices and legislators to interpret tradition for us, or do we get that education judge </a:t>
            </a:r>
            <a:r>
              <a:rPr lang="en-US" altLang="en-US" dirty="0" err="1">
                <a:latin typeface="Times New Roman" pitchFamily="18" charset="0"/>
              </a:rPr>
              <a:t>posner</a:t>
            </a:r>
            <a:r>
              <a:rPr lang="en-US" altLang="en-US" dirty="0">
                <a:latin typeface="Times New Roman" pitchFamily="18" charset="0"/>
              </a:rPr>
              <a:t> talks about, and try to make up our own minds?</a:t>
            </a:r>
            <a:endParaRPr lang="en-US" altLang="en-US" dirty="0"/>
          </a:p>
          <a:p>
            <a:r>
              <a:rPr lang="en-US" altLang="en-US" dirty="0"/>
              <a:t>Same-sex marriage</a:t>
            </a:r>
          </a:p>
          <a:p>
            <a:pPr lvl="1">
              <a:buFontTx/>
              <a:buNone/>
            </a:pPr>
            <a:r>
              <a:rPr lang="en-US" altLang="en-US" dirty="0">
                <a:latin typeface="Times New Roman" pitchFamily="18" charset="0"/>
              </a:rPr>
              <a:t>in the meantime, there have been efforts to establish as legitimate gay marriage, and efforts to block those efforts</a:t>
            </a:r>
            <a:endParaRPr lang="en-US" altLang="en-US" dirty="0"/>
          </a:p>
          <a:p>
            <a:pPr lvl="1"/>
            <a:r>
              <a:rPr lang="en-US" altLang="en-US" dirty="0"/>
              <a:t>Outlawed</a:t>
            </a:r>
          </a:p>
          <a:p>
            <a:pPr lvl="2"/>
            <a:r>
              <a:rPr lang="en-US" altLang="en-US" dirty="0"/>
              <a:t>Arizona</a:t>
            </a:r>
          </a:p>
          <a:p>
            <a:pPr lvl="1"/>
            <a:r>
              <a:rPr lang="en-US" altLang="en-US" dirty="0"/>
              <a:t>Legalized</a:t>
            </a:r>
          </a:p>
          <a:p>
            <a:pPr lvl="2"/>
            <a:r>
              <a:rPr lang="en-US" altLang="en-US" dirty="0"/>
              <a:t>Massachusetts</a:t>
            </a:r>
          </a:p>
          <a:p>
            <a:pPr lvl="2"/>
            <a:r>
              <a:rPr lang="en-US" altLang="en-US" dirty="0"/>
              <a:t>Connecticut</a:t>
            </a:r>
          </a:p>
          <a:p>
            <a:pPr lvl="2"/>
            <a:r>
              <a:rPr lang="en-US" altLang="en-US" dirty="0"/>
              <a:t>California</a:t>
            </a:r>
          </a:p>
          <a:p>
            <a:pPr lvl="3"/>
            <a:r>
              <a:rPr lang="en-US" altLang="en-US" dirty="0">
                <a:latin typeface="Times New Roman" pitchFamily="18" charset="0"/>
              </a:rPr>
              <a:t>the most famous of the latter: cal. prop 8</a:t>
            </a:r>
            <a:r>
              <a:rPr lang="en-US" altLang="en-US" dirty="0"/>
              <a:t> (2008) – state constitutional amendment</a:t>
            </a:r>
            <a:endParaRPr lang="en-US" altLang="en-US" dirty="0">
              <a:latin typeface="Times New Roman" pitchFamily="18" charset="0"/>
            </a:endParaRPr>
          </a:p>
          <a:p>
            <a:pPr lvl="4">
              <a:buFontTx/>
              <a:buNone/>
            </a:pPr>
            <a:r>
              <a:rPr lang="en-US" altLang="en-US" dirty="0">
                <a:latin typeface="Times New Roman" pitchFamily="18" charset="0"/>
              </a:rPr>
              <a:t>note the </a:t>
            </a:r>
            <a:r>
              <a:rPr lang="en-US" altLang="en-US" dirty="0" err="1">
                <a:latin typeface="Times New Roman" pitchFamily="18" charset="0"/>
              </a:rPr>
              <a:t>cal</a:t>
            </a:r>
            <a:r>
              <a:rPr lang="en-US" altLang="en-US" dirty="0">
                <a:latin typeface="Times New Roman" pitchFamily="18" charset="0"/>
              </a:rPr>
              <a:t> </a:t>
            </a:r>
            <a:r>
              <a:rPr lang="en-US" altLang="en-US" dirty="0" err="1">
                <a:latin typeface="Times New Roman" pitchFamily="18" charset="0"/>
              </a:rPr>
              <a:t>attourny</a:t>
            </a:r>
            <a:r>
              <a:rPr lang="en-US" altLang="en-US" dirty="0">
                <a:latin typeface="Times New Roman" pitchFamily="18" charset="0"/>
              </a:rPr>
              <a:t> general’s remarks on which: “</a:t>
            </a:r>
            <a:r>
              <a:rPr lang="en-US" altLang="en-US" dirty="0"/>
              <a:t>Proposition 8 must be invalidated because the amendment process cannot be used to extinguish fundamental constitutional rights without compelling justification,” Mr. Brown said in a statement.”</a:t>
            </a:r>
          </a:p>
          <a:p>
            <a:pPr lvl="4">
              <a:buFontTx/>
              <a:buNone/>
            </a:pPr>
            <a:r>
              <a:rPr lang="en-US" altLang="en-US" dirty="0" err="1"/>
              <a:t>nyt</a:t>
            </a:r>
            <a:r>
              <a:rPr lang="en-US" altLang="en-US" dirty="0"/>
              <a:t> points out “Opponents have argued that the proposition fundamentally altered the state Constitution by taking away the right to marry from same-sex couples, who had been free to do so since May, when the California Supreme Court legalized such marriages. Proposition 8 overturned that decision by defining marriage in California as between only men and women”</a:t>
            </a:r>
          </a:p>
          <a:p>
            <a:pPr lvl="4">
              <a:buFontTx/>
              <a:buNone/>
            </a:pPr>
            <a:r>
              <a:rPr lang="en-US" altLang="en-US" dirty="0"/>
              <a:t>ken </a:t>
            </a:r>
            <a:r>
              <a:rPr lang="en-US" altLang="en-US" dirty="0" err="1"/>
              <a:t>starr</a:t>
            </a:r>
            <a:r>
              <a:rPr lang="en-US" altLang="en-US" dirty="0"/>
              <a:t> leads the case in behalf of the amendment: “The language, policy, history and intent of Proposition 8 do not permit recognition of some same-sex marriages but not others,” read the brief, which was also written by the prominent conservative lawyer </a:t>
            </a:r>
            <a:r>
              <a:rPr lang="en-US" altLang="en-US" dirty="0">
                <a:hlinkClick r:id="rId3" tooltip="More articles about Kenneth W. Starr."/>
              </a:rPr>
              <a:t>Kenneth W. Starr</a:t>
            </a:r>
            <a:r>
              <a:rPr lang="en-US" altLang="en-US" dirty="0"/>
              <a:t>. “None are valid or recognized in California”</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2013-10-24</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Evans v. Romer</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2013-10-24</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2013-10-24</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28600" y="431800"/>
            <a:ext cx="8307388"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752600"/>
            <a:ext cx="38862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52600"/>
            <a:ext cx="3886200" cy="4495800"/>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r>
              <a:rPr lang="en-US" altLang="en-US" smtClean="0"/>
              <a:t>2013-10-24</a:t>
            </a:r>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altLang="en-US" smtClean="0"/>
              <a:t>Evans v. Romer</a:t>
            </a:r>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6C4313A6-D2FB-4A2F-B7C1-1F2E1DBE1A41}" type="slidenum">
              <a:rPr lang="en-US" altLang="en-US"/>
              <a:pPr/>
              <a:t>‹#›</a:t>
            </a:fld>
            <a:endParaRPr lang="en-US" altLang="en-US"/>
          </a:p>
        </p:txBody>
      </p:sp>
    </p:spTree>
    <p:extLst>
      <p:ext uri="{BB962C8B-B14F-4D97-AF65-F5344CB8AC3E}">
        <p14:creationId xmlns:p14="http://schemas.microsoft.com/office/powerpoint/2010/main" val="2865880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2013-10-24</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2013-10-24</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2013-10-24</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2013-10-24</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2013-10-24</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Evans v. Romer</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2013-10-24</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Evans v. Romer</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97" name="Rectangle 17"/>
          <p:cNvSpPr>
            <a:spLocks noGrp="1" noChangeArrowheads="1"/>
          </p:cNvSpPr>
          <p:nvPr>
            <p:ph type="ctrTitle"/>
          </p:nvPr>
        </p:nvSpPr>
        <p:spPr/>
        <p:txBody>
          <a:bodyPr/>
          <a:lstStyle/>
          <a:p>
            <a:r>
              <a:rPr lang="en-US" altLang="en-US" dirty="0"/>
              <a:t>Evans v. </a:t>
            </a:r>
            <a:r>
              <a:rPr lang="en-US" altLang="en-US" dirty="0" err="1"/>
              <a:t>Romer</a:t>
            </a:r>
            <a:endParaRPr lang="en-US" altLang="en-US" dirty="0"/>
          </a:p>
        </p:txBody>
      </p:sp>
      <p:sp>
        <p:nvSpPr>
          <p:cNvPr id="353298" name="Rectangle 18"/>
          <p:cNvSpPr>
            <a:spLocks noGrp="1" noChangeArrowheads="1"/>
          </p:cNvSpPr>
          <p:nvPr>
            <p:ph type="subTitle" idx="1"/>
          </p:nvPr>
        </p:nvSpPr>
        <p:spPr/>
        <p:txBody>
          <a:bodyPr/>
          <a:lstStyle/>
          <a:p>
            <a:r>
              <a:rPr lang="en-US" altLang="en-US" dirty="0" smtClean="0"/>
              <a:t>Why </a:t>
            </a:r>
            <a:r>
              <a:rPr lang="en-US" altLang="en-US" smtClean="0"/>
              <a:t>Read Plato?...</a:t>
            </a:r>
            <a:endParaRPr lang="en-US" altLang="en-US" dirty="0"/>
          </a:p>
        </p:txBody>
      </p:sp>
    </p:spTree>
    <p:extLst>
      <p:ext uri="{BB962C8B-B14F-4D97-AF65-F5344CB8AC3E}">
        <p14:creationId xmlns:p14="http://schemas.microsoft.com/office/powerpoint/2010/main" val="24247876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6" name="Rectangle 8"/>
          <p:cNvSpPr>
            <a:spLocks noGrp="1" noChangeArrowheads="1"/>
          </p:cNvSpPr>
          <p:nvPr>
            <p:ph type="title"/>
          </p:nvPr>
        </p:nvSpPr>
        <p:spPr/>
        <p:txBody>
          <a:bodyPr/>
          <a:lstStyle/>
          <a:p>
            <a:r>
              <a:rPr lang="en-US" altLang="en-US"/>
              <a:t>Finnis versus Nussbaum</a:t>
            </a:r>
          </a:p>
        </p:txBody>
      </p:sp>
      <p:sp>
        <p:nvSpPr>
          <p:cNvPr id="396297" name="Rectangle 9"/>
          <p:cNvSpPr>
            <a:spLocks noGrp="1" noChangeArrowheads="1"/>
          </p:cNvSpPr>
          <p:nvPr>
            <p:ph type="body" idx="1"/>
          </p:nvPr>
        </p:nvSpPr>
        <p:spPr/>
        <p:txBody>
          <a:bodyPr/>
          <a:lstStyle/>
          <a:p>
            <a:r>
              <a:rPr lang="en-US" altLang="en-US"/>
              <a:t>Dissonant Harmony?</a:t>
            </a:r>
          </a:p>
        </p:txBody>
      </p:sp>
    </p:spTree>
    <p:extLst>
      <p:ext uri="{BB962C8B-B14F-4D97-AF65-F5344CB8AC3E}">
        <p14:creationId xmlns:p14="http://schemas.microsoft.com/office/powerpoint/2010/main" val="159148364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lang="en-US" altLang="en-US" dirty="0" smtClean="0"/>
              <a:t>Authors and Aims</a:t>
            </a:r>
            <a:endParaRPr lang="en-US" altLang="en-US" dirty="0"/>
          </a:p>
        </p:txBody>
      </p:sp>
      <p:sp>
        <p:nvSpPr>
          <p:cNvPr id="1027" name="Rectangle 3"/>
          <p:cNvSpPr>
            <a:spLocks noGrp="1" noChangeArrowheads="1"/>
          </p:cNvSpPr>
          <p:nvPr>
            <p:ph type="body" sz="half" idx="1"/>
          </p:nvPr>
        </p:nvSpPr>
        <p:spPr>
          <a:xfrm>
            <a:off x="152400" y="4191000"/>
            <a:ext cx="4419600" cy="2133600"/>
          </a:xfrm>
        </p:spPr>
        <p:txBody>
          <a:bodyPr/>
          <a:lstStyle/>
          <a:p>
            <a:r>
              <a:rPr lang="en-US" altLang="en-US" sz="2000" b="1"/>
              <a:t>Finnis,</a:t>
            </a:r>
            <a:r>
              <a:rPr lang="en-US" altLang="en-US" sz="2000"/>
              <a:t> “Law, Morality, and ‘Sexual Orientation’ ”</a:t>
            </a:r>
          </a:p>
          <a:p>
            <a:pPr lvl="1"/>
            <a:r>
              <a:rPr lang="en-US" altLang="en-US" sz="2000" i="1"/>
              <a:t>Notre Dame Law Review</a:t>
            </a:r>
            <a:r>
              <a:rPr lang="en-US" altLang="en-US" sz="2000"/>
              <a:t> 69.5 (1994) 1049–76</a:t>
            </a:r>
          </a:p>
        </p:txBody>
      </p:sp>
      <p:sp>
        <p:nvSpPr>
          <p:cNvPr id="1028" name="Rectangle 4"/>
          <p:cNvSpPr>
            <a:spLocks noGrp="1" noChangeArrowheads="1"/>
          </p:cNvSpPr>
          <p:nvPr>
            <p:ph type="body" sz="half" idx="2"/>
          </p:nvPr>
        </p:nvSpPr>
        <p:spPr>
          <a:xfrm>
            <a:off x="4632325" y="4191000"/>
            <a:ext cx="4511675" cy="2133600"/>
          </a:xfrm>
        </p:spPr>
        <p:txBody>
          <a:bodyPr/>
          <a:lstStyle/>
          <a:p>
            <a:r>
              <a:rPr lang="en-US" altLang="en-US" sz="2000" b="1"/>
              <a:t>Nussbaum,</a:t>
            </a:r>
            <a:r>
              <a:rPr lang="en-US" altLang="en-US" sz="2000"/>
              <a:t> “Platonic Love and Colorado Law: The Relevance of Ancient Greek Norms to Modern Sexual Controversies”</a:t>
            </a:r>
          </a:p>
          <a:p>
            <a:pPr lvl="1"/>
            <a:r>
              <a:rPr lang="en-US" altLang="en-US" sz="2000" i="1"/>
              <a:t>Virginia Law Review</a:t>
            </a:r>
            <a:r>
              <a:rPr lang="en-US" altLang="en-US" sz="2000"/>
              <a:t> 80.7 (1994) 1515–1652</a:t>
            </a:r>
          </a:p>
        </p:txBody>
      </p:sp>
      <p:pic>
        <p:nvPicPr>
          <p:cNvPr id="1029" name="Picture 5" descr="nussba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838" y="1828800"/>
            <a:ext cx="1554162"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nnis"/>
          <p:cNvPicPr>
            <a:picLocks noChangeAspect="1" noChangeArrowheads="1"/>
          </p:cNvPicPr>
          <p:nvPr/>
        </p:nvPicPr>
        <p:blipFill>
          <a:blip r:embed="rId4">
            <a:extLst>
              <a:ext uri="{28A0092B-C50C-407E-A947-70E740481C1C}">
                <a14:useLocalDpi xmlns:a14="http://schemas.microsoft.com/office/drawing/2010/main" val="0"/>
              </a:ext>
            </a:extLst>
          </a:blip>
          <a:srcRect r="7556" b="6656"/>
          <a:stretch>
            <a:fillRect/>
          </a:stretch>
        </p:blipFill>
        <p:spPr bwMode="auto">
          <a:xfrm>
            <a:off x="1676400" y="1828800"/>
            <a:ext cx="1435100" cy="2127250"/>
          </a:xfrm>
          <a:prstGeom prst="rect">
            <a:avLst/>
          </a:prstGeom>
          <a:noFill/>
          <a:extLst>
            <a:ext uri="{909E8E84-426E-40DD-AFC4-6F175D3DCCD1}">
              <a14:hiddenFill xmlns:a14="http://schemas.microsoft.com/office/drawing/2010/main">
                <a:solidFill>
                  <a:srgbClr val="FFFFFF"/>
                </a:solidFill>
              </a14:hiddenFill>
            </a:ext>
          </a:extLst>
        </p:spPr>
      </p:pic>
      <p:sp>
        <p:nvSpPr>
          <p:cNvPr id="1031" name="Line 7"/>
          <p:cNvSpPr>
            <a:spLocks noChangeShapeType="1"/>
          </p:cNvSpPr>
          <p:nvPr/>
        </p:nvSpPr>
        <p:spPr bwMode="auto">
          <a:xfrm>
            <a:off x="4572000" y="1828800"/>
            <a:ext cx="0" cy="464820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559CED4C-F468-4C47-B8E8-69794AA6189D}" type="slidenum">
              <a:rPr lang="en-US" altLang="en-US" smtClean="0"/>
              <a:pPr/>
              <a:t>11</a:t>
            </a:fld>
            <a:endParaRPr lang="en-US" altLang="en-US"/>
          </a:p>
        </p:txBody>
      </p:sp>
    </p:spTree>
    <p:extLst>
      <p:ext uri="{BB962C8B-B14F-4D97-AF65-F5344CB8AC3E}">
        <p14:creationId xmlns:p14="http://schemas.microsoft.com/office/powerpoint/2010/main" val="6084075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lstStyle/>
          <a:p>
            <a:r>
              <a:rPr lang="en-US" altLang="en-US" smtClean="0"/>
              <a:t>What say they/you?...</a:t>
            </a:r>
            <a:endParaRPr lang="en-US" altLang="en-US"/>
          </a:p>
        </p:txBody>
      </p:sp>
      <p:sp>
        <p:nvSpPr>
          <p:cNvPr id="5" name="Text Placeholder 4"/>
          <p:cNvSpPr>
            <a:spLocks noGrp="1"/>
          </p:cNvSpPr>
          <p:nvPr>
            <p:ph type="body" idx="1"/>
          </p:nvPr>
        </p:nvSpPr>
        <p:spPr/>
        <p:txBody>
          <a:bodyPr/>
          <a:lstStyle/>
          <a:p>
            <a:r>
              <a:rPr lang="en-US" dirty="0" err="1" smtClean="0"/>
              <a:t>Finnis</a:t>
            </a:r>
            <a:endParaRPr lang="en-US" dirty="0"/>
          </a:p>
        </p:txBody>
      </p:sp>
      <p:sp>
        <p:nvSpPr>
          <p:cNvPr id="3" name="Content Placeholder 2"/>
          <p:cNvSpPr>
            <a:spLocks noGrp="1"/>
          </p:cNvSpPr>
          <p:nvPr>
            <p:ph sz="half" idx="2"/>
          </p:nvPr>
        </p:nvSpPr>
        <p:spPr/>
        <p:txBody>
          <a:bodyPr/>
          <a:lstStyle/>
          <a:p>
            <a:r>
              <a:rPr lang="en-US" dirty="0" smtClean="0"/>
              <a:t>Traditional morality standard</a:t>
            </a:r>
          </a:p>
          <a:p>
            <a:pPr lvl="1"/>
            <a:r>
              <a:rPr lang="en-US" dirty="0" smtClean="0"/>
              <a:t>as per Burger</a:t>
            </a:r>
          </a:p>
          <a:p>
            <a:r>
              <a:rPr lang="en-US" dirty="0" smtClean="0"/>
              <a:t>Parallel</a:t>
            </a:r>
          </a:p>
          <a:p>
            <a:pPr lvl="1"/>
            <a:r>
              <a:rPr lang="en-US" dirty="0" smtClean="0"/>
              <a:t>Standard Modern (European) Position</a:t>
            </a:r>
          </a:p>
          <a:p>
            <a:r>
              <a:rPr lang="en-US" dirty="0" smtClean="0"/>
              <a:t>Moral argument</a:t>
            </a:r>
          </a:p>
          <a:p>
            <a:pPr lvl="1"/>
            <a:r>
              <a:rPr lang="en-US" dirty="0" smtClean="0"/>
              <a:t>Homoerotic sex as actualizing no good</a:t>
            </a:r>
          </a:p>
          <a:p>
            <a:r>
              <a:rPr lang="en-US" dirty="0" smtClean="0"/>
              <a:t>Textual-historical validation</a:t>
            </a:r>
            <a:endParaRPr lang="en-US" dirty="0"/>
          </a:p>
        </p:txBody>
      </p:sp>
      <p:sp>
        <p:nvSpPr>
          <p:cNvPr id="6" name="Text Placeholder 5"/>
          <p:cNvSpPr>
            <a:spLocks noGrp="1"/>
          </p:cNvSpPr>
          <p:nvPr>
            <p:ph type="body" sz="quarter" idx="3"/>
          </p:nvPr>
        </p:nvSpPr>
        <p:spPr/>
        <p:txBody>
          <a:bodyPr/>
          <a:lstStyle/>
          <a:p>
            <a:r>
              <a:rPr lang="en-US" dirty="0" smtClean="0"/>
              <a:t>Nussbaum</a:t>
            </a:r>
            <a:endParaRPr lang="en-US" dirty="0"/>
          </a:p>
        </p:txBody>
      </p:sp>
      <p:sp>
        <p:nvSpPr>
          <p:cNvPr id="7" name="Content Placeholder 6"/>
          <p:cNvSpPr>
            <a:spLocks noGrp="1"/>
          </p:cNvSpPr>
          <p:nvPr>
            <p:ph sz="quarter" idx="4"/>
          </p:nvPr>
        </p:nvSpPr>
        <p:spPr/>
        <p:txBody>
          <a:bodyPr/>
          <a:lstStyle/>
          <a:p>
            <a:r>
              <a:rPr lang="en-US" dirty="0" smtClean="0"/>
              <a:t>Evolving standards perspective</a:t>
            </a:r>
          </a:p>
          <a:p>
            <a:pPr lvl="1"/>
            <a:r>
              <a:rPr lang="en-US" dirty="0" smtClean="0"/>
              <a:t>as per Warren</a:t>
            </a:r>
          </a:p>
          <a:p>
            <a:r>
              <a:rPr lang="en-US" dirty="0" smtClean="0"/>
              <a:t>Ancient texts as</a:t>
            </a:r>
          </a:p>
          <a:p>
            <a:pPr lvl="1"/>
            <a:r>
              <a:rPr lang="en-US" dirty="0" smtClean="0"/>
              <a:t>Thought experiments in diversity</a:t>
            </a:r>
          </a:p>
          <a:p>
            <a:pPr lvl="1"/>
            <a:r>
              <a:rPr lang="en-US" dirty="0" smtClean="0"/>
              <a:t>Interrogations of assumptions</a:t>
            </a:r>
          </a:p>
          <a:p>
            <a:pPr lvl="1"/>
            <a:endParaRPr lang="en-US" dirty="0"/>
          </a:p>
        </p:txBody>
      </p:sp>
      <p:sp>
        <p:nvSpPr>
          <p:cNvPr id="454662" name="Line 6"/>
          <p:cNvSpPr>
            <a:spLocks noChangeShapeType="1"/>
          </p:cNvSpPr>
          <p:nvPr/>
        </p:nvSpPr>
        <p:spPr bwMode="auto">
          <a:xfrm>
            <a:off x="4572000" y="1981200"/>
            <a:ext cx="0" cy="42672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 name="Date Placeholder 7"/>
          <p:cNvSpPr>
            <a:spLocks noGrp="1"/>
          </p:cNvSpPr>
          <p:nvPr>
            <p:ph type="dt" sz="half" idx="10"/>
          </p:nvPr>
        </p:nvSpPr>
        <p:spPr/>
        <p:txBody>
          <a:bodyPr/>
          <a:lstStyle/>
          <a:p>
            <a:r>
              <a:rPr lang="en-US" altLang="en-US" smtClean="0"/>
              <a:t>2013-10-24</a:t>
            </a:r>
            <a:endParaRPr lang="en-US" altLang="en-US"/>
          </a:p>
        </p:txBody>
      </p:sp>
      <p:sp>
        <p:nvSpPr>
          <p:cNvPr id="9" name="Footer Placeholder 8"/>
          <p:cNvSpPr>
            <a:spLocks noGrp="1"/>
          </p:cNvSpPr>
          <p:nvPr>
            <p:ph type="ftr" sz="quarter" idx="11"/>
          </p:nvPr>
        </p:nvSpPr>
        <p:spPr/>
        <p:txBody>
          <a:bodyPr/>
          <a:lstStyle/>
          <a:p>
            <a:r>
              <a:rPr lang="en-US" altLang="en-US" smtClean="0"/>
              <a:t>Evans v. Romer</a:t>
            </a:r>
            <a:endParaRPr lang="en-US" altLang="en-US"/>
          </a:p>
        </p:txBody>
      </p:sp>
      <p:sp>
        <p:nvSpPr>
          <p:cNvPr id="10" name="Slide Number Placeholder 9"/>
          <p:cNvSpPr>
            <a:spLocks noGrp="1"/>
          </p:cNvSpPr>
          <p:nvPr>
            <p:ph type="sldNum" sz="quarter" idx="12"/>
          </p:nvPr>
        </p:nvSpPr>
        <p:spPr/>
        <p:txBody>
          <a:bodyPr/>
          <a:lstStyle/>
          <a:p>
            <a:fld id="{A3252525-01FE-43C4-B8EE-2D97A9156A80}" type="slidenum">
              <a:rPr lang="en-US" altLang="en-US" smtClean="0"/>
              <a:pPr/>
              <a:t>12</a:t>
            </a:fld>
            <a:endParaRPr lang="en-US" altLang="en-US"/>
          </a:p>
        </p:txBody>
      </p:sp>
    </p:spTree>
    <p:extLst>
      <p:ext uri="{BB962C8B-B14F-4D97-AF65-F5344CB8AC3E}">
        <p14:creationId xmlns:p14="http://schemas.microsoft.com/office/powerpoint/2010/main" val="154577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80" name="Rectangle 4"/>
          <p:cNvSpPr>
            <a:spLocks noGrp="1" noChangeArrowheads="1"/>
          </p:cNvSpPr>
          <p:nvPr>
            <p:ph type="title"/>
          </p:nvPr>
        </p:nvSpPr>
        <p:spPr/>
        <p:txBody>
          <a:bodyPr/>
          <a:lstStyle/>
          <a:p>
            <a:r>
              <a:rPr lang="en-US" altLang="en-US" dirty="0" smtClean="0"/>
              <a:t>Adventures in Critical Thinking</a:t>
            </a:r>
            <a:endParaRPr lang="en-US" altLang="en-US" dirty="0"/>
          </a:p>
        </p:txBody>
      </p:sp>
      <p:sp>
        <p:nvSpPr>
          <p:cNvPr id="459783" name="Rectangle 7"/>
          <p:cNvSpPr>
            <a:spLocks noGrp="1" noChangeArrowheads="1"/>
          </p:cNvSpPr>
          <p:nvPr>
            <p:ph type="body" idx="1"/>
          </p:nvPr>
        </p:nvSpPr>
        <p:spPr/>
        <p:txBody>
          <a:bodyPr/>
          <a:lstStyle/>
          <a:p>
            <a:r>
              <a:rPr lang="en-US" altLang="en-US" dirty="0" smtClean="0"/>
              <a:t>The Arguments: Your Impressions</a:t>
            </a:r>
            <a:endParaRPr lang="en-US" altLang="en-US" dirty="0"/>
          </a:p>
        </p:txBody>
      </p:sp>
    </p:spTree>
    <p:extLst>
      <p:ext uri="{BB962C8B-B14F-4D97-AF65-F5344CB8AC3E}">
        <p14:creationId xmlns:p14="http://schemas.microsoft.com/office/powerpoint/2010/main" val="423678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900" name="Rectangle 4"/>
          <p:cNvSpPr>
            <a:spLocks noGrp="1" noChangeArrowheads="1"/>
          </p:cNvSpPr>
          <p:nvPr>
            <p:ph type="title"/>
          </p:nvPr>
        </p:nvSpPr>
        <p:spPr/>
        <p:txBody>
          <a:bodyPr/>
          <a:lstStyle/>
          <a:p>
            <a:r>
              <a:rPr lang="en-US" altLang="en-US" dirty="0"/>
              <a:t>The Arguments: Your Impressions</a:t>
            </a:r>
          </a:p>
        </p:txBody>
      </p:sp>
      <p:sp>
        <p:nvSpPr>
          <p:cNvPr id="464901" name="Rectangle 5"/>
          <p:cNvSpPr>
            <a:spLocks noGrp="1" noChangeArrowheads="1"/>
          </p:cNvSpPr>
          <p:nvPr>
            <p:ph type="body" sz="half" idx="1"/>
          </p:nvPr>
        </p:nvSpPr>
        <p:spPr/>
        <p:txBody>
          <a:bodyPr/>
          <a:lstStyle/>
          <a:p>
            <a:endParaRPr lang="en-US" altLang="en-US"/>
          </a:p>
        </p:txBody>
      </p:sp>
      <p:sp>
        <p:nvSpPr>
          <p:cNvPr id="464902" name="Rectangle 6"/>
          <p:cNvSpPr>
            <a:spLocks noGrp="1" noChangeArrowheads="1"/>
          </p:cNvSpPr>
          <p:nvPr>
            <p:ph type="body" sz="half" idx="2"/>
          </p:nvPr>
        </p:nvSpPr>
        <p:spPr/>
        <p:txBody>
          <a:bodyPr/>
          <a:lstStyle/>
          <a:p>
            <a:endParaRPr lang="en-US" altLang="en-US"/>
          </a:p>
        </p:txBody>
      </p:sp>
      <p:sp>
        <p:nvSpPr>
          <p:cNvPr id="464903" name="Line 7"/>
          <p:cNvSpPr>
            <a:spLocks noChangeShapeType="1"/>
          </p:cNvSpPr>
          <p:nvPr/>
        </p:nvSpPr>
        <p:spPr bwMode="auto">
          <a:xfrm>
            <a:off x="4572000" y="1981200"/>
            <a:ext cx="0" cy="4267200"/>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559CED4C-F468-4C47-B8E8-69794AA6189D}" type="slidenum">
              <a:rPr lang="en-US" altLang="en-US" smtClean="0"/>
              <a:pPr/>
              <a:t>14</a:t>
            </a:fld>
            <a:endParaRPr lang="en-US" altLang="en-US"/>
          </a:p>
        </p:txBody>
      </p:sp>
    </p:spTree>
    <p:extLst>
      <p:ext uri="{BB962C8B-B14F-4D97-AF65-F5344CB8AC3E}">
        <p14:creationId xmlns:p14="http://schemas.microsoft.com/office/powerpoint/2010/main" val="79274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1939" y="1443841"/>
            <a:ext cx="6260123" cy="3970318"/>
          </a:xfrm>
          <a:prstGeom prst="rect">
            <a:avLst/>
          </a:prstGeom>
          <a:noFill/>
        </p:spPr>
        <p:txBody>
          <a:bodyPr wrap="square" rtlCol="0" anchor="ctr" anchorCtr="0">
            <a:spAutoFit/>
          </a:bodyPr>
          <a:lstStyle/>
          <a:p>
            <a:pPr algn="ctr"/>
            <a:r>
              <a:rPr lang="en-US" sz="3600" dirty="0" smtClean="0">
                <a:latin typeface="Calibri" panose="020F0502020204030204" pitchFamily="34" charset="0"/>
              </a:rPr>
              <a:t>“The </a:t>
            </a:r>
            <a:r>
              <a:rPr lang="en-US" sz="3600" dirty="0">
                <a:latin typeface="Calibri" panose="020F0502020204030204" pitchFamily="34" charset="0"/>
              </a:rPr>
              <a:t>less that lawyers know about a subject, the less that judges will know; and the less that judges know, the more likely they are to vote their prejudices</a:t>
            </a:r>
            <a:r>
              <a:rPr lang="en-US" sz="3600" dirty="0" smtClean="0">
                <a:latin typeface="Calibri" panose="020F0502020204030204" pitchFamily="34" charset="0"/>
              </a:rPr>
              <a:t>.”</a:t>
            </a:r>
            <a:br>
              <a:rPr lang="en-US" sz="3600" dirty="0" smtClean="0">
                <a:latin typeface="Calibri" panose="020F0502020204030204" pitchFamily="34" charset="0"/>
              </a:rPr>
            </a:br>
            <a:r>
              <a:rPr lang="en-US" sz="3200" dirty="0" smtClean="0">
                <a:latin typeface="Calibri" panose="020F0502020204030204" pitchFamily="34" charset="0"/>
              </a:rPr>
              <a:t>(Nussbaum p. 3 quoting Posner)</a:t>
            </a:r>
            <a:endParaRPr lang="en-US" sz="3600" dirty="0" smtClean="0">
              <a:latin typeface="Calibri" panose="020F0502020204030204" pitchFamily="34" charset="0"/>
            </a:endParaRPr>
          </a:p>
        </p:txBody>
      </p:sp>
    </p:spTree>
    <p:extLst>
      <p:ext uri="{BB962C8B-B14F-4D97-AF65-F5344CB8AC3E}">
        <p14:creationId xmlns:p14="http://schemas.microsoft.com/office/powerpoint/2010/main" val="326657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r>
              <a:rPr lang="en-US" altLang="en-US" dirty="0"/>
              <a:t>Agenda</a:t>
            </a:r>
          </a:p>
        </p:txBody>
      </p:sp>
      <p:sp>
        <p:nvSpPr>
          <p:cNvPr id="467971" name="Rectangle 3"/>
          <p:cNvSpPr>
            <a:spLocks noGrp="1" noChangeArrowheads="1"/>
          </p:cNvSpPr>
          <p:nvPr>
            <p:ph type="body" idx="1"/>
          </p:nvPr>
        </p:nvSpPr>
        <p:spPr/>
        <p:txBody>
          <a:bodyPr/>
          <a:lstStyle/>
          <a:p>
            <a:r>
              <a:rPr lang="en-US" altLang="en-US" dirty="0"/>
              <a:t>Sex and the State</a:t>
            </a:r>
          </a:p>
          <a:p>
            <a:pPr lvl="1"/>
            <a:r>
              <a:rPr lang="en-US" altLang="en-US" dirty="0"/>
              <a:t>Evans v. </a:t>
            </a:r>
            <a:r>
              <a:rPr lang="en-US" altLang="en-US" dirty="0" err="1"/>
              <a:t>Romer</a:t>
            </a:r>
            <a:r>
              <a:rPr lang="en-US" altLang="en-US" dirty="0"/>
              <a:t>: Case and Case-Law</a:t>
            </a:r>
          </a:p>
          <a:p>
            <a:r>
              <a:rPr lang="en-US" altLang="en-US" dirty="0" err="1"/>
              <a:t>Finnis</a:t>
            </a:r>
            <a:r>
              <a:rPr lang="en-US" altLang="en-US" dirty="0"/>
              <a:t> versus Nussbaum</a:t>
            </a:r>
          </a:p>
          <a:p>
            <a:pPr lvl="1"/>
            <a:r>
              <a:rPr lang="en-US" altLang="en-US" dirty="0"/>
              <a:t>Dissonant Harmony?</a:t>
            </a:r>
          </a:p>
          <a:p>
            <a:pPr lvl="0"/>
            <a:r>
              <a:rPr lang="en-US" altLang="en-US" dirty="0" smtClean="0"/>
              <a:t>Adventures in Critical Thinking</a:t>
            </a:r>
          </a:p>
          <a:p>
            <a:pPr lvl="1"/>
            <a:r>
              <a:rPr lang="en-US" altLang="en-US" dirty="0" smtClean="0"/>
              <a:t>The Arguments: Your Impressions</a:t>
            </a:r>
            <a:endParaRPr lang="en-US" altLang="en-US" dirty="0"/>
          </a:p>
        </p:txBody>
      </p:sp>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3</a:t>
            </a:fld>
            <a:endParaRPr lang="en-US" altLang="en-US"/>
          </a:p>
        </p:txBody>
      </p:sp>
    </p:spTree>
    <p:extLst>
      <p:ext uri="{BB962C8B-B14F-4D97-AF65-F5344CB8AC3E}">
        <p14:creationId xmlns:p14="http://schemas.microsoft.com/office/powerpoint/2010/main" val="1600021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7971">
                                            <p:txEl>
                                              <p:pRg st="0" end="0"/>
                                            </p:txEl>
                                          </p:spTgt>
                                        </p:tgtEl>
                                        <p:attrNameLst>
                                          <p:attrName>style.visibility</p:attrName>
                                        </p:attrNameLst>
                                      </p:cBhvr>
                                      <p:to>
                                        <p:strVal val="visible"/>
                                      </p:to>
                                    </p:set>
                                    <p:animEffect transition="in" filter="fade">
                                      <p:cBhvr>
                                        <p:cTn id="7" dur="500"/>
                                        <p:tgtEl>
                                          <p:spTgt spid="4679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7971">
                                            <p:txEl>
                                              <p:pRg st="1" end="1"/>
                                            </p:txEl>
                                          </p:spTgt>
                                        </p:tgtEl>
                                        <p:attrNameLst>
                                          <p:attrName>style.visibility</p:attrName>
                                        </p:attrNameLst>
                                      </p:cBhvr>
                                      <p:to>
                                        <p:strVal val="visible"/>
                                      </p:to>
                                    </p:set>
                                    <p:animEffect transition="in" filter="fade">
                                      <p:cBhvr>
                                        <p:cTn id="10" dur="500"/>
                                        <p:tgtEl>
                                          <p:spTgt spid="4679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67971">
                                            <p:txEl>
                                              <p:pRg st="2" end="2"/>
                                            </p:txEl>
                                          </p:spTgt>
                                        </p:tgtEl>
                                        <p:attrNameLst>
                                          <p:attrName>style.visibility</p:attrName>
                                        </p:attrNameLst>
                                      </p:cBhvr>
                                      <p:to>
                                        <p:strVal val="visible"/>
                                      </p:to>
                                    </p:set>
                                    <p:animEffect transition="in" filter="fade">
                                      <p:cBhvr>
                                        <p:cTn id="15" dur="500"/>
                                        <p:tgtEl>
                                          <p:spTgt spid="46797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7971">
                                            <p:txEl>
                                              <p:pRg st="3" end="3"/>
                                            </p:txEl>
                                          </p:spTgt>
                                        </p:tgtEl>
                                        <p:attrNameLst>
                                          <p:attrName>style.visibility</p:attrName>
                                        </p:attrNameLst>
                                      </p:cBhvr>
                                      <p:to>
                                        <p:strVal val="visible"/>
                                      </p:to>
                                    </p:set>
                                    <p:animEffect transition="in" filter="fade">
                                      <p:cBhvr>
                                        <p:cTn id="18" dur="500"/>
                                        <p:tgtEl>
                                          <p:spTgt spid="4679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67971">
                                            <p:txEl>
                                              <p:pRg st="4" end="4"/>
                                            </p:txEl>
                                          </p:spTgt>
                                        </p:tgtEl>
                                        <p:attrNameLst>
                                          <p:attrName>style.visibility</p:attrName>
                                        </p:attrNameLst>
                                      </p:cBhvr>
                                      <p:to>
                                        <p:strVal val="visible"/>
                                      </p:to>
                                    </p:set>
                                    <p:animEffect transition="in" filter="fade">
                                      <p:cBhvr>
                                        <p:cTn id="23" dur="500"/>
                                        <p:tgtEl>
                                          <p:spTgt spid="46797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67971">
                                            <p:txEl>
                                              <p:pRg st="5" end="5"/>
                                            </p:txEl>
                                          </p:spTgt>
                                        </p:tgtEl>
                                        <p:attrNameLst>
                                          <p:attrName>style.visibility</p:attrName>
                                        </p:attrNameLst>
                                      </p:cBhvr>
                                      <p:to>
                                        <p:strVal val="visible"/>
                                      </p:to>
                                    </p:set>
                                    <p:animEffect transition="in" filter="fade">
                                      <p:cBhvr>
                                        <p:cTn id="26" dur="500"/>
                                        <p:tgtEl>
                                          <p:spTgt spid="4679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lstStyle/>
          <a:p>
            <a:r>
              <a:rPr lang="en-US" altLang="en-US" dirty="0"/>
              <a:t>Sex and the State</a:t>
            </a:r>
          </a:p>
        </p:txBody>
      </p:sp>
      <p:sp>
        <p:nvSpPr>
          <p:cNvPr id="393219" name="Rectangle 3"/>
          <p:cNvSpPr>
            <a:spLocks noGrp="1" noChangeArrowheads="1"/>
          </p:cNvSpPr>
          <p:nvPr>
            <p:ph type="body" idx="1"/>
          </p:nvPr>
        </p:nvSpPr>
        <p:spPr/>
        <p:txBody>
          <a:bodyPr/>
          <a:lstStyle/>
          <a:p>
            <a:r>
              <a:rPr lang="en-US" altLang="en-US" dirty="0"/>
              <a:t>Evans v. </a:t>
            </a:r>
            <a:r>
              <a:rPr lang="en-US" altLang="en-US" dirty="0" err="1"/>
              <a:t>Romer</a:t>
            </a:r>
            <a:r>
              <a:rPr lang="en-US" altLang="en-US" dirty="0"/>
              <a:t>: Case and Case-Law</a:t>
            </a:r>
          </a:p>
        </p:txBody>
      </p:sp>
    </p:spTree>
    <p:extLst>
      <p:ext uri="{BB962C8B-B14F-4D97-AF65-F5344CB8AC3E}">
        <p14:creationId xmlns:p14="http://schemas.microsoft.com/office/powerpoint/2010/main" val="423995924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p:txBody>
          <a:bodyPr/>
          <a:lstStyle/>
          <a:p>
            <a:r>
              <a:rPr lang="en-US" altLang="en-US"/>
              <a:t>Bowers v. Hardwick (1986)</a:t>
            </a:r>
            <a:endParaRPr lang="en-US" altLang="en-US" b="1"/>
          </a:p>
        </p:txBody>
      </p:sp>
      <p:sp>
        <p:nvSpPr>
          <p:cNvPr id="427011" name="Rectangle 3"/>
          <p:cNvSpPr>
            <a:spLocks noGrp="1" noChangeArrowheads="1"/>
          </p:cNvSpPr>
          <p:nvPr>
            <p:ph type="body" sz="half" idx="1"/>
          </p:nvPr>
        </p:nvSpPr>
        <p:spPr/>
        <p:txBody>
          <a:bodyPr/>
          <a:lstStyle/>
          <a:p>
            <a:r>
              <a:rPr lang="en-US" altLang="en-US" sz="2800"/>
              <a:t>Supreme Court Case</a:t>
            </a:r>
          </a:p>
          <a:p>
            <a:r>
              <a:rPr lang="en-US" altLang="en-US" sz="2800"/>
              <a:t>Sodomy law upheld</a:t>
            </a:r>
          </a:p>
        </p:txBody>
      </p:sp>
      <p:pic>
        <p:nvPicPr>
          <p:cNvPr id="427013" name="Picture 5" descr="MPj02890670000[1]"/>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6096000" y="1885950"/>
            <a:ext cx="2052638" cy="3086100"/>
          </a:xfrm>
        </p:spPr>
      </p:pic>
      <p:sp>
        <p:nvSpPr>
          <p:cNvPr id="427014" name="Text Box 6"/>
          <p:cNvSpPr txBox="1">
            <a:spLocks noChangeArrowheads="1"/>
          </p:cNvSpPr>
          <p:nvPr/>
        </p:nvSpPr>
        <p:spPr bwMode="auto">
          <a:xfrm>
            <a:off x="479651" y="3942448"/>
            <a:ext cx="5162776" cy="2145268"/>
          </a:xfrm>
          <a:prstGeom prst="roundRect">
            <a:avLst/>
          </a:prstGeom>
          <a:ln>
            <a:headEnd/>
            <a:tailEnd/>
          </a:ln>
          <a:effectLst>
            <a:outerShdw blurRad="50800" dist="38100" dir="2700000" algn="tl"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wrap="square">
            <a:spAutoFit/>
          </a:bodyPr>
          <a:lstStyle/>
          <a:p>
            <a:pPr algn="ctr">
              <a:spcBef>
                <a:spcPct val="50000"/>
              </a:spcBef>
            </a:pPr>
            <a:r>
              <a:rPr lang="en-US" altLang="en-US" sz="2400">
                <a:latin typeface="Calibri" panose="020F0502020204030204" pitchFamily="34" charset="0"/>
              </a:rPr>
              <a:t>“To hold that the act of homosexual sodomy is somehow protected as a fundamental right would be to cast aside millennia of moral teaching” (Chief Justice Warren Burger)</a:t>
            </a:r>
          </a:p>
        </p:txBody>
      </p:sp>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6C4313A6-D2FB-4A2F-B7C1-1F2E1DBE1A41}" type="slidenum">
              <a:rPr lang="en-US" altLang="en-US" smtClean="0"/>
              <a:pPr/>
              <a:t>5</a:t>
            </a:fld>
            <a:endParaRPr lang="en-US" altLang="en-US"/>
          </a:p>
        </p:txBody>
      </p:sp>
    </p:spTree>
    <p:extLst>
      <p:ext uri="{BB962C8B-B14F-4D97-AF65-F5344CB8AC3E}">
        <p14:creationId xmlns:p14="http://schemas.microsoft.com/office/powerpoint/2010/main" val="33067258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7011">
                                            <p:txEl>
                                              <p:pRg st="0" end="0"/>
                                            </p:txEl>
                                          </p:spTgt>
                                        </p:tgtEl>
                                        <p:attrNameLst>
                                          <p:attrName>style.visibility</p:attrName>
                                        </p:attrNameLst>
                                      </p:cBhvr>
                                      <p:to>
                                        <p:strVal val="visible"/>
                                      </p:to>
                                    </p:set>
                                    <p:animEffect transition="in" filter="dissolve">
                                      <p:cBhvr>
                                        <p:cTn id="7" dur="500"/>
                                        <p:tgtEl>
                                          <p:spTgt spid="427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7011">
                                            <p:txEl>
                                              <p:pRg st="1" end="1"/>
                                            </p:txEl>
                                          </p:spTgt>
                                        </p:tgtEl>
                                        <p:attrNameLst>
                                          <p:attrName>style.visibility</p:attrName>
                                        </p:attrNameLst>
                                      </p:cBhvr>
                                      <p:to>
                                        <p:strVal val="visible"/>
                                      </p:to>
                                    </p:set>
                                    <p:animEffect transition="in" filter="dissolve">
                                      <p:cBhvr>
                                        <p:cTn id="12" dur="500"/>
                                        <p:tgtEl>
                                          <p:spTgt spid="4270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27014"/>
                                        </p:tgtEl>
                                        <p:attrNameLst>
                                          <p:attrName>style.visibility</p:attrName>
                                        </p:attrNameLst>
                                      </p:cBhvr>
                                      <p:to>
                                        <p:strVal val="visible"/>
                                      </p:to>
                                    </p:set>
                                    <p:animEffect transition="in" filter="dissolve">
                                      <p:cBhvr>
                                        <p:cTn id="17" dur="500"/>
                                        <p:tgtEl>
                                          <p:spTgt spid="427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build="p"/>
      <p:bldP spid="4270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9" name="Rectangle 5"/>
          <p:cNvSpPr>
            <a:spLocks noGrp="1" noChangeArrowheads="1"/>
          </p:cNvSpPr>
          <p:nvPr>
            <p:ph type="title"/>
          </p:nvPr>
        </p:nvSpPr>
        <p:spPr/>
        <p:txBody>
          <a:bodyPr/>
          <a:lstStyle/>
          <a:p>
            <a:r>
              <a:rPr lang="en-US" altLang="en-US"/>
              <a:t>Colorado Amendment 2 (1992)</a:t>
            </a:r>
          </a:p>
        </p:txBody>
      </p:sp>
      <p:sp>
        <p:nvSpPr>
          <p:cNvPr id="364550" name="Rectangle 6"/>
          <p:cNvSpPr>
            <a:spLocks noGrp="1" noChangeArrowheads="1"/>
          </p:cNvSpPr>
          <p:nvPr>
            <p:ph type="body" idx="1"/>
          </p:nvPr>
        </p:nvSpPr>
        <p:spPr>
          <a:xfrm>
            <a:off x="609600" y="1752600"/>
            <a:ext cx="5257800" cy="4495800"/>
          </a:xfrm>
        </p:spPr>
        <p:txBody>
          <a:bodyPr/>
          <a:lstStyle/>
          <a:p>
            <a:r>
              <a:rPr lang="en-US" altLang="en-US"/>
              <a:t>Outlawing…</a:t>
            </a:r>
          </a:p>
          <a:p>
            <a:pPr lvl="1"/>
            <a:r>
              <a:rPr lang="en-US" altLang="en-US"/>
              <a:t>pro-gay/bi legislation</a:t>
            </a:r>
          </a:p>
          <a:p>
            <a:r>
              <a:rPr lang="en-US" altLang="en-US"/>
              <a:t>Denying…</a:t>
            </a:r>
          </a:p>
          <a:p>
            <a:pPr lvl="1"/>
            <a:r>
              <a:rPr lang="en-US" altLang="en-US"/>
              <a:t>sexual minority rights recognition</a:t>
            </a:r>
          </a:p>
        </p:txBody>
      </p:sp>
      <p:pic>
        <p:nvPicPr>
          <p:cNvPr id="3645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4600" y="2392363"/>
            <a:ext cx="3632200" cy="282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6</a:t>
            </a:fld>
            <a:endParaRPr lang="en-US" altLang="en-US"/>
          </a:p>
        </p:txBody>
      </p:sp>
    </p:spTree>
    <p:extLst>
      <p:ext uri="{BB962C8B-B14F-4D97-AF65-F5344CB8AC3E}">
        <p14:creationId xmlns:p14="http://schemas.microsoft.com/office/powerpoint/2010/main" val="6192902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4550">
                                            <p:txEl>
                                              <p:pRg st="0" end="0"/>
                                            </p:txEl>
                                          </p:spTgt>
                                        </p:tgtEl>
                                        <p:attrNameLst>
                                          <p:attrName>style.visibility</p:attrName>
                                        </p:attrNameLst>
                                      </p:cBhvr>
                                      <p:to>
                                        <p:strVal val="visible"/>
                                      </p:to>
                                    </p:set>
                                    <p:animEffect transition="in" filter="dissolve">
                                      <p:cBhvr>
                                        <p:cTn id="7" dur="500"/>
                                        <p:tgtEl>
                                          <p:spTgt spid="36455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4550">
                                            <p:txEl>
                                              <p:pRg st="1" end="1"/>
                                            </p:txEl>
                                          </p:spTgt>
                                        </p:tgtEl>
                                        <p:attrNameLst>
                                          <p:attrName>style.visibility</p:attrName>
                                        </p:attrNameLst>
                                      </p:cBhvr>
                                      <p:to>
                                        <p:strVal val="visible"/>
                                      </p:to>
                                    </p:set>
                                    <p:animEffect transition="in" filter="dissolve">
                                      <p:cBhvr>
                                        <p:cTn id="10" dur="500"/>
                                        <p:tgtEl>
                                          <p:spTgt spid="364550">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64550">
                                            <p:txEl>
                                              <p:pRg st="2" end="2"/>
                                            </p:txEl>
                                          </p:spTgt>
                                        </p:tgtEl>
                                        <p:attrNameLst>
                                          <p:attrName>style.visibility</p:attrName>
                                        </p:attrNameLst>
                                      </p:cBhvr>
                                      <p:to>
                                        <p:strVal val="visible"/>
                                      </p:to>
                                    </p:set>
                                    <p:animEffect transition="in" filter="dissolve">
                                      <p:cBhvr>
                                        <p:cTn id="15" dur="500"/>
                                        <p:tgtEl>
                                          <p:spTgt spid="364550">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64550">
                                            <p:txEl>
                                              <p:pRg st="3" end="3"/>
                                            </p:txEl>
                                          </p:spTgt>
                                        </p:tgtEl>
                                        <p:attrNameLst>
                                          <p:attrName>style.visibility</p:attrName>
                                        </p:attrNameLst>
                                      </p:cBhvr>
                                      <p:to>
                                        <p:strVal val="visible"/>
                                      </p:to>
                                    </p:set>
                                    <p:animEffect transition="in" filter="dissolve">
                                      <p:cBhvr>
                                        <p:cTn id="18" dur="500"/>
                                        <p:tgtEl>
                                          <p:spTgt spid="36455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5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n-US" altLang="en-US"/>
              <a:t>Challenge: Evans v. Romer</a:t>
            </a:r>
            <a:endParaRPr lang="en-US" altLang="en-US" sz="2900"/>
          </a:p>
        </p:txBody>
      </p:sp>
      <p:sp>
        <p:nvSpPr>
          <p:cNvPr id="363523" name="Rectangle 3"/>
          <p:cNvSpPr>
            <a:spLocks noGrp="1" noChangeArrowheads="1"/>
          </p:cNvSpPr>
          <p:nvPr>
            <p:ph type="body" idx="1"/>
          </p:nvPr>
        </p:nvSpPr>
        <p:spPr/>
        <p:txBody>
          <a:bodyPr/>
          <a:lstStyle/>
          <a:p>
            <a:pPr>
              <a:lnSpc>
                <a:spcPct val="90000"/>
              </a:lnSpc>
            </a:pPr>
            <a:r>
              <a:rPr lang="en-US" altLang="en-US"/>
              <a:t>Plaintiffs</a:t>
            </a:r>
          </a:p>
          <a:p>
            <a:pPr lvl="1">
              <a:lnSpc>
                <a:spcPct val="90000"/>
              </a:lnSpc>
            </a:pPr>
            <a:r>
              <a:rPr lang="en-US" altLang="en-US"/>
              <a:t>Richard G. Evans</a:t>
            </a:r>
          </a:p>
          <a:p>
            <a:pPr lvl="1">
              <a:lnSpc>
                <a:spcPct val="90000"/>
              </a:lnSpc>
            </a:pPr>
            <a:r>
              <a:rPr lang="en-US" altLang="en-US"/>
              <a:t>John Miller</a:t>
            </a:r>
          </a:p>
          <a:p>
            <a:pPr lvl="1">
              <a:lnSpc>
                <a:spcPct val="90000"/>
              </a:lnSpc>
            </a:pPr>
            <a:r>
              <a:rPr lang="en-US" altLang="en-US"/>
              <a:t>Priscilla Inkpen</a:t>
            </a:r>
          </a:p>
          <a:p>
            <a:pPr lvl="1">
              <a:lnSpc>
                <a:spcPct val="90000"/>
              </a:lnSpc>
            </a:pPr>
            <a:r>
              <a:rPr lang="en-US" altLang="en-US"/>
              <a:t>et al.</a:t>
            </a:r>
          </a:p>
          <a:p>
            <a:pPr>
              <a:lnSpc>
                <a:spcPct val="90000"/>
              </a:lnSpc>
            </a:pPr>
            <a:r>
              <a:rPr lang="en-US" altLang="en-US"/>
              <a:t>Defendants</a:t>
            </a:r>
          </a:p>
          <a:p>
            <a:pPr lvl="1">
              <a:lnSpc>
                <a:spcPct val="90000"/>
              </a:lnSpc>
            </a:pPr>
            <a:r>
              <a:rPr lang="en-US" altLang="en-US"/>
              <a:t>Gov. Roy Romer</a:t>
            </a:r>
          </a:p>
          <a:p>
            <a:pPr lvl="1">
              <a:lnSpc>
                <a:spcPct val="90000"/>
              </a:lnSpc>
            </a:pPr>
            <a:r>
              <a:rPr lang="en-US" altLang="en-US"/>
              <a:t>state of Colo.</a:t>
            </a:r>
          </a:p>
          <a:p>
            <a:pPr lvl="1">
              <a:lnSpc>
                <a:spcPct val="90000"/>
              </a:lnSpc>
            </a:pPr>
            <a:r>
              <a:rPr lang="en-US" altLang="en-US"/>
              <a:t>state attorney general</a:t>
            </a:r>
          </a:p>
        </p:txBody>
      </p:sp>
      <p:pic>
        <p:nvPicPr>
          <p:cNvPr id="3635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4600" y="2392363"/>
            <a:ext cx="3632200" cy="282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7</a:t>
            </a:fld>
            <a:endParaRPr lang="en-US" altLang="en-US"/>
          </a:p>
        </p:txBody>
      </p:sp>
    </p:spTree>
    <p:extLst>
      <p:ext uri="{BB962C8B-B14F-4D97-AF65-F5344CB8AC3E}">
        <p14:creationId xmlns:p14="http://schemas.microsoft.com/office/powerpoint/2010/main" val="28258380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3523">
                                            <p:txEl>
                                              <p:pRg st="0" end="0"/>
                                            </p:txEl>
                                          </p:spTgt>
                                        </p:tgtEl>
                                        <p:attrNameLst>
                                          <p:attrName>style.visibility</p:attrName>
                                        </p:attrNameLst>
                                      </p:cBhvr>
                                      <p:to>
                                        <p:strVal val="visible"/>
                                      </p:to>
                                    </p:set>
                                    <p:animEffect transition="in" filter="dissolve">
                                      <p:cBhvr>
                                        <p:cTn id="7" dur="500"/>
                                        <p:tgtEl>
                                          <p:spTgt spid="3635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3523">
                                            <p:txEl>
                                              <p:pRg st="1" end="1"/>
                                            </p:txEl>
                                          </p:spTgt>
                                        </p:tgtEl>
                                        <p:attrNameLst>
                                          <p:attrName>style.visibility</p:attrName>
                                        </p:attrNameLst>
                                      </p:cBhvr>
                                      <p:to>
                                        <p:strVal val="visible"/>
                                      </p:to>
                                    </p:set>
                                    <p:animEffect transition="in" filter="dissolve">
                                      <p:cBhvr>
                                        <p:cTn id="10" dur="500"/>
                                        <p:tgtEl>
                                          <p:spTgt spid="36352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63523">
                                            <p:txEl>
                                              <p:pRg st="2" end="2"/>
                                            </p:txEl>
                                          </p:spTgt>
                                        </p:tgtEl>
                                        <p:attrNameLst>
                                          <p:attrName>style.visibility</p:attrName>
                                        </p:attrNameLst>
                                      </p:cBhvr>
                                      <p:to>
                                        <p:strVal val="visible"/>
                                      </p:to>
                                    </p:set>
                                    <p:animEffect transition="in" filter="dissolve">
                                      <p:cBhvr>
                                        <p:cTn id="13" dur="500"/>
                                        <p:tgtEl>
                                          <p:spTgt spid="36352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63523">
                                            <p:txEl>
                                              <p:pRg st="3" end="3"/>
                                            </p:txEl>
                                          </p:spTgt>
                                        </p:tgtEl>
                                        <p:attrNameLst>
                                          <p:attrName>style.visibility</p:attrName>
                                        </p:attrNameLst>
                                      </p:cBhvr>
                                      <p:to>
                                        <p:strVal val="visible"/>
                                      </p:to>
                                    </p:set>
                                    <p:animEffect transition="in" filter="dissolve">
                                      <p:cBhvr>
                                        <p:cTn id="16" dur="500"/>
                                        <p:tgtEl>
                                          <p:spTgt spid="36352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63523">
                                            <p:txEl>
                                              <p:pRg st="4" end="4"/>
                                            </p:txEl>
                                          </p:spTgt>
                                        </p:tgtEl>
                                        <p:attrNameLst>
                                          <p:attrName>style.visibility</p:attrName>
                                        </p:attrNameLst>
                                      </p:cBhvr>
                                      <p:to>
                                        <p:strVal val="visible"/>
                                      </p:to>
                                    </p:set>
                                    <p:animEffect transition="in" filter="dissolve">
                                      <p:cBhvr>
                                        <p:cTn id="19" dur="500"/>
                                        <p:tgtEl>
                                          <p:spTgt spid="363523">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63523">
                                            <p:txEl>
                                              <p:pRg st="5" end="5"/>
                                            </p:txEl>
                                          </p:spTgt>
                                        </p:tgtEl>
                                        <p:attrNameLst>
                                          <p:attrName>style.visibility</p:attrName>
                                        </p:attrNameLst>
                                      </p:cBhvr>
                                      <p:to>
                                        <p:strVal val="visible"/>
                                      </p:to>
                                    </p:set>
                                    <p:animEffect transition="in" filter="dissolve">
                                      <p:cBhvr>
                                        <p:cTn id="24" dur="500"/>
                                        <p:tgtEl>
                                          <p:spTgt spid="363523">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63523">
                                            <p:txEl>
                                              <p:pRg st="6" end="6"/>
                                            </p:txEl>
                                          </p:spTgt>
                                        </p:tgtEl>
                                        <p:attrNameLst>
                                          <p:attrName>style.visibility</p:attrName>
                                        </p:attrNameLst>
                                      </p:cBhvr>
                                      <p:to>
                                        <p:strVal val="visible"/>
                                      </p:to>
                                    </p:set>
                                    <p:animEffect transition="in" filter="dissolve">
                                      <p:cBhvr>
                                        <p:cTn id="27" dur="500"/>
                                        <p:tgtEl>
                                          <p:spTgt spid="363523">
                                            <p:txEl>
                                              <p:pRg st="6" end="6"/>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63523">
                                            <p:txEl>
                                              <p:pRg st="7" end="7"/>
                                            </p:txEl>
                                          </p:spTgt>
                                        </p:tgtEl>
                                        <p:attrNameLst>
                                          <p:attrName>style.visibility</p:attrName>
                                        </p:attrNameLst>
                                      </p:cBhvr>
                                      <p:to>
                                        <p:strVal val="visible"/>
                                      </p:to>
                                    </p:set>
                                    <p:animEffect transition="in" filter="dissolve">
                                      <p:cBhvr>
                                        <p:cTn id="30" dur="500"/>
                                        <p:tgtEl>
                                          <p:spTgt spid="363523">
                                            <p:txEl>
                                              <p:pRg st="7" end="7"/>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63523">
                                            <p:txEl>
                                              <p:pRg st="8" end="8"/>
                                            </p:txEl>
                                          </p:spTgt>
                                        </p:tgtEl>
                                        <p:attrNameLst>
                                          <p:attrName>style.visibility</p:attrName>
                                        </p:attrNameLst>
                                      </p:cBhvr>
                                      <p:to>
                                        <p:strVal val="visible"/>
                                      </p:to>
                                    </p:set>
                                    <p:animEffect transition="in" filter="dissolve">
                                      <p:cBhvr>
                                        <p:cTn id="33" dur="500"/>
                                        <p:tgtEl>
                                          <p:spTgt spid="3635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n-US" altLang="en-US"/>
              <a:t>Federal Appeal…</a:t>
            </a:r>
          </a:p>
        </p:txBody>
      </p:sp>
      <p:sp>
        <p:nvSpPr>
          <p:cNvPr id="431107" name="Rectangle 3"/>
          <p:cNvSpPr>
            <a:spLocks noGrp="1" noChangeArrowheads="1"/>
          </p:cNvSpPr>
          <p:nvPr>
            <p:ph type="body" sz="half" idx="1"/>
          </p:nvPr>
        </p:nvSpPr>
        <p:spPr>
          <a:xfrm>
            <a:off x="609600" y="1752600"/>
            <a:ext cx="4343400" cy="4495800"/>
          </a:xfrm>
        </p:spPr>
        <p:txBody>
          <a:bodyPr/>
          <a:lstStyle/>
          <a:p>
            <a:r>
              <a:rPr lang="en-US" altLang="en-US" sz="2400"/>
              <a:t>Struck down </a:t>
            </a:r>
            <a:r>
              <a:rPr lang="en-US" altLang="en-US" sz="1600"/>
              <a:t>(5/21/1996)</a:t>
            </a:r>
          </a:p>
          <a:p>
            <a:pPr lvl="1"/>
            <a:r>
              <a:rPr lang="en-US" altLang="en-US" sz="2200"/>
              <a:t>14th amendment (equal protection)</a:t>
            </a:r>
          </a:p>
          <a:p>
            <a:r>
              <a:rPr lang="en-US" altLang="en-US" sz="2400"/>
              <a:t>Scalia dissent…</a:t>
            </a:r>
          </a:p>
          <a:p>
            <a:pPr lvl="1"/>
            <a:r>
              <a:rPr lang="en-US" altLang="en-US" sz="2200"/>
              <a:t>Amendment 2 as “modest attempt ... to preserve traditional sexual mores against the efforts of a politically powerful minority”</a:t>
            </a:r>
          </a:p>
          <a:p>
            <a:pPr lvl="1">
              <a:buFont typeface="Wingdings" pitchFamily="2" charset="2"/>
              <a:buNone/>
            </a:pPr>
            <a:endParaRPr lang="en-US" altLang="en-US" sz="2200"/>
          </a:p>
        </p:txBody>
      </p:sp>
      <p:pic>
        <p:nvPicPr>
          <p:cNvPr id="431109" name="Picture 5" descr="MPj04010870000[1]"/>
          <p:cNvPicPr>
            <a:picLocks noGrp="1" noChangeAspect="1" noChangeArrowheads="1"/>
          </p:cNvPicPr>
          <p:nvPr>
            <p:ph type="clipArt" sz="half" idx="2"/>
          </p:nvPr>
        </p:nvPicPr>
        <p:blipFill>
          <a:blip r:embed="rId3" cstate="print">
            <a:extLst>
              <a:ext uri="{28A0092B-C50C-407E-A947-70E740481C1C}">
                <a14:useLocalDpi xmlns:a14="http://schemas.microsoft.com/office/drawing/2010/main" val="0"/>
              </a:ext>
            </a:extLst>
          </a:blip>
          <a:srcRect/>
          <a:stretch>
            <a:fillRect/>
          </a:stretch>
        </p:blipFill>
        <p:spPr>
          <a:xfrm>
            <a:off x="5159375" y="2414588"/>
            <a:ext cx="3352800" cy="2233612"/>
          </a:xfrm>
        </p:spPr>
      </p:pic>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6C4313A6-D2FB-4A2F-B7C1-1F2E1DBE1A41}" type="slidenum">
              <a:rPr lang="en-US" altLang="en-US" smtClean="0"/>
              <a:pPr/>
              <a:t>8</a:t>
            </a:fld>
            <a:endParaRPr lang="en-US" altLang="en-US"/>
          </a:p>
        </p:txBody>
      </p:sp>
    </p:spTree>
    <p:extLst>
      <p:ext uri="{BB962C8B-B14F-4D97-AF65-F5344CB8AC3E}">
        <p14:creationId xmlns:p14="http://schemas.microsoft.com/office/powerpoint/2010/main" val="13585207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1107">
                                            <p:txEl>
                                              <p:pRg st="0" end="0"/>
                                            </p:txEl>
                                          </p:spTgt>
                                        </p:tgtEl>
                                        <p:attrNameLst>
                                          <p:attrName>style.visibility</p:attrName>
                                        </p:attrNameLst>
                                      </p:cBhvr>
                                      <p:to>
                                        <p:strVal val="visible"/>
                                      </p:to>
                                    </p:set>
                                    <p:animEffect transition="in" filter="dissolve">
                                      <p:cBhvr>
                                        <p:cTn id="7" dur="500"/>
                                        <p:tgtEl>
                                          <p:spTgt spid="43110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31107">
                                            <p:txEl>
                                              <p:pRg st="1" end="1"/>
                                            </p:txEl>
                                          </p:spTgt>
                                        </p:tgtEl>
                                        <p:attrNameLst>
                                          <p:attrName>style.visibility</p:attrName>
                                        </p:attrNameLst>
                                      </p:cBhvr>
                                      <p:to>
                                        <p:strVal val="visible"/>
                                      </p:to>
                                    </p:set>
                                    <p:animEffect transition="in" filter="dissolve">
                                      <p:cBhvr>
                                        <p:cTn id="10" dur="500"/>
                                        <p:tgtEl>
                                          <p:spTgt spid="43110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31107">
                                            <p:txEl>
                                              <p:pRg st="2" end="2"/>
                                            </p:txEl>
                                          </p:spTgt>
                                        </p:tgtEl>
                                        <p:attrNameLst>
                                          <p:attrName>style.visibility</p:attrName>
                                        </p:attrNameLst>
                                      </p:cBhvr>
                                      <p:to>
                                        <p:strVal val="visible"/>
                                      </p:to>
                                    </p:set>
                                    <p:animEffect transition="in" filter="dissolve">
                                      <p:cBhvr>
                                        <p:cTn id="15" dur="500"/>
                                        <p:tgtEl>
                                          <p:spTgt spid="431107">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31107">
                                            <p:txEl>
                                              <p:pRg st="3" end="3"/>
                                            </p:txEl>
                                          </p:spTgt>
                                        </p:tgtEl>
                                        <p:attrNameLst>
                                          <p:attrName>style.visibility</p:attrName>
                                        </p:attrNameLst>
                                      </p:cBhvr>
                                      <p:to>
                                        <p:strVal val="visible"/>
                                      </p:to>
                                    </p:set>
                                    <p:animEffect transition="in" filter="dissolve">
                                      <p:cBhvr>
                                        <p:cTn id="18" dur="500"/>
                                        <p:tgtEl>
                                          <p:spTgt spid="4311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lstStyle/>
          <a:p>
            <a:r>
              <a:rPr lang="en-US" altLang="en-US"/>
              <a:t>Aftermath…</a:t>
            </a:r>
            <a:endParaRPr lang="en-US" altLang="en-US" b="1">
              <a:latin typeface="Times New Roman" pitchFamily="18" charset="0"/>
            </a:endParaRPr>
          </a:p>
        </p:txBody>
      </p:sp>
      <p:sp>
        <p:nvSpPr>
          <p:cNvPr id="433155" name="Rectangle 3"/>
          <p:cNvSpPr>
            <a:spLocks noGrp="1" noChangeArrowheads="1"/>
          </p:cNvSpPr>
          <p:nvPr>
            <p:ph type="body" idx="1"/>
          </p:nvPr>
        </p:nvSpPr>
        <p:spPr/>
        <p:txBody>
          <a:bodyPr/>
          <a:lstStyle/>
          <a:p>
            <a:pPr>
              <a:lnSpc>
                <a:spcPct val="90000"/>
              </a:lnSpc>
            </a:pPr>
            <a:r>
              <a:rPr lang="en-US" altLang="en-US"/>
              <a:t>Lawrence v. Texas (2003)</a:t>
            </a:r>
          </a:p>
          <a:p>
            <a:pPr lvl="1">
              <a:lnSpc>
                <a:spcPct val="90000"/>
              </a:lnSpc>
            </a:pPr>
            <a:r>
              <a:rPr lang="en-US" altLang="en-US"/>
              <a:t>Overturns Bowers v. Hardwick</a:t>
            </a:r>
          </a:p>
          <a:p>
            <a:pPr>
              <a:lnSpc>
                <a:spcPct val="90000"/>
              </a:lnSpc>
            </a:pPr>
            <a:r>
              <a:rPr lang="en-US" altLang="en-US"/>
              <a:t>Same-sex marriage</a:t>
            </a:r>
          </a:p>
          <a:p>
            <a:pPr lvl="1">
              <a:lnSpc>
                <a:spcPct val="90000"/>
              </a:lnSpc>
            </a:pPr>
            <a:r>
              <a:rPr lang="en-US" altLang="en-US"/>
              <a:t>Legalized</a:t>
            </a:r>
          </a:p>
          <a:p>
            <a:pPr lvl="2">
              <a:lnSpc>
                <a:spcPct val="90000"/>
              </a:lnSpc>
            </a:pPr>
            <a:r>
              <a:rPr lang="en-US" altLang="en-US"/>
              <a:t>Massachusetts</a:t>
            </a:r>
          </a:p>
          <a:p>
            <a:pPr lvl="2">
              <a:lnSpc>
                <a:spcPct val="90000"/>
              </a:lnSpc>
            </a:pPr>
            <a:r>
              <a:rPr lang="en-US" altLang="en-US"/>
              <a:t>Connecticut</a:t>
            </a:r>
          </a:p>
          <a:p>
            <a:pPr lvl="2">
              <a:lnSpc>
                <a:spcPct val="90000"/>
              </a:lnSpc>
            </a:pPr>
            <a:r>
              <a:rPr lang="en-US" altLang="en-US"/>
              <a:t>California</a:t>
            </a:r>
          </a:p>
          <a:p>
            <a:pPr lvl="1">
              <a:lnSpc>
                <a:spcPct val="90000"/>
              </a:lnSpc>
            </a:pPr>
            <a:r>
              <a:rPr lang="en-US" altLang="en-US"/>
              <a:t>Outlawed</a:t>
            </a:r>
          </a:p>
          <a:p>
            <a:pPr lvl="2">
              <a:lnSpc>
                <a:spcPct val="90000"/>
              </a:lnSpc>
            </a:pPr>
            <a:r>
              <a:rPr lang="en-US" altLang="en-US"/>
              <a:t>Arizona</a:t>
            </a:r>
          </a:p>
          <a:p>
            <a:pPr lvl="2">
              <a:lnSpc>
                <a:spcPct val="90000"/>
              </a:lnSpc>
            </a:pPr>
            <a:r>
              <a:rPr lang="en-US" altLang="en-US"/>
              <a:t>California (Proposition 8, 2008)</a:t>
            </a:r>
          </a:p>
        </p:txBody>
      </p:sp>
      <p:grpSp>
        <p:nvGrpSpPr>
          <p:cNvPr id="433158" name="Group 6"/>
          <p:cNvGrpSpPr>
            <a:grpSpLocks/>
          </p:cNvGrpSpPr>
          <p:nvPr/>
        </p:nvGrpSpPr>
        <p:grpSpPr bwMode="auto">
          <a:xfrm>
            <a:off x="6553200" y="1905000"/>
            <a:ext cx="1600200" cy="3581400"/>
            <a:chOff x="4320" y="1152"/>
            <a:chExt cx="1008" cy="2256"/>
          </a:xfrm>
        </p:grpSpPr>
        <p:pic>
          <p:nvPicPr>
            <p:cNvPr id="4331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 y="2448"/>
              <a:ext cx="960"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31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0" y="1152"/>
              <a:ext cx="1008" cy="10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Date Placeholder 1"/>
          <p:cNvSpPr>
            <a:spLocks noGrp="1"/>
          </p:cNvSpPr>
          <p:nvPr>
            <p:ph type="dt" sz="half" idx="10"/>
          </p:nvPr>
        </p:nvSpPr>
        <p:spPr/>
        <p:txBody>
          <a:bodyPr/>
          <a:lstStyle/>
          <a:p>
            <a:r>
              <a:rPr lang="en-US" altLang="en-US" smtClean="0"/>
              <a:t>2013-10-24</a:t>
            </a:r>
            <a:endParaRPr lang="en-US" altLang="en-US"/>
          </a:p>
        </p:txBody>
      </p:sp>
      <p:sp>
        <p:nvSpPr>
          <p:cNvPr id="3" name="Footer Placeholder 2"/>
          <p:cNvSpPr>
            <a:spLocks noGrp="1"/>
          </p:cNvSpPr>
          <p:nvPr>
            <p:ph type="ftr" sz="quarter" idx="11"/>
          </p:nvPr>
        </p:nvSpPr>
        <p:spPr/>
        <p:txBody>
          <a:bodyPr/>
          <a:lstStyle/>
          <a:p>
            <a:r>
              <a:rPr lang="en-US" altLang="en-US" smtClean="0"/>
              <a:t>Evans v. Romer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9</a:t>
            </a:fld>
            <a:endParaRPr lang="en-US" altLang="en-US"/>
          </a:p>
        </p:txBody>
      </p:sp>
    </p:spTree>
    <p:extLst>
      <p:ext uri="{BB962C8B-B14F-4D97-AF65-F5344CB8AC3E}">
        <p14:creationId xmlns:p14="http://schemas.microsoft.com/office/powerpoint/2010/main" val="34266220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3155">
                                            <p:txEl>
                                              <p:pRg st="0" end="0"/>
                                            </p:txEl>
                                          </p:spTgt>
                                        </p:tgtEl>
                                        <p:attrNameLst>
                                          <p:attrName>style.visibility</p:attrName>
                                        </p:attrNameLst>
                                      </p:cBhvr>
                                      <p:to>
                                        <p:strVal val="visible"/>
                                      </p:to>
                                    </p:set>
                                    <p:animEffect transition="in" filter="dissolve">
                                      <p:cBhvr>
                                        <p:cTn id="7" dur="500"/>
                                        <p:tgtEl>
                                          <p:spTgt spid="43315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33155">
                                            <p:txEl>
                                              <p:pRg st="1" end="1"/>
                                            </p:txEl>
                                          </p:spTgt>
                                        </p:tgtEl>
                                        <p:attrNameLst>
                                          <p:attrName>style.visibility</p:attrName>
                                        </p:attrNameLst>
                                      </p:cBhvr>
                                      <p:to>
                                        <p:strVal val="visible"/>
                                      </p:to>
                                    </p:set>
                                    <p:animEffect transition="in" filter="dissolve">
                                      <p:cBhvr>
                                        <p:cTn id="10" dur="500"/>
                                        <p:tgtEl>
                                          <p:spTgt spid="43315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433155">
                                            <p:txEl>
                                              <p:pRg st="2" end="2"/>
                                            </p:txEl>
                                          </p:spTgt>
                                        </p:tgtEl>
                                        <p:attrNameLst>
                                          <p:attrName>style.visibility</p:attrName>
                                        </p:attrNameLst>
                                      </p:cBhvr>
                                      <p:to>
                                        <p:strVal val="visible"/>
                                      </p:to>
                                    </p:set>
                                    <p:animEffect transition="in" filter="dissolve">
                                      <p:cBhvr>
                                        <p:cTn id="15" dur="500"/>
                                        <p:tgtEl>
                                          <p:spTgt spid="43315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433155">
                                            <p:txEl>
                                              <p:pRg st="3" end="3"/>
                                            </p:txEl>
                                          </p:spTgt>
                                        </p:tgtEl>
                                        <p:attrNameLst>
                                          <p:attrName>style.visibility</p:attrName>
                                        </p:attrNameLst>
                                      </p:cBhvr>
                                      <p:to>
                                        <p:strVal val="visible"/>
                                      </p:to>
                                    </p:set>
                                    <p:animEffect transition="in" filter="dissolve">
                                      <p:cBhvr>
                                        <p:cTn id="20" dur="500"/>
                                        <p:tgtEl>
                                          <p:spTgt spid="433155">
                                            <p:txEl>
                                              <p:pRg st="3" end="3"/>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433155">
                                            <p:txEl>
                                              <p:pRg st="4" end="4"/>
                                            </p:txEl>
                                          </p:spTgt>
                                        </p:tgtEl>
                                        <p:attrNameLst>
                                          <p:attrName>style.visibility</p:attrName>
                                        </p:attrNameLst>
                                      </p:cBhvr>
                                      <p:to>
                                        <p:strVal val="visible"/>
                                      </p:to>
                                    </p:set>
                                    <p:animEffect transition="in" filter="dissolve">
                                      <p:cBhvr>
                                        <p:cTn id="23" dur="500"/>
                                        <p:tgtEl>
                                          <p:spTgt spid="433155">
                                            <p:txEl>
                                              <p:pRg st="4" end="4"/>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433155">
                                            <p:txEl>
                                              <p:pRg st="5" end="5"/>
                                            </p:txEl>
                                          </p:spTgt>
                                        </p:tgtEl>
                                        <p:attrNameLst>
                                          <p:attrName>style.visibility</p:attrName>
                                        </p:attrNameLst>
                                      </p:cBhvr>
                                      <p:to>
                                        <p:strVal val="visible"/>
                                      </p:to>
                                    </p:set>
                                    <p:animEffect transition="in" filter="dissolve">
                                      <p:cBhvr>
                                        <p:cTn id="26" dur="500"/>
                                        <p:tgtEl>
                                          <p:spTgt spid="433155">
                                            <p:txEl>
                                              <p:pRg st="5" end="5"/>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433155">
                                            <p:txEl>
                                              <p:pRg st="6" end="6"/>
                                            </p:txEl>
                                          </p:spTgt>
                                        </p:tgtEl>
                                        <p:attrNameLst>
                                          <p:attrName>style.visibility</p:attrName>
                                        </p:attrNameLst>
                                      </p:cBhvr>
                                      <p:to>
                                        <p:strVal val="visible"/>
                                      </p:to>
                                    </p:set>
                                    <p:animEffect transition="in" filter="dissolve">
                                      <p:cBhvr>
                                        <p:cTn id="29" dur="500"/>
                                        <p:tgtEl>
                                          <p:spTgt spid="433155">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433155">
                                            <p:txEl>
                                              <p:pRg st="7" end="7"/>
                                            </p:txEl>
                                          </p:spTgt>
                                        </p:tgtEl>
                                        <p:attrNameLst>
                                          <p:attrName>style.visibility</p:attrName>
                                        </p:attrNameLst>
                                      </p:cBhvr>
                                      <p:to>
                                        <p:strVal val="visible"/>
                                      </p:to>
                                    </p:set>
                                    <p:animEffect transition="in" filter="dissolve">
                                      <p:cBhvr>
                                        <p:cTn id="34" dur="500"/>
                                        <p:tgtEl>
                                          <p:spTgt spid="433155">
                                            <p:txEl>
                                              <p:pRg st="7" end="7"/>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433155">
                                            <p:txEl>
                                              <p:pRg st="8" end="8"/>
                                            </p:txEl>
                                          </p:spTgt>
                                        </p:tgtEl>
                                        <p:attrNameLst>
                                          <p:attrName>style.visibility</p:attrName>
                                        </p:attrNameLst>
                                      </p:cBhvr>
                                      <p:to>
                                        <p:strVal val="visible"/>
                                      </p:to>
                                    </p:set>
                                    <p:animEffect transition="in" filter="dissolve">
                                      <p:cBhvr>
                                        <p:cTn id="37" dur="500"/>
                                        <p:tgtEl>
                                          <p:spTgt spid="433155">
                                            <p:txEl>
                                              <p:pRg st="8" end="8"/>
                                            </p:txEl>
                                          </p:spTgt>
                                        </p:tgtEl>
                                      </p:cBhvr>
                                    </p:animEffect>
                                  </p:childTnLst>
                                </p:cTn>
                              </p:par>
                              <p:par>
                                <p:cTn id="38" presetID="9" presetClass="entr" presetSubtype="0" fill="hold" nodeType="withEffect">
                                  <p:stCondLst>
                                    <p:cond delay="0"/>
                                  </p:stCondLst>
                                  <p:childTnLst>
                                    <p:set>
                                      <p:cBhvr>
                                        <p:cTn id="39" dur="1" fill="hold">
                                          <p:stCondLst>
                                            <p:cond delay="0"/>
                                          </p:stCondLst>
                                        </p:cTn>
                                        <p:tgtEl>
                                          <p:spTgt spid="433155">
                                            <p:txEl>
                                              <p:pRg st="9" end="9"/>
                                            </p:txEl>
                                          </p:spTgt>
                                        </p:tgtEl>
                                        <p:attrNameLst>
                                          <p:attrName>style.visibility</p:attrName>
                                        </p:attrNameLst>
                                      </p:cBhvr>
                                      <p:to>
                                        <p:strVal val="visible"/>
                                      </p:to>
                                    </p:set>
                                    <p:animEffect transition="in" filter="dissolve">
                                      <p:cBhvr>
                                        <p:cTn id="40" dur="500"/>
                                        <p:tgtEl>
                                          <p:spTgt spid="4331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127</TotalTime>
  <Words>2791</Words>
  <Application>Microsoft Office PowerPoint</Application>
  <PresentationFormat>On-screen Show (4:3)</PresentationFormat>
  <Paragraphs>260</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ancient_sexuality_and_gender</vt:lpstr>
      <vt:lpstr>Evans v. Romer</vt:lpstr>
      <vt:lpstr>PowerPoint Presentation</vt:lpstr>
      <vt:lpstr>Agenda</vt:lpstr>
      <vt:lpstr>Sex and the State</vt:lpstr>
      <vt:lpstr>Bowers v. Hardwick (1986)</vt:lpstr>
      <vt:lpstr>Colorado Amendment 2 (1992)</vt:lpstr>
      <vt:lpstr>Challenge: Evans v. Romer</vt:lpstr>
      <vt:lpstr>Federal Appeal…</vt:lpstr>
      <vt:lpstr>Aftermath…</vt:lpstr>
      <vt:lpstr>Finnis versus Nussbaum</vt:lpstr>
      <vt:lpstr>Authors and Aims</vt:lpstr>
      <vt:lpstr>What say they/you?...</vt:lpstr>
      <vt:lpstr>Adventures in Critical Thinking</vt:lpstr>
      <vt:lpstr>The Arguments: Your Impressions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Evans v. Romer</dc:title>
  <dc:creator>ascholtz</dc:creator>
  <cp:lastModifiedBy>ascholtz</cp:lastModifiedBy>
  <cp:revision>60</cp:revision>
  <cp:lastPrinted>2013-09-12T18:38:56Z</cp:lastPrinted>
  <dcterms:created xsi:type="dcterms:W3CDTF">2013-10-24T02:47:02Z</dcterms:created>
  <dcterms:modified xsi:type="dcterms:W3CDTF">2013-11-26T04:34:32Z</dcterms:modified>
</cp:coreProperties>
</file>