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1"/>
  </p:sldMasterIdLst>
  <p:notesMasterIdLst>
    <p:notesMasterId r:id="rId14"/>
  </p:notesMasterIdLst>
  <p:handoutMasterIdLst>
    <p:handoutMasterId r:id="rId15"/>
  </p:handoutMasterIdLst>
  <p:sldIdLst>
    <p:sldId id="256" r:id="rId2"/>
    <p:sldId id="283" r:id="rId3"/>
    <p:sldId id="282" r:id="rId4"/>
    <p:sldId id="286" r:id="rId5"/>
    <p:sldId id="260" r:id="rId6"/>
    <p:sldId id="261" r:id="rId7"/>
    <p:sldId id="267" r:id="rId8"/>
    <p:sldId id="268" r:id="rId9"/>
    <p:sldId id="285" r:id="rId10"/>
    <p:sldId id="284" r:id="rId11"/>
    <p:sldId id="271" r:id="rId12"/>
    <p:sldId id="274" r:id="rId13"/>
  </p:sldIdLst>
  <p:sldSz cx="9144000" cy="6858000" type="screen4x3"/>
  <p:notesSz cx="7045325" cy="9345613"/>
  <p:defaultTextStyle>
    <a:defPPr>
      <a:defRPr lang="en-US"/>
    </a:defPPr>
    <a:lvl1pPr algn="l" rtl="0" eaLnBrk="0" fontAlgn="base" hangingPunct="0">
      <a:spcBef>
        <a:spcPct val="0"/>
      </a:spcBef>
      <a:spcAft>
        <a:spcPct val="0"/>
      </a:spcAft>
      <a:defRPr kern="1200">
        <a:solidFill>
          <a:schemeClr val="tx1"/>
        </a:solidFill>
        <a:latin typeface="Papyrus" pitchFamily="66" charset="0"/>
        <a:ea typeface="+mn-ea"/>
        <a:cs typeface="+mn-cs"/>
      </a:defRPr>
    </a:lvl1pPr>
    <a:lvl2pPr marL="457200" algn="l" rtl="0" eaLnBrk="0" fontAlgn="base" hangingPunct="0">
      <a:spcBef>
        <a:spcPct val="0"/>
      </a:spcBef>
      <a:spcAft>
        <a:spcPct val="0"/>
      </a:spcAft>
      <a:defRPr kern="1200">
        <a:solidFill>
          <a:schemeClr val="tx1"/>
        </a:solidFill>
        <a:latin typeface="Papyrus" pitchFamily="66" charset="0"/>
        <a:ea typeface="+mn-ea"/>
        <a:cs typeface="+mn-cs"/>
      </a:defRPr>
    </a:lvl2pPr>
    <a:lvl3pPr marL="914400" algn="l" rtl="0" eaLnBrk="0" fontAlgn="base" hangingPunct="0">
      <a:spcBef>
        <a:spcPct val="0"/>
      </a:spcBef>
      <a:spcAft>
        <a:spcPct val="0"/>
      </a:spcAft>
      <a:defRPr kern="1200">
        <a:solidFill>
          <a:schemeClr val="tx1"/>
        </a:solidFill>
        <a:latin typeface="Papyrus" pitchFamily="66" charset="0"/>
        <a:ea typeface="+mn-ea"/>
        <a:cs typeface="+mn-cs"/>
      </a:defRPr>
    </a:lvl3pPr>
    <a:lvl4pPr marL="1371600" algn="l" rtl="0" eaLnBrk="0" fontAlgn="base" hangingPunct="0">
      <a:spcBef>
        <a:spcPct val="0"/>
      </a:spcBef>
      <a:spcAft>
        <a:spcPct val="0"/>
      </a:spcAft>
      <a:defRPr kern="1200">
        <a:solidFill>
          <a:schemeClr val="tx1"/>
        </a:solidFill>
        <a:latin typeface="Papyrus" pitchFamily="66" charset="0"/>
        <a:ea typeface="+mn-ea"/>
        <a:cs typeface="+mn-cs"/>
      </a:defRPr>
    </a:lvl4pPr>
    <a:lvl5pPr marL="1828800" algn="l" rtl="0" eaLnBrk="0" fontAlgn="base" hangingPunct="0">
      <a:spcBef>
        <a:spcPct val="0"/>
      </a:spcBef>
      <a:spcAft>
        <a:spcPct val="0"/>
      </a:spcAft>
      <a:defRPr kern="1200">
        <a:solidFill>
          <a:schemeClr val="tx1"/>
        </a:solidFill>
        <a:latin typeface="Papyrus" pitchFamily="66" charset="0"/>
        <a:ea typeface="+mn-ea"/>
        <a:cs typeface="+mn-cs"/>
      </a:defRPr>
    </a:lvl5pPr>
    <a:lvl6pPr marL="2286000" algn="l" defTabSz="914400" rtl="0" eaLnBrk="1" latinLnBrk="0" hangingPunct="1">
      <a:defRPr kern="1200">
        <a:solidFill>
          <a:schemeClr val="tx1"/>
        </a:solidFill>
        <a:latin typeface="Papyrus" pitchFamily="66" charset="0"/>
        <a:ea typeface="+mn-ea"/>
        <a:cs typeface="+mn-cs"/>
      </a:defRPr>
    </a:lvl6pPr>
    <a:lvl7pPr marL="2743200" algn="l" defTabSz="914400" rtl="0" eaLnBrk="1" latinLnBrk="0" hangingPunct="1">
      <a:defRPr kern="1200">
        <a:solidFill>
          <a:schemeClr val="tx1"/>
        </a:solidFill>
        <a:latin typeface="Papyrus" pitchFamily="66" charset="0"/>
        <a:ea typeface="+mn-ea"/>
        <a:cs typeface="+mn-cs"/>
      </a:defRPr>
    </a:lvl7pPr>
    <a:lvl8pPr marL="3200400" algn="l" defTabSz="914400" rtl="0" eaLnBrk="1" latinLnBrk="0" hangingPunct="1">
      <a:defRPr kern="1200">
        <a:solidFill>
          <a:schemeClr val="tx1"/>
        </a:solidFill>
        <a:latin typeface="Papyrus" pitchFamily="66" charset="0"/>
        <a:ea typeface="+mn-ea"/>
        <a:cs typeface="+mn-cs"/>
      </a:defRPr>
    </a:lvl8pPr>
    <a:lvl9pPr marL="3657600" algn="l" defTabSz="914400" rtl="0" eaLnBrk="1" latinLnBrk="0" hangingPunct="1">
      <a:defRPr kern="1200">
        <a:solidFill>
          <a:schemeClr val="tx1"/>
        </a:solidFill>
        <a:latin typeface="Papyrus" pitchFamily="66" charset="0"/>
        <a:ea typeface="+mn-ea"/>
        <a:cs typeface="+mn-cs"/>
      </a:defRPr>
    </a:lvl9pPr>
  </p:defaultTextStyle>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999999"/>
    <a:srgbClr val="EAEAEA"/>
    <a:srgbClr val="3333FF"/>
    <a:srgbClr val="5F5F5F"/>
    <a:srgbClr val="99CCFF"/>
    <a:srgbClr val="CCECFF"/>
    <a:srgbClr val="FFCCCC"/>
    <a:srgbClr val="00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59" autoAdjust="0"/>
    <p:restoredTop sz="75791" autoAdjust="0"/>
  </p:normalViewPr>
  <p:slideViewPr>
    <p:cSldViewPr snapToGrid="0" showGuides="1">
      <p:cViewPr varScale="1">
        <p:scale>
          <a:sx n="70" d="100"/>
          <a:sy n="70" d="100"/>
        </p:scale>
        <p:origin x="-2010" y="-102"/>
      </p:cViewPr>
      <p:guideLst>
        <p:guide orient="horz" pos="2162"/>
        <p:guide pos="2880"/>
      </p:guideLst>
    </p:cSldViewPr>
  </p:slideViewPr>
  <p:outlineViewPr>
    <p:cViewPr>
      <p:scale>
        <a:sx n="50" d="100"/>
        <a:sy n="50" d="100"/>
      </p:scale>
      <p:origin x="48" y="6900"/>
    </p:cViewPr>
  </p:outlin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52" d="100"/>
          <a:sy n="52" d="100"/>
        </p:scale>
        <p:origin x="-2898" y="-96"/>
      </p:cViewPr>
      <p:guideLst>
        <p:guide orient="horz" pos="441"/>
        <p:guide pos="221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376DD2-95D3-47A9-8F65-BA9D994A9966}" type="doc">
      <dgm:prSet loTypeId="urn:microsoft.com/office/officeart/2005/8/layout/cycle1" loCatId="cycle" qsTypeId="urn:microsoft.com/office/officeart/2005/8/quickstyle/simple1" qsCatId="simple" csTypeId="urn:microsoft.com/office/officeart/2005/8/colors/accent1_2" csCatId="accent1"/>
      <dgm:spPr/>
    </dgm:pt>
    <dgm:pt modelId="{A5DC197B-3E45-4D0B-9424-5B119565ADFC}">
      <dgm:prSet/>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smtClean="0">
              <a:ln>
                <a:noFill/>
              </a:ln>
              <a:solidFill>
                <a:schemeClr val="tx1"/>
              </a:solidFill>
              <a:effectLst/>
              <a:latin typeface="Calibri" panose="020F0502020204030204" pitchFamily="34" charset="0"/>
            </a:rPr>
            <a:t>desire</a:t>
          </a:r>
        </a:p>
      </dgm:t>
    </dgm:pt>
    <dgm:pt modelId="{DD2EC0D5-C1ED-4268-ADC3-09944F1F8293}" type="parTrans" cxnId="{C34229F4-35D5-471A-AF7A-B38D8E212C9C}">
      <dgm:prSet/>
      <dgm:spPr/>
      <dgm:t>
        <a:bodyPr/>
        <a:lstStyle/>
        <a:p>
          <a:endParaRPr lang="en-US"/>
        </a:p>
      </dgm:t>
    </dgm:pt>
    <dgm:pt modelId="{70F44C54-6F9A-4DE0-8DB5-C599655F9430}" type="sibTrans" cxnId="{C34229F4-35D5-471A-AF7A-B38D8E212C9C}">
      <dgm:prSet/>
      <dgm:spPr/>
      <dgm:t>
        <a:bodyPr/>
        <a:lstStyle/>
        <a:p>
          <a:endParaRPr lang="en-US"/>
        </a:p>
      </dgm:t>
    </dgm:pt>
    <dgm:pt modelId="{82CAF761-5153-432A-8DA2-8E18A1B23FC1}">
      <dgm:prSet/>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smtClean="0">
              <a:ln>
                <a:noFill/>
              </a:ln>
              <a:solidFill>
                <a:schemeClr val="tx1"/>
              </a:solidFill>
              <a:effectLst/>
              <a:latin typeface="Calibri" panose="020F0502020204030204" pitchFamily="34" charset="0"/>
            </a:rPr>
            <a:t>acts</a:t>
          </a:r>
        </a:p>
      </dgm:t>
    </dgm:pt>
    <dgm:pt modelId="{8BAA2261-C1EA-47FD-B4F4-70005E5BD82B}" type="parTrans" cxnId="{170CC169-7CC2-4D8B-874E-BA5752DF4617}">
      <dgm:prSet/>
      <dgm:spPr/>
      <dgm:t>
        <a:bodyPr/>
        <a:lstStyle/>
        <a:p>
          <a:endParaRPr lang="en-US"/>
        </a:p>
      </dgm:t>
    </dgm:pt>
    <dgm:pt modelId="{96288726-CF0B-4FFC-9F3D-302834A4D2A8}" type="sibTrans" cxnId="{170CC169-7CC2-4D8B-874E-BA5752DF4617}">
      <dgm:prSet/>
      <dgm:spPr/>
      <dgm:t>
        <a:bodyPr/>
        <a:lstStyle/>
        <a:p>
          <a:endParaRPr lang="en-US"/>
        </a:p>
      </dgm:t>
    </dgm:pt>
    <dgm:pt modelId="{227337DC-510B-4FAD-8AF8-A3AAD914BA42}">
      <dgm:prSet/>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smtClean="0">
              <a:ln>
                <a:noFill/>
              </a:ln>
              <a:solidFill>
                <a:schemeClr val="tx1"/>
              </a:solidFill>
              <a:effectLst/>
              <a:latin typeface="Calibri" panose="020F0502020204030204" pitchFamily="34" charset="0"/>
            </a:rPr>
            <a:t>pleasure</a:t>
          </a:r>
        </a:p>
      </dgm:t>
    </dgm:pt>
    <dgm:pt modelId="{3042E8D7-D730-4B5E-8771-B9D763439A65}" type="parTrans" cxnId="{F5F0EB9C-2744-4E86-BB99-A1BE50CEC687}">
      <dgm:prSet/>
      <dgm:spPr/>
      <dgm:t>
        <a:bodyPr/>
        <a:lstStyle/>
        <a:p>
          <a:endParaRPr lang="en-US"/>
        </a:p>
      </dgm:t>
    </dgm:pt>
    <dgm:pt modelId="{3116EA04-8B85-4D67-9C01-647F2C117208}" type="sibTrans" cxnId="{F5F0EB9C-2744-4E86-BB99-A1BE50CEC687}">
      <dgm:prSet/>
      <dgm:spPr/>
      <dgm:t>
        <a:bodyPr/>
        <a:lstStyle/>
        <a:p>
          <a:endParaRPr lang="en-US"/>
        </a:p>
      </dgm:t>
    </dgm:pt>
    <dgm:pt modelId="{BA46402C-65A1-48E0-817D-3C81AFFF049D}" type="pres">
      <dgm:prSet presAssocID="{51376DD2-95D3-47A9-8F65-BA9D994A9966}" presName="cycle" presStyleCnt="0">
        <dgm:presLayoutVars>
          <dgm:dir/>
          <dgm:resizeHandles val="exact"/>
        </dgm:presLayoutVars>
      </dgm:prSet>
      <dgm:spPr/>
    </dgm:pt>
    <dgm:pt modelId="{FC16F14C-AD0F-4C5F-9629-CE12073F7450}" type="pres">
      <dgm:prSet presAssocID="{A5DC197B-3E45-4D0B-9424-5B119565ADFC}" presName="dummy" presStyleCnt="0"/>
      <dgm:spPr/>
    </dgm:pt>
    <dgm:pt modelId="{D231EA36-B629-4D07-B1AF-F787831F17F2}" type="pres">
      <dgm:prSet presAssocID="{A5DC197B-3E45-4D0B-9424-5B119565ADFC}" presName="node" presStyleLbl="revTx" presStyleIdx="0" presStyleCnt="3">
        <dgm:presLayoutVars>
          <dgm:bulletEnabled val="1"/>
        </dgm:presLayoutVars>
      </dgm:prSet>
      <dgm:spPr/>
      <dgm:t>
        <a:bodyPr/>
        <a:lstStyle/>
        <a:p>
          <a:endParaRPr lang="en-US"/>
        </a:p>
      </dgm:t>
    </dgm:pt>
    <dgm:pt modelId="{3BE3CE09-EA32-4026-99D2-82073EB90518}" type="pres">
      <dgm:prSet presAssocID="{70F44C54-6F9A-4DE0-8DB5-C599655F9430}" presName="sibTrans" presStyleLbl="node1" presStyleIdx="0" presStyleCnt="3"/>
      <dgm:spPr/>
    </dgm:pt>
    <dgm:pt modelId="{90F67129-4052-4109-B1FB-EEC8BCB9663F}" type="pres">
      <dgm:prSet presAssocID="{82CAF761-5153-432A-8DA2-8E18A1B23FC1}" presName="dummy" presStyleCnt="0"/>
      <dgm:spPr/>
    </dgm:pt>
    <dgm:pt modelId="{7CFE2CFA-8AA8-4453-9993-E6C58012D92F}" type="pres">
      <dgm:prSet presAssocID="{82CAF761-5153-432A-8DA2-8E18A1B23FC1}" presName="node" presStyleLbl="revTx" presStyleIdx="1" presStyleCnt="3">
        <dgm:presLayoutVars>
          <dgm:bulletEnabled val="1"/>
        </dgm:presLayoutVars>
      </dgm:prSet>
      <dgm:spPr/>
      <dgm:t>
        <a:bodyPr/>
        <a:lstStyle/>
        <a:p>
          <a:endParaRPr lang="en-US"/>
        </a:p>
      </dgm:t>
    </dgm:pt>
    <dgm:pt modelId="{F229BF93-60DB-42A3-B7D3-6930A52DA56D}" type="pres">
      <dgm:prSet presAssocID="{96288726-CF0B-4FFC-9F3D-302834A4D2A8}" presName="sibTrans" presStyleLbl="node1" presStyleIdx="1" presStyleCnt="3"/>
      <dgm:spPr/>
    </dgm:pt>
    <dgm:pt modelId="{8BA79461-2991-4A2A-AA8D-053CFC387A58}" type="pres">
      <dgm:prSet presAssocID="{227337DC-510B-4FAD-8AF8-A3AAD914BA42}" presName="dummy" presStyleCnt="0"/>
      <dgm:spPr/>
    </dgm:pt>
    <dgm:pt modelId="{ECF299EB-17F6-44A1-8A0E-635A768EBECE}" type="pres">
      <dgm:prSet presAssocID="{227337DC-510B-4FAD-8AF8-A3AAD914BA42}" presName="node" presStyleLbl="revTx" presStyleIdx="2" presStyleCnt="3">
        <dgm:presLayoutVars>
          <dgm:bulletEnabled val="1"/>
        </dgm:presLayoutVars>
      </dgm:prSet>
      <dgm:spPr/>
      <dgm:t>
        <a:bodyPr/>
        <a:lstStyle/>
        <a:p>
          <a:endParaRPr lang="en-US"/>
        </a:p>
      </dgm:t>
    </dgm:pt>
    <dgm:pt modelId="{BBBCB7E8-C4CA-463C-9FBA-49FEBBAF3A96}" type="pres">
      <dgm:prSet presAssocID="{3116EA04-8B85-4D67-9C01-647F2C117208}" presName="sibTrans" presStyleLbl="node1" presStyleIdx="2" presStyleCnt="3"/>
      <dgm:spPr/>
    </dgm:pt>
  </dgm:ptLst>
  <dgm:cxnLst>
    <dgm:cxn modelId="{10E6DDD8-9C0B-46E1-B51F-E9568644A97B}" type="presOf" srcId="{3116EA04-8B85-4D67-9C01-647F2C117208}" destId="{BBBCB7E8-C4CA-463C-9FBA-49FEBBAF3A96}" srcOrd="0" destOrd="0" presId="urn:microsoft.com/office/officeart/2005/8/layout/cycle1"/>
    <dgm:cxn modelId="{A674F1C5-1A35-4CE9-94C4-A16A3ED1EC6B}" type="presOf" srcId="{70F44C54-6F9A-4DE0-8DB5-C599655F9430}" destId="{3BE3CE09-EA32-4026-99D2-82073EB90518}" srcOrd="0" destOrd="0" presId="urn:microsoft.com/office/officeart/2005/8/layout/cycle1"/>
    <dgm:cxn modelId="{170CC169-7CC2-4D8B-874E-BA5752DF4617}" srcId="{51376DD2-95D3-47A9-8F65-BA9D994A9966}" destId="{82CAF761-5153-432A-8DA2-8E18A1B23FC1}" srcOrd="1" destOrd="0" parTransId="{8BAA2261-C1EA-47FD-B4F4-70005E5BD82B}" sibTransId="{96288726-CF0B-4FFC-9F3D-302834A4D2A8}"/>
    <dgm:cxn modelId="{DD017A05-4080-4F17-AC1F-49DA2D7DE919}" type="presOf" srcId="{A5DC197B-3E45-4D0B-9424-5B119565ADFC}" destId="{D231EA36-B629-4D07-B1AF-F787831F17F2}" srcOrd="0" destOrd="0" presId="urn:microsoft.com/office/officeart/2005/8/layout/cycle1"/>
    <dgm:cxn modelId="{8BA18ED4-0688-435A-BAF3-E347B524EF24}" type="presOf" srcId="{51376DD2-95D3-47A9-8F65-BA9D994A9966}" destId="{BA46402C-65A1-48E0-817D-3C81AFFF049D}" srcOrd="0" destOrd="0" presId="urn:microsoft.com/office/officeart/2005/8/layout/cycle1"/>
    <dgm:cxn modelId="{F5F0EB9C-2744-4E86-BB99-A1BE50CEC687}" srcId="{51376DD2-95D3-47A9-8F65-BA9D994A9966}" destId="{227337DC-510B-4FAD-8AF8-A3AAD914BA42}" srcOrd="2" destOrd="0" parTransId="{3042E8D7-D730-4B5E-8771-B9D763439A65}" sibTransId="{3116EA04-8B85-4D67-9C01-647F2C117208}"/>
    <dgm:cxn modelId="{D5E4BA71-A531-48A5-B477-1E5F1AD963F1}" type="presOf" srcId="{96288726-CF0B-4FFC-9F3D-302834A4D2A8}" destId="{F229BF93-60DB-42A3-B7D3-6930A52DA56D}" srcOrd="0" destOrd="0" presId="urn:microsoft.com/office/officeart/2005/8/layout/cycle1"/>
    <dgm:cxn modelId="{D3271E1A-9DA9-452B-850A-4CD37D48358E}" type="presOf" srcId="{227337DC-510B-4FAD-8AF8-A3AAD914BA42}" destId="{ECF299EB-17F6-44A1-8A0E-635A768EBECE}" srcOrd="0" destOrd="0" presId="urn:microsoft.com/office/officeart/2005/8/layout/cycle1"/>
    <dgm:cxn modelId="{C34229F4-35D5-471A-AF7A-B38D8E212C9C}" srcId="{51376DD2-95D3-47A9-8F65-BA9D994A9966}" destId="{A5DC197B-3E45-4D0B-9424-5B119565ADFC}" srcOrd="0" destOrd="0" parTransId="{DD2EC0D5-C1ED-4268-ADC3-09944F1F8293}" sibTransId="{70F44C54-6F9A-4DE0-8DB5-C599655F9430}"/>
    <dgm:cxn modelId="{2F40A564-FD99-4FFF-B436-C2FA0F88554F}" type="presOf" srcId="{82CAF761-5153-432A-8DA2-8E18A1B23FC1}" destId="{7CFE2CFA-8AA8-4453-9993-E6C58012D92F}" srcOrd="0" destOrd="0" presId="urn:microsoft.com/office/officeart/2005/8/layout/cycle1"/>
    <dgm:cxn modelId="{53AB8F44-BD3E-47D8-84C4-9E3B4995828B}" type="presParOf" srcId="{BA46402C-65A1-48E0-817D-3C81AFFF049D}" destId="{FC16F14C-AD0F-4C5F-9629-CE12073F7450}" srcOrd="0" destOrd="0" presId="urn:microsoft.com/office/officeart/2005/8/layout/cycle1"/>
    <dgm:cxn modelId="{AA48F6B8-DB27-4E97-B6B5-B18BE5CC5888}" type="presParOf" srcId="{BA46402C-65A1-48E0-817D-3C81AFFF049D}" destId="{D231EA36-B629-4D07-B1AF-F787831F17F2}" srcOrd="1" destOrd="0" presId="urn:microsoft.com/office/officeart/2005/8/layout/cycle1"/>
    <dgm:cxn modelId="{EC56648F-3989-4CAB-B734-8A567F1C999A}" type="presParOf" srcId="{BA46402C-65A1-48E0-817D-3C81AFFF049D}" destId="{3BE3CE09-EA32-4026-99D2-82073EB90518}" srcOrd="2" destOrd="0" presId="urn:microsoft.com/office/officeart/2005/8/layout/cycle1"/>
    <dgm:cxn modelId="{5CDE7AE3-4E67-4B95-9BE0-90436C4ED9FE}" type="presParOf" srcId="{BA46402C-65A1-48E0-817D-3C81AFFF049D}" destId="{90F67129-4052-4109-B1FB-EEC8BCB9663F}" srcOrd="3" destOrd="0" presId="urn:microsoft.com/office/officeart/2005/8/layout/cycle1"/>
    <dgm:cxn modelId="{EA8FFF68-5623-493F-9EDE-0446243713C5}" type="presParOf" srcId="{BA46402C-65A1-48E0-817D-3C81AFFF049D}" destId="{7CFE2CFA-8AA8-4453-9993-E6C58012D92F}" srcOrd="4" destOrd="0" presId="urn:microsoft.com/office/officeart/2005/8/layout/cycle1"/>
    <dgm:cxn modelId="{ABD8E892-2C2A-45E8-9443-E6AD087F535D}" type="presParOf" srcId="{BA46402C-65A1-48E0-817D-3C81AFFF049D}" destId="{F229BF93-60DB-42A3-B7D3-6930A52DA56D}" srcOrd="5" destOrd="0" presId="urn:microsoft.com/office/officeart/2005/8/layout/cycle1"/>
    <dgm:cxn modelId="{AC1BDD0B-60A7-4D1B-B3D4-45C27978F96B}" type="presParOf" srcId="{BA46402C-65A1-48E0-817D-3C81AFFF049D}" destId="{8BA79461-2991-4A2A-AA8D-053CFC387A58}" srcOrd="6" destOrd="0" presId="urn:microsoft.com/office/officeart/2005/8/layout/cycle1"/>
    <dgm:cxn modelId="{09056C7D-62C8-4DD0-94BD-15089A5EB87D}" type="presParOf" srcId="{BA46402C-65A1-48E0-817D-3C81AFFF049D}" destId="{ECF299EB-17F6-44A1-8A0E-635A768EBECE}" srcOrd="7" destOrd="0" presId="urn:microsoft.com/office/officeart/2005/8/layout/cycle1"/>
    <dgm:cxn modelId="{5505B878-1B98-4E84-BF8D-1FD3C841634E}" type="presParOf" srcId="{BA46402C-65A1-48E0-817D-3C81AFFF049D}" destId="{BBBCB7E8-C4CA-463C-9FBA-49FEBBAF3A96}" srcOrd="8"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31EA36-B629-4D07-B1AF-F787831F17F2}">
      <dsp:nvSpPr>
        <dsp:cNvPr id="0" name=""/>
        <dsp:cNvSpPr/>
      </dsp:nvSpPr>
      <dsp:spPr>
        <a:xfrm>
          <a:off x="2558339" y="500940"/>
          <a:ext cx="1519401" cy="1519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kern="1200" cap="none" normalizeH="0" baseline="0" smtClean="0">
              <a:ln>
                <a:noFill/>
              </a:ln>
              <a:solidFill>
                <a:schemeClr val="tx1"/>
              </a:solidFill>
              <a:effectLst/>
              <a:latin typeface="Calibri" panose="020F0502020204030204" pitchFamily="34" charset="0"/>
            </a:rPr>
            <a:t>desire</a:t>
          </a:r>
        </a:p>
      </dsp:txBody>
      <dsp:txXfrm>
        <a:off x="2558339" y="500940"/>
        <a:ext cx="1519401" cy="1519401"/>
      </dsp:txXfrm>
    </dsp:sp>
    <dsp:sp modelId="{3BE3CE09-EA32-4026-99D2-82073EB90518}">
      <dsp:nvSpPr>
        <dsp:cNvPr id="0" name=""/>
        <dsp:cNvSpPr/>
      </dsp:nvSpPr>
      <dsp:spPr>
        <a:xfrm>
          <a:off x="241428" y="201296"/>
          <a:ext cx="3595431" cy="3595431"/>
        </a:xfrm>
        <a:prstGeom prst="circularArrow">
          <a:avLst>
            <a:gd name="adj1" fmla="val 8241"/>
            <a:gd name="adj2" fmla="val 575443"/>
            <a:gd name="adj3" fmla="val 2966940"/>
            <a:gd name="adj4" fmla="val 49655"/>
            <a:gd name="adj5" fmla="val 9614"/>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FE2CFA-8AA8-4453-9993-E6C58012D92F}">
      <dsp:nvSpPr>
        <dsp:cNvPr id="0" name=""/>
        <dsp:cNvSpPr/>
      </dsp:nvSpPr>
      <dsp:spPr>
        <a:xfrm>
          <a:off x="1279443" y="2716053"/>
          <a:ext cx="1519401" cy="1519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kern="1200" cap="none" normalizeH="0" baseline="0" smtClean="0">
              <a:ln>
                <a:noFill/>
              </a:ln>
              <a:solidFill>
                <a:schemeClr val="tx1"/>
              </a:solidFill>
              <a:effectLst/>
              <a:latin typeface="Calibri" panose="020F0502020204030204" pitchFamily="34" charset="0"/>
            </a:rPr>
            <a:t>acts</a:t>
          </a:r>
        </a:p>
      </dsp:txBody>
      <dsp:txXfrm>
        <a:off x="1279443" y="2716053"/>
        <a:ext cx="1519401" cy="1519401"/>
      </dsp:txXfrm>
    </dsp:sp>
    <dsp:sp modelId="{F229BF93-60DB-42A3-B7D3-6930A52DA56D}">
      <dsp:nvSpPr>
        <dsp:cNvPr id="0" name=""/>
        <dsp:cNvSpPr/>
      </dsp:nvSpPr>
      <dsp:spPr>
        <a:xfrm>
          <a:off x="241428" y="201296"/>
          <a:ext cx="3595431" cy="3595431"/>
        </a:xfrm>
        <a:prstGeom prst="circularArrow">
          <a:avLst>
            <a:gd name="adj1" fmla="val 8241"/>
            <a:gd name="adj2" fmla="val 575443"/>
            <a:gd name="adj3" fmla="val 10174902"/>
            <a:gd name="adj4" fmla="val 7257617"/>
            <a:gd name="adj5" fmla="val 9614"/>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F299EB-17F6-44A1-8A0E-635A768EBECE}">
      <dsp:nvSpPr>
        <dsp:cNvPr id="0" name=""/>
        <dsp:cNvSpPr/>
      </dsp:nvSpPr>
      <dsp:spPr>
        <a:xfrm>
          <a:off x="547" y="500940"/>
          <a:ext cx="1519401" cy="1519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kern="1200" cap="none" normalizeH="0" baseline="0" smtClean="0">
              <a:ln>
                <a:noFill/>
              </a:ln>
              <a:solidFill>
                <a:schemeClr val="tx1"/>
              </a:solidFill>
              <a:effectLst/>
              <a:latin typeface="Calibri" panose="020F0502020204030204" pitchFamily="34" charset="0"/>
            </a:rPr>
            <a:t>pleasure</a:t>
          </a:r>
        </a:p>
      </dsp:txBody>
      <dsp:txXfrm>
        <a:off x="547" y="500940"/>
        <a:ext cx="1519401" cy="1519401"/>
      </dsp:txXfrm>
    </dsp:sp>
    <dsp:sp modelId="{BBBCB7E8-C4CA-463C-9FBA-49FEBBAF3A96}">
      <dsp:nvSpPr>
        <dsp:cNvPr id="0" name=""/>
        <dsp:cNvSpPr/>
      </dsp:nvSpPr>
      <dsp:spPr>
        <a:xfrm>
          <a:off x="241428" y="201296"/>
          <a:ext cx="3595431" cy="3595431"/>
        </a:xfrm>
        <a:prstGeom prst="circularArrow">
          <a:avLst>
            <a:gd name="adj1" fmla="val 8241"/>
            <a:gd name="adj2" fmla="val 575443"/>
            <a:gd name="adj3" fmla="val 16859603"/>
            <a:gd name="adj4" fmla="val 14964955"/>
            <a:gd name="adj5" fmla="val 9614"/>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defTabSz="933834">
              <a:defRPr sz="1200">
                <a:latin typeface="Times New Roman" pitchFamily="18" charset="0"/>
              </a:defRPr>
            </a:lvl1pPr>
          </a:lstStyle>
          <a:p>
            <a:endParaRPr lang="en-US" altLang="en-US"/>
          </a:p>
        </p:txBody>
      </p:sp>
      <p:sp>
        <p:nvSpPr>
          <p:cNvPr id="65539" name="Rectangle 3"/>
          <p:cNvSpPr>
            <a:spLocks noGrp="1" noChangeArrowheads="1"/>
          </p:cNvSpPr>
          <p:nvPr>
            <p:ph type="dt" sz="quarter" idx="1"/>
          </p:nvPr>
        </p:nvSpPr>
        <p:spPr bwMode="auto">
          <a:xfrm>
            <a:off x="3992351"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algn="r" defTabSz="933834">
              <a:defRPr sz="1200">
                <a:latin typeface="Times New Roman" pitchFamily="18" charset="0"/>
              </a:defRPr>
            </a:lvl1pPr>
          </a:lstStyle>
          <a:p>
            <a:r>
              <a:rPr lang="en-US" altLang="en-US"/>
              <a:t>1-13-99</a:t>
            </a:r>
          </a:p>
        </p:txBody>
      </p:sp>
      <p:sp>
        <p:nvSpPr>
          <p:cNvPr id="65540" name="Rectangle 4"/>
          <p:cNvSpPr>
            <a:spLocks noGrp="1" noChangeArrowheads="1"/>
          </p:cNvSpPr>
          <p:nvPr>
            <p:ph type="ftr" sz="quarter" idx="2"/>
          </p:nvPr>
        </p:nvSpPr>
        <p:spPr bwMode="auto">
          <a:xfrm>
            <a:off x="0"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defTabSz="933834">
              <a:defRPr sz="1200">
                <a:latin typeface="Times New Roman" pitchFamily="18" charset="0"/>
              </a:defRPr>
            </a:lvl1pPr>
          </a:lstStyle>
          <a:p>
            <a:r>
              <a:rPr lang="en-US" altLang="en-US"/>
              <a:t>CLA77, Andrew Scholtz</a:t>
            </a:r>
          </a:p>
        </p:txBody>
      </p:sp>
      <p:sp>
        <p:nvSpPr>
          <p:cNvPr id="65541" name="Rectangle 5"/>
          <p:cNvSpPr>
            <a:spLocks noGrp="1" noChangeArrowheads="1"/>
          </p:cNvSpPr>
          <p:nvPr>
            <p:ph type="sldNum" sz="quarter" idx="3"/>
          </p:nvPr>
        </p:nvSpPr>
        <p:spPr bwMode="auto">
          <a:xfrm>
            <a:off x="3992351"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algn="r" defTabSz="933834">
              <a:defRPr sz="1200">
                <a:latin typeface="Times New Roman" pitchFamily="18" charset="0"/>
              </a:defRPr>
            </a:lvl1pPr>
          </a:lstStyle>
          <a:p>
            <a:fld id="{49D49933-90C8-4C0F-BBEC-32B1693D37A4}" type="slidenum">
              <a:rPr lang="en-US" altLang="en-US"/>
              <a:pPr/>
              <a:t>‹#›</a:t>
            </a:fld>
            <a:endParaRPr lang="en-US" altLang="en-US"/>
          </a:p>
        </p:txBody>
      </p:sp>
      <p:sp>
        <p:nvSpPr>
          <p:cNvPr id="65550" name="Text Box 14"/>
          <p:cNvSpPr txBox="1">
            <a:spLocks noChangeArrowheads="1"/>
          </p:cNvSpPr>
          <p:nvPr/>
        </p:nvSpPr>
        <p:spPr bwMode="auto">
          <a:xfrm>
            <a:off x="3767292" y="589701"/>
            <a:ext cx="949162" cy="280189"/>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909638">
              <a:defRPr sz="2400">
                <a:solidFill>
                  <a:schemeClr val="tx1"/>
                </a:solidFill>
                <a:latin typeface="Times New Roman" pitchFamily="18" charset="0"/>
              </a:defRPr>
            </a:lvl1pPr>
            <a:lvl2pPr marL="455613" defTabSz="909638">
              <a:defRPr sz="2400">
                <a:solidFill>
                  <a:schemeClr val="tx1"/>
                </a:solidFill>
                <a:latin typeface="Times New Roman" pitchFamily="18" charset="0"/>
              </a:defRPr>
            </a:lvl2pPr>
            <a:lvl3pPr marL="909638" defTabSz="909638">
              <a:defRPr sz="2400">
                <a:solidFill>
                  <a:schemeClr val="tx1"/>
                </a:solidFill>
                <a:latin typeface="Times New Roman" pitchFamily="18" charset="0"/>
              </a:defRPr>
            </a:lvl3pPr>
            <a:lvl4pPr marL="1365250" defTabSz="909638">
              <a:defRPr sz="2400">
                <a:solidFill>
                  <a:schemeClr val="tx1"/>
                </a:solidFill>
                <a:latin typeface="Times New Roman" pitchFamily="18" charset="0"/>
              </a:defRPr>
            </a:lvl4pPr>
            <a:lvl5pPr marL="1819275" defTabSz="909638">
              <a:defRPr sz="2400">
                <a:solidFill>
                  <a:schemeClr val="tx1"/>
                </a:solidFill>
                <a:latin typeface="Times New Roman" pitchFamily="18" charset="0"/>
              </a:defRPr>
            </a:lvl5pPr>
            <a:lvl6pPr marL="2276475" defTabSz="909638" eaLnBrk="0" fontAlgn="base" hangingPunct="0">
              <a:spcBef>
                <a:spcPct val="0"/>
              </a:spcBef>
              <a:spcAft>
                <a:spcPct val="0"/>
              </a:spcAft>
              <a:defRPr sz="2400">
                <a:solidFill>
                  <a:schemeClr val="tx1"/>
                </a:solidFill>
                <a:latin typeface="Times New Roman" pitchFamily="18" charset="0"/>
              </a:defRPr>
            </a:lvl6pPr>
            <a:lvl7pPr marL="2733675" defTabSz="909638" eaLnBrk="0" fontAlgn="base" hangingPunct="0">
              <a:spcBef>
                <a:spcPct val="0"/>
              </a:spcBef>
              <a:spcAft>
                <a:spcPct val="0"/>
              </a:spcAft>
              <a:defRPr sz="2400">
                <a:solidFill>
                  <a:schemeClr val="tx1"/>
                </a:solidFill>
                <a:latin typeface="Times New Roman" pitchFamily="18" charset="0"/>
              </a:defRPr>
            </a:lvl7pPr>
            <a:lvl8pPr marL="3190875" defTabSz="909638" eaLnBrk="0" fontAlgn="base" hangingPunct="0">
              <a:spcBef>
                <a:spcPct val="0"/>
              </a:spcBef>
              <a:spcAft>
                <a:spcPct val="0"/>
              </a:spcAft>
              <a:defRPr sz="2400">
                <a:solidFill>
                  <a:schemeClr val="tx1"/>
                </a:solidFill>
                <a:latin typeface="Times New Roman" pitchFamily="18" charset="0"/>
              </a:defRPr>
            </a:lvl8pPr>
            <a:lvl9pPr marL="3648075" defTabSz="909638"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ltLang="en-US" sz="1800" i="1"/>
              <a:t>Notes</a:t>
            </a:r>
            <a:endParaRPr lang="en-US" altLang="en-US"/>
          </a:p>
        </p:txBody>
      </p:sp>
    </p:spTree>
    <p:extLst>
      <p:ext uri="{BB962C8B-B14F-4D97-AF65-F5344CB8AC3E}">
        <p14:creationId xmlns:p14="http://schemas.microsoft.com/office/powerpoint/2010/main" val="30983473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defTabSz="933834">
              <a:defRPr sz="1200">
                <a:latin typeface="Times New Roman" pitchFamily="18" charset="0"/>
              </a:defRPr>
            </a:lvl1pPr>
          </a:lstStyle>
          <a:p>
            <a:endParaRPr lang="en-US" altLang="en-US"/>
          </a:p>
        </p:txBody>
      </p:sp>
      <p:sp>
        <p:nvSpPr>
          <p:cNvPr id="11267" name="Rectangle 3"/>
          <p:cNvSpPr>
            <a:spLocks noGrp="1" noChangeArrowheads="1"/>
          </p:cNvSpPr>
          <p:nvPr>
            <p:ph type="dt" idx="1"/>
          </p:nvPr>
        </p:nvSpPr>
        <p:spPr bwMode="auto">
          <a:xfrm>
            <a:off x="3992351"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algn="r" defTabSz="933834">
              <a:defRPr sz="1200">
                <a:latin typeface="Times New Roman" pitchFamily="18" charset="0"/>
              </a:defRPr>
            </a:lvl1pPr>
          </a:lstStyle>
          <a:p>
            <a:r>
              <a:rPr lang="en-US" altLang="en-US"/>
              <a:t>1-13-99</a:t>
            </a:r>
          </a:p>
        </p:txBody>
      </p:sp>
      <p:sp>
        <p:nvSpPr>
          <p:cNvPr id="11268" name="Rectangle 4"/>
          <p:cNvSpPr>
            <a:spLocks noGrp="1" noRot="1" noChangeAspect="1" noChangeArrowheads="1" noTextEdit="1"/>
          </p:cNvSpPr>
          <p:nvPr>
            <p:ph type="sldImg" idx="2"/>
          </p:nvPr>
        </p:nvSpPr>
        <p:spPr bwMode="auto">
          <a:xfrm>
            <a:off x="2227262" y="700175"/>
            <a:ext cx="2592388" cy="1944512"/>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269" name="Rectangle 5"/>
          <p:cNvSpPr>
            <a:spLocks noGrp="1" noChangeArrowheads="1"/>
          </p:cNvSpPr>
          <p:nvPr>
            <p:ph type="body" sz="quarter" idx="3"/>
          </p:nvPr>
        </p:nvSpPr>
        <p:spPr bwMode="auto">
          <a:xfrm>
            <a:off x="550864" y="2857501"/>
            <a:ext cx="5943598" cy="5787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p>
            <a:pPr lvl="0"/>
            <a:r>
              <a:rPr lang="en-US" altLang="en-US" dirty="0" smtClean="0"/>
              <a:t>Click to edit Master text styles</a:t>
            </a:r>
          </a:p>
          <a:p>
            <a:pPr lvl="1"/>
            <a:r>
              <a:rPr lang="en-US" altLang="en-US" dirty="0" smtClean="0"/>
              <a:t> Second level</a:t>
            </a:r>
          </a:p>
          <a:p>
            <a:pPr lvl="2"/>
            <a:r>
              <a:rPr lang="en-US" altLang="en-US" dirty="0" smtClean="0"/>
              <a:t> Third level</a:t>
            </a:r>
          </a:p>
          <a:p>
            <a:pPr lvl="3"/>
            <a:r>
              <a:rPr lang="en-US" altLang="en-US" dirty="0" smtClean="0"/>
              <a:t> Fourth level</a:t>
            </a:r>
          </a:p>
          <a:p>
            <a:pPr lvl="4"/>
            <a:r>
              <a:rPr lang="en-US" altLang="en-US" dirty="0" smtClean="0"/>
              <a:t> Fifth level</a:t>
            </a:r>
          </a:p>
        </p:txBody>
      </p:sp>
      <p:sp>
        <p:nvSpPr>
          <p:cNvPr id="11270" name="Rectangle 6"/>
          <p:cNvSpPr>
            <a:spLocks noGrp="1" noChangeArrowheads="1"/>
          </p:cNvSpPr>
          <p:nvPr>
            <p:ph type="ftr" sz="quarter" idx="4"/>
          </p:nvPr>
        </p:nvSpPr>
        <p:spPr bwMode="auto">
          <a:xfrm>
            <a:off x="0"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defTabSz="933834">
              <a:defRPr sz="1200">
                <a:latin typeface="Times New Roman" pitchFamily="18" charset="0"/>
              </a:defRPr>
            </a:lvl1pPr>
          </a:lstStyle>
          <a:p>
            <a:r>
              <a:rPr lang="en-US" altLang="en-US"/>
              <a:t>CLA77, Andrew Scholtz</a:t>
            </a:r>
          </a:p>
        </p:txBody>
      </p:sp>
      <p:sp>
        <p:nvSpPr>
          <p:cNvPr id="11271" name="Rectangle 7"/>
          <p:cNvSpPr>
            <a:spLocks noGrp="1" noChangeArrowheads="1"/>
          </p:cNvSpPr>
          <p:nvPr>
            <p:ph type="sldNum" sz="quarter" idx="5"/>
          </p:nvPr>
        </p:nvSpPr>
        <p:spPr bwMode="auto">
          <a:xfrm>
            <a:off x="3992351"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algn="r" defTabSz="933834">
              <a:defRPr sz="1200">
                <a:latin typeface="Times New Roman" pitchFamily="18" charset="0"/>
              </a:defRPr>
            </a:lvl1pPr>
          </a:lstStyle>
          <a:p>
            <a:fld id="{2ED5918B-C6D0-48E2-B93E-1929E7B45D62}" type="slidenum">
              <a:rPr lang="en-US" altLang="en-US"/>
              <a:pPr/>
              <a:t>‹#›</a:t>
            </a:fld>
            <a:endParaRPr lang="en-US" altLang="en-US"/>
          </a:p>
        </p:txBody>
      </p:sp>
    </p:spTree>
    <p:extLst>
      <p:ext uri="{BB962C8B-B14F-4D97-AF65-F5344CB8AC3E}">
        <p14:creationId xmlns:p14="http://schemas.microsoft.com/office/powerpoint/2010/main" val="3591041138"/>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1pPr>
    <a:lvl2pPr marL="2286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2pPr>
    <a:lvl3pPr marL="4572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3pPr>
    <a:lvl4pPr marL="6858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4pPr>
    <a:lvl5pPr marL="9144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29E8CC2-FFFD-4746-84FA-C4B9EB5A8CA4}" type="slidenum">
              <a:rPr lang="en-US" altLang="en-US"/>
              <a:pPr/>
              <a:t>1</a:t>
            </a:fld>
            <a:endParaRPr lang="en-US" altLang="en-US"/>
          </a:p>
        </p:txBody>
      </p:sp>
      <p:sp>
        <p:nvSpPr>
          <p:cNvPr id="35842" name="Rectangle 2"/>
          <p:cNvSpPr>
            <a:spLocks noGrp="1" noRot="1" noChangeAspect="1" noChangeArrowheads="1" noTextEdit="1"/>
          </p:cNvSpPr>
          <p:nvPr>
            <p:ph type="sldImg"/>
          </p:nvPr>
        </p:nvSpPr>
        <p:spPr>
          <a:xfrm>
            <a:off x="2227263" y="700088"/>
            <a:ext cx="2592387" cy="1944687"/>
          </a:xfrm>
          <a:ln/>
        </p:spPr>
      </p:sp>
      <p:sp>
        <p:nvSpPr>
          <p:cNvPr id="3584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r>
              <a:rPr lang="en-US" i="1" dirty="0" smtClean="0"/>
              <a:t>Aphrodisia</a:t>
            </a:r>
          </a:p>
          <a:p>
            <a:pPr lvl="1"/>
            <a:r>
              <a:rPr lang="en-US" i="0" dirty="0" smtClean="0"/>
              <a:t>aphrodisia = physical sexual pleasure, a type liable to </a:t>
            </a:r>
            <a:r>
              <a:rPr lang="en-US" i="1" dirty="0" smtClean="0"/>
              <a:t>akolasia</a:t>
            </a:r>
            <a:r>
              <a:rPr lang="en-US" i="0" dirty="0" smtClean="0"/>
              <a:t>, “immoderation.”</a:t>
            </a:r>
          </a:p>
          <a:p>
            <a:pPr lvl="1"/>
            <a:r>
              <a:rPr lang="en-US" i="0" dirty="0" err="1" smtClean="0"/>
              <a:t>grks</a:t>
            </a:r>
            <a:r>
              <a:rPr lang="en-US" i="0" dirty="0" smtClean="0"/>
              <a:t> concerned with the cycle desire-act-pleasure. not which of those (not medieval moralists), but the how, how much, etc. of them.</a:t>
            </a:r>
          </a:p>
          <a:p>
            <a:pPr lvl="1"/>
            <a:r>
              <a:rPr lang="en-US" i="0" dirty="0" smtClean="0"/>
              <a:t>variable 1. moderation/excess, the main quantitative measures.</a:t>
            </a:r>
          </a:p>
          <a:p>
            <a:pPr lvl="2"/>
            <a:r>
              <a:rPr lang="en-US" i="0" dirty="0" smtClean="0"/>
              <a:t>the necessity to procreate created conditions for excess and for reversal of the soul-body hierarchy. stasiastic potential of sex. issue is how to make proper use of pleasure without yielding to excess.</a:t>
            </a:r>
          </a:p>
          <a:p>
            <a:pPr lvl="1"/>
            <a:r>
              <a:rPr lang="en-US" i="0" dirty="0" smtClean="0"/>
              <a:t>variable 2: role/polarity. (passive/active, male/female,</a:t>
            </a:r>
            <a:r>
              <a:rPr lang="en-US" i="0" baseline="0" dirty="0" smtClean="0"/>
              <a:t> </a:t>
            </a:r>
            <a:r>
              <a:rPr lang="en-US" i="0" dirty="0" smtClean="0"/>
              <a:t>feminine/masculine, subject/object, agent/patient). hence a morality of role-consistency.</a:t>
            </a:r>
          </a:p>
          <a:p>
            <a:r>
              <a:rPr lang="en-US" i="1" dirty="0" err="1" smtClean="0"/>
              <a:t>Chrēsis</a:t>
            </a:r>
            <a:endParaRPr lang="en-US" i="1" dirty="0" smtClean="0"/>
          </a:p>
          <a:p>
            <a:pPr lvl="1"/>
            <a:r>
              <a:rPr lang="en-US" i="0" dirty="0" smtClean="0"/>
              <a:t>sexual morality here as "conditions and modalities" of use of pleasures, not which pleasures to use.</a:t>
            </a:r>
          </a:p>
          <a:p>
            <a:pPr lvl="2"/>
            <a:r>
              <a:rPr lang="en-US" i="0" dirty="0" smtClean="0"/>
              <a:t>good pleasures respond to a sense of need: hunger, lust, etc. stimulation </a:t>
            </a:r>
            <a:r>
              <a:rPr lang="en-US" i="1" dirty="0" smtClean="0"/>
              <a:t>not</a:t>
            </a:r>
            <a:r>
              <a:rPr lang="en-US" i="0" dirty="0" smtClean="0"/>
              <a:t> in response to a</a:t>
            </a:r>
            <a:r>
              <a:rPr lang="en-US" i="0" baseline="0" dirty="0" smtClean="0"/>
              <a:t> felt appetite is deviant. should be right time: of life, of day, of year. use to be coordinated with status. this esp. crucial for a public life.</a:t>
            </a:r>
            <a:endParaRPr lang="en-US" i="0" dirty="0" smtClean="0"/>
          </a:p>
          <a:p>
            <a:r>
              <a:rPr lang="en-US" i="1" dirty="0" smtClean="0"/>
              <a:t>Enkrateia</a:t>
            </a:r>
          </a:p>
          <a:p>
            <a:pPr lvl="1"/>
            <a:r>
              <a:rPr lang="en-US" dirty="0" smtClean="0"/>
              <a:t>especially the struggle to gain mastery over the self. note that this implies life as an eternal struggle with natural urges. constant practice (</a:t>
            </a:r>
            <a:r>
              <a:rPr lang="en-US" i="1" dirty="0" err="1" smtClean="0"/>
              <a:t>askēsis</a:t>
            </a:r>
            <a:r>
              <a:rPr lang="en-US" dirty="0" smtClean="0"/>
              <a:t>) of self-control essential.</a:t>
            </a:r>
          </a:p>
          <a:p>
            <a:r>
              <a:rPr lang="en-US" dirty="0" smtClean="0"/>
              <a:t>“Freedom and Truth” (</a:t>
            </a:r>
            <a:r>
              <a:rPr lang="en-US" i="1" dirty="0" err="1" smtClean="0"/>
              <a:t>sophrosunē</a:t>
            </a:r>
            <a:r>
              <a:rPr lang="en-US" dirty="0" smtClean="0"/>
              <a:t>)</a:t>
            </a:r>
          </a:p>
          <a:p>
            <a:pPr lvl="1"/>
            <a:r>
              <a:rPr lang="en-US" dirty="0" smtClean="0"/>
              <a:t>here f understands </a:t>
            </a:r>
            <a:r>
              <a:rPr lang="en-US" i="1" dirty="0" err="1" smtClean="0"/>
              <a:t>sophrosunē</a:t>
            </a:r>
            <a:r>
              <a:rPr lang="en-US" i="0" dirty="0" smtClean="0"/>
              <a:t> in a somewhat </a:t>
            </a:r>
            <a:r>
              <a:rPr lang="en-US" i="0" dirty="0" err="1" smtClean="0"/>
              <a:t>unconvevtional</a:t>
            </a:r>
            <a:r>
              <a:rPr lang="en-US" i="0" dirty="0" smtClean="0"/>
              <a:t> fashion: as freedom in sense of non-slavery to urges.</a:t>
            </a:r>
            <a:endParaRPr lang="en-US" dirty="0" smtClean="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10</a:t>
            </a:fld>
            <a:endParaRPr lang="en-US" altLang="en-US"/>
          </a:p>
        </p:txBody>
      </p:sp>
    </p:spTree>
    <p:extLst>
      <p:ext uri="{BB962C8B-B14F-4D97-AF65-F5344CB8AC3E}">
        <p14:creationId xmlns:p14="http://schemas.microsoft.com/office/powerpoint/2010/main" val="28241384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1C0887-5AF0-4A60-9D1C-5EAD1D94FE24}" type="slidenum">
              <a:rPr lang="en-US" altLang="en-US"/>
              <a:pPr/>
              <a:t>11</a:t>
            </a:fld>
            <a:endParaRPr lang="en-US" altLang="en-US"/>
          </a:p>
        </p:txBody>
      </p:sp>
      <p:sp>
        <p:nvSpPr>
          <p:cNvPr id="47106" name="Rectangle 2"/>
          <p:cNvSpPr>
            <a:spLocks noGrp="1" noRot="1" noChangeAspect="1" noChangeArrowheads="1" noTextEdit="1"/>
          </p:cNvSpPr>
          <p:nvPr>
            <p:ph type="sldImg"/>
          </p:nvPr>
        </p:nvSpPr>
        <p:spPr>
          <a:xfrm>
            <a:off x="2227263" y="700088"/>
            <a:ext cx="2592387" cy="1944687"/>
          </a:xfrm>
          <a:ln/>
        </p:spPr>
      </p:sp>
      <p:sp>
        <p:nvSpPr>
          <p:cNvPr id="47107" name="Rectangle 3"/>
          <p:cNvSpPr>
            <a:spLocks noGrp="1" noChangeArrowheads="1"/>
          </p:cNvSpPr>
          <p:nvPr>
            <p:ph type="body" idx="1"/>
          </p:nvPr>
        </p:nvSpPr>
        <p:spPr/>
        <p:txBody>
          <a:bodyPr/>
          <a:lstStyle/>
          <a:p>
            <a:r>
              <a:rPr lang="en-US" altLang="en-US"/>
              <a:t>38. grks had no detailed catalogue of what constitutes aphrodisia, nor what lies hidden behind it. generally not inclined to explicit description; contrast medieval and modern prescriptive texts. not concerned with the profound depths or nature of sex.</a:t>
            </a:r>
          </a:p>
          <a:p>
            <a:r>
              <a:rPr lang="en-US" altLang="en-US"/>
              <a:t>stasiastic-hyperbolic tendency of human appetites, sexual especially.</a:t>
            </a:r>
          </a:p>
          <a:p>
            <a:r>
              <a:rPr lang="en-US" altLang="en-US"/>
              <a:t>challenge: control, not denial.</a:t>
            </a:r>
          </a:p>
          <a:p>
            <a:r>
              <a:rPr lang="en-US" altLang="en-US"/>
              <a:t>41 for sexual acts, "their dynamics was much more important than their morphology [the forms they took]." act is pleasurable, pleasure is desirable. potential vicious cycle.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12</a:t>
            </a:fld>
            <a:endParaRPr lang="en-US" altLang="en-US"/>
          </a:p>
        </p:txBody>
      </p:sp>
    </p:spTree>
    <p:extLst>
      <p:ext uri="{BB962C8B-B14F-4D97-AF65-F5344CB8AC3E}">
        <p14:creationId xmlns:p14="http://schemas.microsoft.com/office/powerpoint/2010/main" val="748497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2</a:t>
            </a:fld>
            <a:endParaRPr lang="en-US" altLang="en-US"/>
          </a:p>
        </p:txBody>
      </p:sp>
    </p:spTree>
    <p:extLst>
      <p:ext uri="{BB962C8B-B14F-4D97-AF65-F5344CB8AC3E}">
        <p14:creationId xmlns:p14="http://schemas.microsoft.com/office/powerpoint/2010/main" val="3096128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3</a:t>
            </a:fld>
            <a:endParaRPr lang="en-US" altLang="en-US"/>
          </a:p>
        </p:txBody>
      </p:sp>
    </p:spTree>
    <p:extLst>
      <p:ext uri="{BB962C8B-B14F-4D97-AF65-F5344CB8AC3E}">
        <p14:creationId xmlns:p14="http://schemas.microsoft.com/office/powerpoint/2010/main" val="811928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4</a:t>
            </a:fld>
            <a:endParaRPr lang="en-US" altLang="en-US"/>
          </a:p>
        </p:txBody>
      </p:sp>
    </p:spTree>
    <p:extLst>
      <p:ext uri="{BB962C8B-B14F-4D97-AF65-F5344CB8AC3E}">
        <p14:creationId xmlns:p14="http://schemas.microsoft.com/office/powerpoint/2010/main" val="22269674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D0BFD0-9342-47B1-948A-9C4B3875AA4F}" type="slidenum">
              <a:rPr lang="en-US" altLang="en-US"/>
              <a:pPr/>
              <a:t>5</a:t>
            </a:fld>
            <a:endParaRPr lang="en-US" altLang="en-US"/>
          </a:p>
        </p:txBody>
      </p:sp>
      <p:sp>
        <p:nvSpPr>
          <p:cNvPr id="33794" name="Rectangle 2"/>
          <p:cNvSpPr>
            <a:spLocks noGrp="1" noRot="1" noChangeAspect="1" noChangeArrowheads="1" noTextEdit="1"/>
          </p:cNvSpPr>
          <p:nvPr>
            <p:ph type="sldImg"/>
          </p:nvPr>
        </p:nvSpPr>
        <p:spPr>
          <a:xfrm>
            <a:off x="2227263" y="700088"/>
            <a:ext cx="2592387" cy="1944687"/>
          </a:xfrm>
          <a:ln/>
        </p:spPr>
      </p:sp>
      <p:sp>
        <p:nvSpPr>
          <p:cNvPr id="3379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760FE03-1FD1-497A-BC67-43C1D6BCACBC}" type="slidenum">
              <a:rPr lang="en-US" altLang="en-US"/>
              <a:pPr/>
              <a:t>6</a:t>
            </a:fld>
            <a:endParaRPr lang="en-US" altLang="en-US"/>
          </a:p>
        </p:txBody>
      </p:sp>
      <p:sp>
        <p:nvSpPr>
          <p:cNvPr id="22530" name="Rectangle 2"/>
          <p:cNvSpPr>
            <a:spLocks noGrp="1" noRot="1" noChangeAspect="1" noChangeArrowheads="1" noTextEdit="1"/>
          </p:cNvSpPr>
          <p:nvPr>
            <p:ph type="sldImg"/>
          </p:nvPr>
        </p:nvSpPr>
        <p:spPr>
          <a:xfrm>
            <a:off x="2227263" y="700088"/>
            <a:ext cx="2592387" cy="1944687"/>
          </a:xfrm>
          <a:ln/>
        </p:spPr>
      </p:sp>
      <p:sp>
        <p:nvSpPr>
          <p:cNvPr id="22531" name="Rectangle 3"/>
          <p:cNvSpPr>
            <a:spLocks noGrp="1" noChangeArrowheads="1"/>
          </p:cNvSpPr>
          <p:nvPr>
            <p:ph type="body" idx="1"/>
          </p:nvPr>
        </p:nvSpPr>
        <p:spPr/>
        <p:txBody>
          <a:bodyPr/>
          <a:lstStyle/>
          <a:p>
            <a:r>
              <a:rPr lang="en-US" sz="1200" b="0" i="0" u="none" kern="1200" dirty="0" smtClean="0">
                <a:solidFill>
                  <a:schemeClr val="tx1"/>
                </a:solidFill>
                <a:latin typeface="Calibri" panose="020F0502020204030204" pitchFamily="34" charset="0"/>
                <a:ea typeface="+mn-ea"/>
                <a:cs typeface="+mn-cs"/>
              </a:rPr>
              <a:t>74 ff. starts outlining new principles for kinship organization, points to existing structures as models. "consensual" rather than blood-ties. that leads to reformulation of sexual normativity. the quarrel between psychoanalysis and what it attacks as "utopian" queer theory. again, the perverse as the necessary structural foil to the norm, pace the psychoanalysts, not a generous gesture toward perversion.</a:t>
            </a:r>
          </a:p>
          <a:p>
            <a:r>
              <a:rPr lang="en-US" sz="1200" b="0" i="0" u="none" kern="1200" dirty="0" smtClean="0">
                <a:solidFill>
                  <a:schemeClr val="tx1"/>
                </a:solidFill>
                <a:latin typeface="Calibri" panose="020F0502020204030204" pitchFamily="34" charset="0"/>
                <a:ea typeface="+mn-ea"/>
                <a:cs typeface="+mn-cs"/>
              </a:rPr>
              <a:t>76. ant isn't gay, but she doesn't subscribe to straight straitjacket - she doesn't stay alive for </a:t>
            </a:r>
            <a:r>
              <a:rPr lang="en-US" sz="1200" b="0" i="0" u="none" kern="1200" dirty="0" err="1" smtClean="0">
                <a:solidFill>
                  <a:schemeClr val="tx1"/>
                </a:solidFill>
                <a:latin typeface="Calibri" panose="020F0502020204030204" pitchFamily="34" charset="0"/>
                <a:ea typeface="+mn-ea"/>
                <a:cs typeface="+mn-cs"/>
              </a:rPr>
              <a:t>haemon</a:t>
            </a:r>
            <a:r>
              <a:rPr lang="en-US" sz="1200" b="0" i="0" u="none" kern="1200" dirty="0" smtClean="0">
                <a:solidFill>
                  <a:schemeClr val="tx1"/>
                </a:solidFill>
                <a:latin typeface="Calibri" panose="020F0502020204030204" pitchFamily="34" charset="0"/>
                <a:ea typeface="+mn-ea"/>
                <a:cs typeface="+mn-cs"/>
              </a:rPr>
              <a:t> to marry. then there is her "wavering gender." her tomb "stands for the very destruction of marriage."</a:t>
            </a:r>
          </a:p>
          <a:p>
            <a:r>
              <a:rPr lang="en-US" sz="1200" b="0" i="0" u="none" kern="1200" dirty="0" smtClean="0">
                <a:solidFill>
                  <a:schemeClr val="tx1"/>
                </a:solidFill>
                <a:latin typeface="Calibri" panose="020F0502020204030204" pitchFamily="34" charset="0"/>
                <a:ea typeface="+mn-ea"/>
                <a:cs typeface="+mn-cs"/>
              </a:rPr>
              <a:t>80 ff. b is talking about the "shadowy realm" of the un- or half-recognized, the de-humanized - the melancholy of being denied legitimacy for what one is. this is "social death."</a:t>
            </a:r>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6FF99F2-53E2-4BC8-A520-F98A896608A7}" type="slidenum">
              <a:rPr lang="en-US" altLang="en-US"/>
              <a:pPr/>
              <a:t>7</a:t>
            </a:fld>
            <a:endParaRPr lang="en-US" altLang="en-US"/>
          </a:p>
        </p:txBody>
      </p:sp>
      <p:sp>
        <p:nvSpPr>
          <p:cNvPr id="27650" name="Rectangle 2"/>
          <p:cNvSpPr>
            <a:spLocks noGrp="1" noRot="1" noChangeAspect="1" noChangeArrowheads="1" noTextEdit="1"/>
          </p:cNvSpPr>
          <p:nvPr>
            <p:ph type="sldImg"/>
          </p:nvPr>
        </p:nvSpPr>
        <p:spPr>
          <a:xfrm>
            <a:off x="2227263" y="700088"/>
            <a:ext cx="2592387" cy="1944687"/>
          </a:xfrm>
          <a:ln/>
        </p:spPr>
      </p:sp>
      <p:sp>
        <p:nvSpPr>
          <p:cNvPr id="27651" name="Rectangle 3"/>
          <p:cNvSpPr>
            <a:spLocks noGrp="1" noChangeArrowheads="1"/>
          </p:cNvSpPr>
          <p:nvPr>
            <p:ph type="body" idx="1"/>
          </p:nvPr>
        </p:nvSpPr>
        <p:spPr/>
        <p:txBody>
          <a:bodyPr/>
          <a:lstStyle/>
          <a:p>
            <a:r>
              <a:rPr lang="en-US" altLang="en-US"/>
              <a:t>Michel Foucault (1926-1984) was a French thinker concerned primarily with the operations of power in society — not power as a property of political structures, nor the power of rulers, generals, etc., but power as expressed in social institutions like the medical professions or the penal system. How, he wanted to know, do they exercise a certain hold over the popular mind? What is the source of their authority?</a:t>
            </a:r>
          </a:p>
          <a:p>
            <a:r>
              <a:rPr lang="en-US" altLang="en-US"/>
              <a:t>Foucault understood power in relation to </a:t>
            </a:r>
            <a:r>
              <a:rPr lang="en-US" altLang="en-US" i="1"/>
              <a:t>discursive formations</a:t>
            </a:r>
            <a:r>
              <a:rPr lang="en-US" altLang="en-US"/>
              <a:t>, forms of knowledge (psychiatry, for instance) that are not so much controlled by individuals or groups, </a:t>
            </a:r>
            <a:r>
              <a:rPr lang="en-US" altLang="en-US" i="1"/>
              <a:t>but themselves control and seek to expand their power by creating objects to regulate</a:t>
            </a:r>
            <a:r>
              <a:rPr lang="en-US" altLang="en-US"/>
              <a:t>. So, for instance, the category "homosexual" arises only relatively lately (i.e., in the modern period) to offer the medical profession an object of knowledge and an arena within which to leverage the power inherent in knowledge. For Foucault, knowledge is power in a very real way.</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FE425BE-1CE6-4B0F-B7F5-E77F4A2A8747}" type="slidenum">
              <a:rPr lang="en-US" altLang="en-US"/>
              <a:pPr/>
              <a:t>8</a:t>
            </a:fld>
            <a:endParaRPr lang="en-US" altLang="en-US"/>
          </a:p>
        </p:txBody>
      </p:sp>
      <p:sp>
        <p:nvSpPr>
          <p:cNvPr id="30722" name="Rectangle 2"/>
          <p:cNvSpPr>
            <a:spLocks noGrp="1" noRot="1" noChangeAspect="1" noChangeArrowheads="1" noTextEdit="1"/>
          </p:cNvSpPr>
          <p:nvPr>
            <p:ph type="sldImg"/>
          </p:nvPr>
        </p:nvSpPr>
        <p:spPr>
          <a:xfrm>
            <a:off x="2227263" y="700088"/>
            <a:ext cx="2592387" cy="1944687"/>
          </a:xfrm>
          <a:ln/>
        </p:spPr>
      </p:sp>
      <p:sp>
        <p:nvSpPr>
          <p:cNvPr id="30723" name="Rectangle 3"/>
          <p:cNvSpPr>
            <a:spLocks noGrp="1" noChangeArrowheads="1"/>
          </p:cNvSpPr>
          <p:nvPr>
            <p:ph type="body" idx="1"/>
          </p:nvPr>
        </p:nvSpPr>
        <p:spPr/>
        <p:txBody>
          <a:bodyPr/>
          <a:lstStyle/>
          <a:p>
            <a:pPr marL="0" indent="0">
              <a:buFont typeface="Wingdings" pitchFamily="2" charset="2"/>
              <a:buNone/>
            </a:pPr>
            <a:r>
              <a:rPr lang="en-US" altLang="en-US" sz="1000" dirty="0" smtClean="0"/>
              <a:t>1. An </a:t>
            </a:r>
            <a:r>
              <a:rPr lang="en-US" altLang="en-US" sz="1000" dirty="0"/>
              <a:t>Introduction</a:t>
            </a:r>
          </a:p>
          <a:p>
            <a:pPr marL="694167" lvl="1" indent="-231389">
              <a:buFontTx/>
              <a:buChar char="•"/>
            </a:pPr>
            <a:r>
              <a:rPr lang="en-US" altLang="en-US" sz="1000" dirty="0"/>
              <a:t>“Repressive Hypothesis”</a:t>
            </a:r>
          </a:p>
          <a:p>
            <a:pPr marL="1156945" lvl="2" indent="-231389">
              <a:buFontTx/>
              <a:buChar char="•"/>
            </a:pPr>
            <a:r>
              <a:rPr lang="en-US" altLang="en-US" sz="1000" dirty="0"/>
              <a:t>doubts more generally, and with specific reference to sex, whether power exercised to limit freedom in western society; suggests theory exploring western society as repressive of sexual freedom actually complicit in power structures it attempts to analyze – sexual freedom/perversion actually product of growth of certain analytic-scientific disciplines in modern era</a:t>
            </a:r>
          </a:p>
          <a:p>
            <a:pPr marL="694167" lvl="1" indent="-231389">
              <a:buFontTx/>
              <a:buChar char="•"/>
            </a:pPr>
            <a:r>
              <a:rPr lang="en-US" altLang="en-US" sz="1000" dirty="0"/>
              <a:t>“Perverse Implantation”</a:t>
            </a:r>
          </a:p>
          <a:p>
            <a:pPr marL="1156945" lvl="2" indent="-231389"/>
            <a:r>
              <a:rPr lang="en-US" altLang="en-US" sz="1000" dirty="0"/>
              <a:t>“A proliferation of sexualities through the extension of power [the authority of the medical/psychiatric professions etc.]; an optimization of the power to which each of these local sexualities gave a surface of intervention” (p. 48) – “</a:t>
            </a:r>
            <a:r>
              <a:rPr lang="en-US" altLang="en-US" sz="1000" dirty="0" err="1" smtClean="0"/>
              <a:t>nonconjugal</a:t>
            </a:r>
            <a:r>
              <a:rPr lang="en-US" altLang="en-US" sz="1000" dirty="0"/>
              <a:t>, </a:t>
            </a:r>
            <a:r>
              <a:rPr lang="en-US" altLang="en-US" sz="1000" dirty="0" err="1"/>
              <a:t>nonmonogamous</a:t>
            </a:r>
            <a:r>
              <a:rPr lang="en-US" altLang="en-US" sz="1000" dirty="0"/>
              <a:t> sexualities” established to regulate, police, treat</a:t>
            </a:r>
          </a:p>
          <a:p>
            <a:pPr marL="1156945" lvl="2" indent="-231389"/>
            <a:r>
              <a:rPr lang="en-US" altLang="en-US" sz="1000" dirty="0"/>
              <a:t>discourse </a:t>
            </a:r>
            <a:r>
              <a:rPr lang="en-US" altLang="en-US" sz="1000"/>
              <a:t>(</a:t>
            </a:r>
            <a:r>
              <a:rPr lang="en-US" altLang="en-US" sz="1000" smtClean="0"/>
              <a:t>scientific </a:t>
            </a:r>
            <a:r>
              <a:rPr lang="en-US" altLang="en-US" sz="1000" dirty="0"/>
              <a:t>etc.) “channels” power toward unique behaviors; their categorization represents knowledge-power in action</a:t>
            </a:r>
          </a:p>
          <a:p>
            <a:pPr marL="0" indent="0">
              <a:buFont typeface="Wingdings" pitchFamily="2" charset="2"/>
              <a:buNone/>
            </a:pPr>
            <a:r>
              <a:rPr lang="en-US" altLang="en-US" sz="1000" dirty="0" smtClean="0"/>
              <a:t>2. The </a:t>
            </a:r>
            <a:r>
              <a:rPr lang="en-US" altLang="en-US" sz="1000" dirty="0"/>
              <a:t>Use of Pleasure</a:t>
            </a:r>
          </a:p>
          <a:p>
            <a:pPr lvl="1"/>
            <a:r>
              <a:rPr lang="en-US" sz="1200" b="0" i="0" u="none" kern="1200" dirty="0" err="1" smtClean="0">
                <a:solidFill>
                  <a:schemeClr val="tx1"/>
                </a:solidFill>
                <a:latin typeface="Calibri" panose="020F0502020204030204" pitchFamily="34" charset="0"/>
                <a:ea typeface="+mn-ea"/>
                <a:cs typeface="+mn-cs"/>
              </a:rPr>
              <a:t>anc</a:t>
            </a:r>
            <a:r>
              <a:rPr lang="en-US" sz="1200" b="0" i="0" u="none" kern="1200" dirty="0" smtClean="0">
                <a:solidFill>
                  <a:schemeClr val="tx1"/>
                </a:solidFill>
                <a:latin typeface="Calibri" panose="020F0502020204030204" pitchFamily="34" charset="0"/>
                <a:ea typeface="+mn-ea"/>
                <a:cs typeface="+mn-cs"/>
              </a:rPr>
              <a:t> </a:t>
            </a:r>
            <a:r>
              <a:rPr lang="en-US" sz="1200" b="0" i="0" u="none" kern="1200" dirty="0" err="1" smtClean="0">
                <a:solidFill>
                  <a:schemeClr val="tx1"/>
                </a:solidFill>
                <a:latin typeface="Calibri" panose="020F0502020204030204" pitchFamily="34" charset="0"/>
                <a:ea typeface="+mn-ea"/>
                <a:cs typeface="+mn-cs"/>
              </a:rPr>
              <a:t>grc-rm</a:t>
            </a:r>
            <a:r>
              <a:rPr lang="en-US" sz="1200" b="0" i="0" u="none" kern="1200" dirty="0" smtClean="0">
                <a:solidFill>
                  <a:schemeClr val="tx1"/>
                </a:solidFill>
                <a:latin typeface="Calibri" panose="020F0502020204030204" pitchFamily="34" charset="0"/>
                <a:ea typeface="+mn-ea"/>
                <a:cs typeface="+mn-cs"/>
              </a:rPr>
              <a:t>: sexual morality less a matter of codes and definitions than of ethics and practices. hence principal difference with the western middle ages.</a:t>
            </a:r>
          </a:p>
          <a:p>
            <a:pPr lvl="1"/>
            <a:r>
              <a:rPr lang="en-US" sz="1200" b="0" i="0" u="none" kern="1200" dirty="0" smtClean="0">
                <a:solidFill>
                  <a:schemeClr val="tx1"/>
                </a:solidFill>
                <a:latin typeface="Calibri" panose="020F0502020204030204" pitchFamily="34" charset="0"/>
                <a:ea typeface="+mn-ea"/>
                <a:cs typeface="+mn-cs"/>
              </a:rPr>
              <a:t>focus </a:t>
            </a:r>
            <a:r>
              <a:rPr lang="en-US" sz="1200" b="0" i="0" u="none" kern="1200" dirty="0" err="1" smtClean="0">
                <a:solidFill>
                  <a:schemeClr val="tx1"/>
                </a:solidFill>
                <a:latin typeface="Calibri" panose="020F0502020204030204" pitchFamily="34" charset="0"/>
                <a:ea typeface="+mn-ea"/>
                <a:cs typeface="+mn-cs"/>
              </a:rPr>
              <a:t>esp</a:t>
            </a:r>
            <a:r>
              <a:rPr lang="en-US" sz="1200" b="0" i="0" u="none" kern="1200" dirty="0" smtClean="0">
                <a:solidFill>
                  <a:schemeClr val="tx1"/>
                </a:solidFill>
                <a:latin typeface="Calibri" panose="020F0502020204030204" pitchFamily="34" charset="0"/>
                <a:ea typeface="+mn-ea"/>
                <a:cs typeface="+mn-cs"/>
              </a:rPr>
              <a:t> on quantitative and qualitative-aesthetic, not a code of with whom etc. hence parallel of sex and food ethics, </a:t>
            </a:r>
            <a:r>
              <a:rPr lang="en-US" sz="1200" b="0" i="0" u="none" kern="1200" dirty="0" err="1" smtClean="0">
                <a:solidFill>
                  <a:schemeClr val="tx1"/>
                </a:solidFill>
                <a:latin typeface="Calibri" panose="020F0502020204030204" pitchFamily="34" charset="0"/>
                <a:ea typeface="+mn-ea"/>
                <a:cs typeface="+mn-cs"/>
              </a:rPr>
              <a:t>esp</a:t>
            </a:r>
            <a:r>
              <a:rPr lang="en-US" sz="1200" b="0" i="0" u="none" kern="1200" dirty="0" smtClean="0">
                <a:solidFill>
                  <a:schemeClr val="tx1"/>
                </a:solidFill>
                <a:latin typeface="Calibri" panose="020F0502020204030204" pitchFamily="34" charset="0"/>
                <a:ea typeface="+mn-ea"/>
                <a:cs typeface="+mn-cs"/>
              </a:rPr>
              <a:t> as regards moderation/excess.</a:t>
            </a:r>
          </a:p>
          <a:p>
            <a:pPr lvl="1"/>
            <a:r>
              <a:rPr lang="en-US" sz="1200" b="0" i="0" u="none" kern="1200" dirty="0" smtClean="0">
                <a:solidFill>
                  <a:schemeClr val="tx1"/>
                </a:solidFill>
                <a:latin typeface="Calibri" panose="020F0502020204030204" pitchFamily="34" charset="0"/>
                <a:ea typeface="+mn-ea"/>
                <a:cs typeface="+mn-cs"/>
              </a:rPr>
              <a:t>seems to take medical-philosophical writers as playing a role parallel to 19th-20th-cent. psychiatry as </a:t>
            </a:r>
            <a:r>
              <a:rPr lang="en-US" sz="1200" b="0" i="0" u="none" kern="1200" dirty="0" err="1" smtClean="0">
                <a:solidFill>
                  <a:schemeClr val="tx1"/>
                </a:solidFill>
                <a:latin typeface="Calibri" panose="020F0502020204030204" pitchFamily="34" charset="0"/>
                <a:ea typeface="+mn-ea"/>
                <a:cs typeface="+mn-cs"/>
              </a:rPr>
              <a:t>exercizing</a:t>
            </a:r>
            <a:r>
              <a:rPr lang="en-US" sz="1200" b="0" i="0" u="none" kern="1200" dirty="0" smtClean="0">
                <a:solidFill>
                  <a:schemeClr val="tx1"/>
                </a:solidFill>
                <a:latin typeface="Calibri" panose="020F0502020204030204" pitchFamily="34" charset="0"/>
                <a:ea typeface="+mn-ea"/>
                <a:cs typeface="+mn-cs"/>
              </a:rPr>
              <a:t> power. at the same time, in v. 2 the dominant counterpoint is with </a:t>
            </a:r>
            <a:r>
              <a:rPr lang="en-US" sz="1200" b="0" i="0" u="none" kern="1200" dirty="0" err="1" smtClean="0">
                <a:solidFill>
                  <a:schemeClr val="tx1"/>
                </a:solidFill>
                <a:latin typeface="Calibri" panose="020F0502020204030204" pitchFamily="34" charset="0"/>
                <a:ea typeface="+mn-ea"/>
                <a:cs typeface="+mn-cs"/>
              </a:rPr>
              <a:t>christian</a:t>
            </a:r>
            <a:r>
              <a:rPr lang="en-US" sz="1200" b="0" i="0" u="none" kern="1200" dirty="0" smtClean="0">
                <a:solidFill>
                  <a:schemeClr val="tx1"/>
                </a:solidFill>
                <a:latin typeface="Calibri" panose="020F0502020204030204" pitchFamily="34" charset="0"/>
                <a:ea typeface="+mn-ea"/>
                <a:cs typeface="+mn-cs"/>
              </a:rPr>
              <a:t> (western) middle ages.</a:t>
            </a:r>
            <a:endParaRPr lang="en-US" altLang="en-US" sz="800" dirty="0" smtClean="0"/>
          </a:p>
          <a:p>
            <a:pPr marL="234178" lvl="0" indent="0">
              <a:buFont typeface="Wingdings" pitchFamily="2" charset="2"/>
              <a:buNone/>
            </a:pPr>
            <a:r>
              <a:rPr lang="en-US" altLang="en-US" sz="1000" dirty="0" smtClean="0"/>
              <a:t>“</a:t>
            </a:r>
            <a:r>
              <a:rPr lang="en-US" altLang="en-US" sz="1000" dirty="0"/>
              <a:t>genealogy” - sexual categories a tough nut for f. hence undertakes a "genealogy," a history not of conceptions of desire, but of how reflection on desire played into conceptions of the "who </a:t>
            </a:r>
            <a:r>
              <a:rPr lang="en-US" altLang="en-US" sz="1000" dirty="0" err="1"/>
              <a:t>i</a:t>
            </a:r>
            <a:r>
              <a:rPr lang="en-US" altLang="en-US" sz="1000" dirty="0"/>
              <a:t> am." how people interpreted (hermeneutics) their and others' desire, how western humanity through ages understood itself as subject of and to desire. how, in other words, through history of west, does the individual understand self as a subject? the study of a "hermeneutics of the self" in antiquity. part of "games of truth." ("games of truth" more or less answers to "socially </a:t>
            </a:r>
            <a:r>
              <a:rPr lang="en-US" altLang="en-US" sz="1000" dirty="0" err="1"/>
              <a:t>coonstructed</a:t>
            </a:r>
            <a:r>
              <a:rPr lang="en-US" altLang="en-US" sz="1000" dirty="0"/>
              <a:t> reality.")</a:t>
            </a:r>
          </a:p>
          <a:p>
            <a:pPr marL="234178" lvl="0" indent="0">
              <a:buFont typeface="Wingdings" pitchFamily="2" charset="2"/>
              <a:buNone/>
            </a:pPr>
            <a:r>
              <a:rPr lang="en-US" altLang="en-US" sz="1000" dirty="0"/>
              <a:t>social aim: "to learn to what extent the effort to think one's own history can free thought from what it silently thinks, and so enable it to think differently." to allow us to reflect on own assumptions and their causes [compare butler]</a:t>
            </a:r>
          </a:p>
          <a:p>
            <a:pPr marL="234178" lvl="0" indent="0">
              <a:buFont typeface="Wingdings" pitchFamily="2" charset="2"/>
              <a:buNone/>
            </a:pPr>
            <a:r>
              <a:rPr lang="en-US" altLang="en-US" sz="1000" dirty="0"/>
              <a:t>2 generalized questions: (1) why sexuality widely problematized? (2) what link to ethics (the "arts of existence")?</a:t>
            </a:r>
          </a:p>
          <a:p>
            <a:pPr marL="0" indent="0">
              <a:buFont typeface="Wingdings" pitchFamily="2" charset="2"/>
              <a:buNone/>
            </a:pPr>
            <a:r>
              <a:rPr lang="en-US" altLang="en-US" sz="1000" dirty="0" smtClean="0"/>
              <a:t>3. The </a:t>
            </a:r>
            <a:r>
              <a:rPr lang="en-US" altLang="en-US" sz="1000" dirty="0"/>
              <a:t>Care of the Self</a:t>
            </a:r>
          </a:p>
          <a:p>
            <a:pPr marL="694167" lvl="1" indent="-231389">
              <a:buFont typeface="Wingdings" pitchFamily="2" charset="2"/>
              <a:buChar char="l"/>
            </a:pPr>
            <a:r>
              <a:rPr lang="en-US" altLang="en-US" sz="1000" dirty="0"/>
              <a:t>“A mistrust of pleasures…”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9</a:t>
            </a:fld>
            <a:endParaRPr lang="en-US" altLang="en-US"/>
          </a:p>
        </p:txBody>
      </p:sp>
    </p:spTree>
    <p:extLst>
      <p:ext uri="{BB962C8B-B14F-4D97-AF65-F5344CB8AC3E}">
        <p14:creationId xmlns:p14="http://schemas.microsoft.com/office/powerpoint/2010/main" val="34704965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90146" name="AutoShape 2"/>
          <p:cNvSpPr>
            <a:spLocks noChangeArrowheads="1"/>
          </p:cNvSpPr>
          <p:nvPr/>
        </p:nvSpPr>
        <p:spPr bwMode="auto">
          <a:xfrm>
            <a:off x="685800" y="2235200"/>
            <a:ext cx="7391400" cy="3352800"/>
          </a:xfrm>
          <a:prstGeom prst="roundRect">
            <a:avLst>
              <a:gd name="adj" fmla="val 16667"/>
            </a:avLst>
          </a:prstGeom>
          <a:noFill/>
          <a:ln w="50800">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2400">
              <a:latin typeface="Times New Roman" pitchFamily="18" charset="0"/>
            </a:endParaRPr>
          </a:p>
        </p:txBody>
      </p:sp>
      <p:sp>
        <p:nvSpPr>
          <p:cNvPr id="390147" name="Rectangle 3"/>
          <p:cNvSpPr>
            <a:spLocks noChangeArrowheads="1"/>
          </p:cNvSpPr>
          <p:nvPr/>
        </p:nvSpPr>
        <p:spPr bwMode="blackWhite">
          <a:xfrm>
            <a:off x="228600" y="1092200"/>
            <a:ext cx="7162800" cy="990600"/>
          </a:xfrm>
          <a:prstGeom prst="rect">
            <a:avLst/>
          </a:prstGeom>
          <a:solidFill>
            <a:schemeClr val="bg1"/>
          </a:solidFill>
          <a:ln w="5715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2400">
              <a:latin typeface="Times New Roman" pitchFamily="18" charset="0"/>
            </a:endParaRPr>
          </a:p>
        </p:txBody>
      </p:sp>
      <p:grpSp>
        <p:nvGrpSpPr>
          <p:cNvPr id="2" name="Group 1"/>
          <p:cNvGrpSpPr/>
          <p:nvPr userDrawn="1"/>
        </p:nvGrpSpPr>
        <p:grpSpPr>
          <a:xfrm>
            <a:off x="0" y="1782763"/>
            <a:ext cx="8305800" cy="1422400"/>
            <a:chOff x="0" y="1782763"/>
            <a:chExt cx="8305800" cy="1422400"/>
          </a:xfrm>
        </p:grpSpPr>
        <p:sp>
          <p:nvSpPr>
            <p:cNvPr id="390148" name="Rectangle 4"/>
            <p:cNvSpPr>
              <a:spLocks noChangeArrowheads="1"/>
            </p:cNvSpPr>
            <p:nvPr/>
          </p:nvSpPr>
          <p:spPr bwMode="auto">
            <a:xfrm>
              <a:off x="0" y="1782763"/>
              <a:ext cx="8305800" cy="1422400"/>
            </a:xfrm>
            <a:prstGeom prst="rect">
              <a:avLst/>
            </a:prstGeom>
            <a:gradFill rotWithShape="1">
              <a:gsLst>
                <a:gs pos="0">
                  <a:srgbClr val="FFD1A3"/>
                </a:gs>
                <a:gs pos="100000">
                  <a:srgbClr val="CC66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149" name="Line 5"/>
            <p:cNvSpPr>
              <a:spLocks noChangeShapeType="1"/>
            </p:cNvSpPr>
            <p:nvPr/>
          </p:nvSpPr>
          <p:spPr bwMode="auto">
            <a:xfrm>
              <a:off x="0" y="3073400"/>
              <a:ext cx="8305800" cy="0"/>
            </a:xfrm>
            <a:prstGeom prst="line">
              <a:avLst/>
            </a:prstGeom>
            <a:noFill/>
            <a:ln w="5080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90150" name="Rectangle 6"/>
          <p:cNvSpPr>
            <a:spLocks noGrp="1" noChangeArrowheads="1"/>
          </p:cNvSpPr>
          <p:nvPr>
            <p:ph type="ctrTitle"/>
          </p:nvPr>
        </p:nvSpPr>
        <p:spPr>
          <a:xfrm>
            <a:off x="228600" y="1782763"/>
            <a:ext cx="8077200" cy="1430337"/>
          </a:xfrm>
        </p:spPr>
        <p:txBody>
          <a:bodyPr/>
          <a:lstStyle>
            <a:lvl1pPr>
              <a:defRPr sz="4000"/>
            </a:lvl1pPr>
          </a:lstStyle>
          <a:p>
            <a:pPr lvl="0"/>
            <a:r>
              <a:rPr lang="en-US" altLang="en-US" noProof="0" smtClean="0"/>
              <a:t>Click to edit Master title style</a:t>
            </a:r>
            <a:endParaRPr lang="en-US" altLang="en-US" noProof="0" dirty="0" smtClean="0"/>
          </a:p>
        </p:txBody>
      </p:sp>
      <p:sp>
        <p:nvSpPr>
          <p:cNvPr id="390151" name="Rectangle 7"/>
          <p:cNvSpPr>
            <a:spLocks noGrp="1" noChangeArrowheads="1"/>
          </p:cNvSpPr>
          <p:nvPr>
            <p:ph type="subTitle" idx="1"/>
          </p:nvPr>
        </p:nvSpPr>
        <p:spPr>
          <a:xfrm>
            <a:off x="1066800" y="3695700"/>
            <a:ext cx="6629400" cy="1676400"/>
          </a:xfrm>
        </p:spPr>
        <p:txBody>
          <a:bodyPr/>
          <a:lstStyle>
            <a:lvl1pPr marL="0" indent="0">
              <a:buFont typeface="Wingdings" pitchFamily="2" charset="2"/>
              <a:buNone/>
              <a:defRPr/>
            </a:lvl1pPr>
          </a:lstStyle>
          <a:p>
            <a:pPr lvl="0"/>
            <a:r>
              <a:rPr lang="en-US" altLang="en-US" noProof="0" smtClean="0"/>
              <a:t>Click to edit Master subtitle style</a:t>
            </a:r>
          </a:p>
        </p:txBody>
      </p:sp>
      <p:sp>
        <p:nvSpPr>
          <p:cNvPr id="390152" name="Rectangle 8"/>
          <p:cNvSpPr>
            <a:spLocks noGrp="1" noChangeArrowheads="1"/>
          </p:cNvSpPr>
          <p:nvPr>
            <p:ph type="dt" sz="half" idx="2"/>
          </p:nvPr>
        </p:nvSpPr>
        <p:spPr>
          <a:xfrm>
            <a:off x="457200" y="6248400"/>
            <a:ext cx="2133600" cy="471488"/>
          </a:xfrm>
        </p:spPr>
        <p:txBody>
          <a:bodyPr/>
          <a:lstStyle>
            <a:lvl1pPr>
              <a:defRPr/>
            </a:lvl1pPr>
          </a:lstStyle>
          <a:p>
            <a:fld id="{A28A1FF3-09BF-498F-B17E-320DF286807E}" type="datetime1">
              <a:rPr lang="en-US" altLang="en-US" smtClean="0"/>
              <a:t>2013-09-18</a:t>
            </a:fld>
            <a:endParaRPr lang="en-US" altLang="en-US"/>
          </a:p>
        </p:txBody>
      </p:sp>
      <p:sp>
        <p:nvSpPr>
          <p:cNvPr id="390153" name="Rectangle 9"/>
          <p:cNvSpPr>
            <a:spLocks noGrp="1" noChangeArrowheads="1"/>
          </p:cNvSpPr>
          <p:nvPr>
            <p:ph type="ftr" sz="quarter" idx="3"/>
          </p:nvPr>
        </p:nvSpPr>
        <p:spPr>
          <a:xfrm>
            <a:off x="3124200" y="6253163"/>
            <a:ext cx="2895600" cy="457200"/>
          </a:xfrm>
        </p:spPr>
        <p:txBody>
          <a:bodyPr/>
          <a:lstStyle>
            <a:lvl1pPr>
              <a:defRPr/>
            </a:lvl1pPr>
          </a:lstStyle>
          <a:p>
            <a:r>
              <a:rPr lang="en-US" altLang="en-US" smtClean="0"/>
              <a:t>Ancient Sexuality and Gender</a:t>
            </a:r>
            <a:endParaRPr lang="en-US" altLang="en-US"/>
          </a:p>
        </p:txBody>
      </p:sp>
      <p:sp>
        <p:nvSpPr>
          <p:cNvPr id="390154" name="Rectangle 10"/>
          <p:cNvSpPr>
            <a:spLocks noGrp="1" noChangeArrowheads="1"/>
          </p:cNvSpPr>
          <p:nvPr>
            <p:ph type="sldNum" sz="quarter" idx="4"/>
          </p:nvPr>
        </p:nvSpPr>
        <p:spPr>
          <a:xfrm>
            <a:off x="6553200" y="6248400"/>
            <a:ext cx="2133600" cy="471488"/>
          </a:xfrm>
        </p:spPr>
        <p:txBody>
          <a:bodyPr/>
          <a:lstStyle>
            <a:lvl1pPr>
              <a:defRPr/>
            </a:lvl1pPr>
          </a:lstStyle>
          <a:p>
            <a:fld id="{7A88AE38-B7DC-4EB9-AA3E-6710C533ED47}" type="slidenum">
              <a:rPr lang="en-US" altLang="en-US"/>
              <a:pPr/>
              <a:t>‹#›</a:t>
            </a:fld>
            <a:endParaRPr lang="en-US" altLang="en-US"/>
          </a:p>
        </p:txBody>
      </p:sp>
      <p:pic>
        <p:nvPicPr>
          <p:cNvPr id="390155"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0" y="177800"/>
            <a:ext cx="838200"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0156" name="Picture 12" descr="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3438" y="341313"/>
            <a:ext cx="2208212" cy="4476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0661469-AB1A-46D6-9554-5FEF27A84A82}" type="datetime1">
              <a:rPr lang="en-US" altLang="en-US" smtClean="0"/>
              <a:t>2013-09-18</a:t>
            </a:fld>
            <a:endParaRPr lang="en-US" altLang="en-US"/>
          </a:p>
        </p:txBody>
      </p:sp>
      <p:sp>
        <p:nvSpPr>
          <p:cNvPr id="5" name="Footer Placeholder 4"/>
          <p:cNvSpPr>
            <a:spLocks noGrp="1"/>
          </p:cNvSpPr>
          <p:nvPr>
            <p:ph type="ftr" sz="quarter" idx="11"/>
          </p:nvPr>
        </p:nvSpPr>
        <p:spPr/>
        <p:txBody>
          <a:bodyPr/>
          <a:lstStyle>
            <a:lvl1pPr>
              <a:defRPr/>
            </a:lvl1pPr>
          </a:lstStyle>
          <a:p>
            <a:r>
              <a:rPr lang="en-US" altLang="en-US" smtClean="0"/>
              <a:t>Ancient Sexuality and Gender</a:t>
            </a:r>
            <a:endParaRPr lang="en-US" altLang="en-US"/>
          </a:p>
        </p:txBody>
      </p:sp>
      <p:sp>
        <p:nvSpPr>
          <p:cNvPr id="6" name="Slide Number Placeholder 5"/>
          <p:cNvSpPr>
            <a:spLocks noGrp="1"/>
          </p:cNvSpPr>
          <p:nvPr>
            <p:ph type="sldNum" sz="quarter" idx="12"/>
          </p:nvPr>
        </p:nvSpPr>
        <p:spPr/>
        <p:txBody>
          <a:bodyPr/>
          <a:lstStyle>
            <a:lvl1pPr>
              <a:defRPr/>
            </a:lvl1pPr>
          </a:lstStyle>
          <a:p>
            <a:fld id="{1427B24C-E2EC-42C0-9F51-0BFFEC4C4B7B}" type="slidenum">
              <a:rPr lang="en-US" altLang="en-US"/>
              <a:pPr/>
              <a:t>‹#›</a:t>
            </a:fld>
            <a:endParaRPr lang="en-US" altLang="en-US"/>
          </a:p>
        </p:txBody>
      </p:sp>
    </p:spTree>
    <p:extLst>
      <p:ext uri="{BB962C8B-B14F-4D97-AF65-F5344CB8AC3E}">
        <p14:creationId xmlns:p14="http://schemas.microsoft.com/office/powerpoint/2010/main" val="40540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9538" y="431800"/>
            <a:ext cx="2076450" cy="5816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431800"/>
            <a:ext cx="6078538" cy="5816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13DC76B-F34C-4B62-97E9-321EEE47EB5E}" type="datetime1">
              <a:rPr lang="en-US" altLang="en-US" smtClean="0"/>
              <a:t>2013-09-18</a:t>
            </a:fld>
            <a:endParaRPr lang="en-US" altLang="en-US"/>
          </a:p>
        </p:txBody>
      </p:sp>
      <p:sp>
        <p:nvSpPr>
          <p:cNvPr id="5" name="Footer Placeholder 4"/>
          <p:cNvSpPr>
            <a:spLocks noGrp="1"/>
          </p:cNvSpPr>
          <p:nvPr>
            <p:ph type="ftr" sz="quarter" idx="11"/>
          </p:nvPr>
        </p:nvSpPr>
        <p:spPr/>
        <p:txBody>
          <a:bodyPr/>
          <a:lstStyle>
            <a:lvl1pPr>
              <a:defRPr/>
            </a:lvl1pPr>
          </a:lstStyle>
          <a:p>
            <a:r>
              <a:rPr lang="en-US" altLang="en-US" smtClean="0"/>
              <a:t>Ancient Sexuality and Gender</a:t>
            </a:r>
            <a:endParaRPr lang="en-US" altLang="en-US"/>
          </a:p>
        </p:txBody>
      </p:sp>
      <p:sp>
        <p:nvSpPr>
          <p:cNvPr id="6" name="Slide Number Placeholder 5"/>
          <p:cNvSpPr>
            <a:spLocks noGrp="1"/>
          </p:cNvSpPr>
          <p:nvPr>
            <p:ph type="sldNum" sz="quarter" idx="12"/>
          </p:nvPr>
        </p:nvSpPr>
        <p:spPr/>
        <p:txBody>
          <a:bodyPr/>
          <a:lstStyle>
            <a:lvl1pPr>
              <a:defRPr/>
            </a:lvl1pPr>
          </a:lstStyle>
          <a:p>
            <a:fld id="{28F0F5BB-7EF7-48B2-B70C-DBBE035D9647}" type="slidenum">
              <a:rPr lang="en-US" altLang="en-US"/>
              <a:pPr/>
              <a:t>‹#›</a:t>
            </a:fld>
            <a:endParaRPr lang="en-US" altLang="en-US"/>
          </a:p>
        </p:txBody>
      </p:sp>
    </p:spTree>
    <p:extLst>
      <p:ext uri="{BB962C8B-B14F-4D97-AF65-F5344CB8AC3E}">
        <p14:creationId xmlns:p14="http://schemas.microsoft.com/office/powerpoint/2010/main" val="1638594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fld id="{8317523B-4C49-4CAC-9E9E-F596E03EFF8F}" type="datetime1">
              <a:rPr lang="en-US" altLang="en-US" smtClean="0"/>
              <a:t>2013-09-18</a:t>
            </a:fld>
            <a:endParaRPr lang="en-US" altLang="en-US"/>
          </a:p>
        </p:txBody>
      </p:sp>
      <p:sp>
        <p:nvSpPr>
          <p:cNvPr id="5" name="Footer Placeholder 4"/>
          <p:cNvSpPr>
            <a:spLocks noGrp="1"/>
          </p:cNvSpPr>
          <p:nvPr>
            <p:ph type="ftr" sz="quarter" idx="11"/>
          </p:nvPr>
        </p:nvSpPr>
        <p:spPr/>
        <p:txBody>
          <a:bodyPr/>
          <a:lstStyle>
            <a:lvl1pPr>
              <a:defRPr/>
            </a:lvl1pPr>
          </a:lstStyle>
          <a:p>
            <a:r>
              <a:rPr lang="en-US" altLang="en-US" smtClean="0"/>
              <a:t>Ancient Sexuality and Gender</a:t>
            </a:r>
            <a:endParaRPr lang="en-US" altLang="en-US"/>
          </a:p>
        </p:txBody>
      </p:sp>
      <p:sp>
        <p:nvSpPr>
          <p:cNvPr id="6" name="Slide Number Placeholder 5"/>
          <p:cNvSpPr>
            <a:spLocks noGrp="1"/>
          </p:cNvSpPr>
          <p:nvPr>
            <p:ph type="sldNum" sz="quarter" idx="12"/>
          </p:nvPr>
        </p:nvSpPr>
        <p:spPr/>
        <p:txBody>
          <a:bodyPr/>
          <a:lstStyle>
            <a:lvl1pPr>
              <a:defRPr/>
            </a:lvl1pPr>
          </a:lstStyle>
          <a:p>
            <a:fld id="{45CBAB23-029E-42B1-8BBA-6B5058138180}" type="slidenum">
              <a:rPr lang="en-US" altLang="en-US"/>
              <a:pPr/>
              <a:t>‹#›</a:t>
            </a:fld>
            <a:endParaRPr lang="en-US" altLang="en-US"/>
          </a:p>
        </p:txBody>
      </p:sp>
    </p:spTree>
    <p:extLst>
      <p:ext uri="{BB962C8B-B14F-4D97-AF65-F5344CB8AC3E}">
        <p14:creationId xmlns:p14="http://schemas.microsoft.com/office/powerpoint/2010/main" val="2873091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9"/>
          <p:cNvGrpSpPr/>
          <p:nvPr userDrawn="1"/>
        </p:nvGrpSpPr>
        <p:grpSpPr>
          <a:xfrm>
            <a:off x="0" y="2931617"/>
            <a:ext cx="8305800" cy="1422400"/>
            <a:chOff x="0" y="1782763"/>
            <a:chExt cx="8305800" cy="1422400"/>
          </a:xfrm>
        </p:grpSpPr>
        <p:sp>
          <p:nvSpPr>
            <p:cNvPr id="11" name="Rectangle 4"/>
            <p:cNvSpPr>
              <a:spLocks noChangeArrowheads="1"/>
            </p:cNvSpPr>
            <p:nvPr/>
          </p:nvSpPr>
          <p:spPr bwMode="auto">
            <a:xfrm>
              <a:off x="0" y="1782763"/>
              <a:ext cx="8305800" cy="1422400"/>
            </a:xfrm>
            <a:prstGeom prst="rect">
              <a:avLst/>
            </a:prstGeom>
            <a:gradFill rotWithShape="1">
              <a:gsLst>
                <a:gs pos="0">
                  <a:srgbClr val="FFD1A3"/>
                </a:gs>
                <a:gs pos="100000">
                  <a:srgbClr val="CC66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Line 5"/>
            <p:cNvSpPr>
              <a:spLocks noChangeShapeType="1"/>
            </p:cNvSpPr>
            <p:nvPr/>
          </p:nvSpPr>
          <p:spPr bwMode="auto">
            <a:xfrm>
              <a:off x="0" y="3073400"/>
              <a:ext cx="8305800" cy="0"/>
            </a:xfrm>
            <a:prstGeom prst="line">
              <a:avLst/>
            </a:prstGeom>
            <a:noFill/>
            <a:ln w="5080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 name="Title 1"/>
          <p:cNvSpPr>
            <a:spLocks noGrp="1"/>
          </p:cNvSpPr>
          <p:nvPr>
            <p:ph type="title"/>
          </p:nvPr>
        </p:nvSpPr>
        <p:spPr>
          <a:xfrm>
            <a:off x="722313" y="2906355"/>
            <a:ext cx="7772400" cy="1315899"/>
          </a:xfrm>
        </p:spPr>
        <p:txBody>
          <a:bodyPr anchor="ctr" anchorCtr="0"/>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722313" y="4435688"/>
            <a:ext cx="7772400" cy="1500187"/>
          </a:xfrm>
        </p:spPr>
        <p:txBody>
          <a:bodyPr anchor="t" anchorCtr="0"/>
          <a:lstStyle>
            <a:lvl1pPr marL="0" indent="0">
              <a:buNone/>
              <a:defRPr sz="32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pic>
        <p:nvPicPr>
          <p:cNvPr id="13" name="Picture 1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128000" y="177800"/>
            <a:ext cx="838200"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2" descr="z"/>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913438" y="341313"/>
            <a:ext cx="2208212" cy="447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8568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userDrawn="1"/>
        </p:nvSpPr>
        <p:spPr bwMode="auto">
          <a:xfrm>
            <a:off x="4555328" y="2176463"/>
            <a:ext cx="27432" cy="2943225"/>
          </a:xfrm>
          <a:prstGeom prst="rect">
            <a:avLst/>
          </a:prstGeom>
          <a:gradFill>
            <a:gsLst>
              <a:gs pos="0">
                <a:schemeClr val="bg1">
                  <a:lumMod val="65000"/>
                </a:schemeClr>
              </a:gs>
              <a:gs pos="100000">
                <a:schemeClr val="bg1"/>
              </a:gs>
            </a:gsLst>
            <a:lin ang="5400000" scaled="0"/>
          </a:gradFill>
          <a:ln w="9525" cap="flat" cmpd="sng" algn="ctr">
            <a:no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Papyrus" pitchFamily="66" charset="0"/>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752600"/>
            <a:ext cx="3886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2600"/>
            <a:ext cx="3886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1314F50-E830-4E1A-843C-EF5CD922B603}" type="datetime1">
              <a:rPr lang="en-US" altLang="en-US" smtClean="0"/>
              <a:t>2013-09-18</a:t>
            </a:fld>
            <a:endParaRPr lang="en-US" altLang="en-US"/>
          </a:p>
        </p:txBody>
      </p:sp>
      <p:sp>
        <p:nvSpPr>
          <p:cNvPr id="6" name="Footer Placeholder 5"/>
          <p:cNvSpPr>
            <a:spLocks noGrp="1"/>
          </p:cNvSpPr>
          <p:nvPr>
            <p:ph type="ftr" sz="quarter" idx="11"/>
          </p:nvPr>
        </p:nvSpPr>
        <p:spPr/>
        <p:txBody>
          <a:bodyPr/>
          <a:lstStyle>
            <a:lvl1pPr>
              <a:defRPr/>
            </a:lvl1pPr>
          </a:lstStyle>
          <a:p>
            <a:r>
              <a:rPr lang="en-US" altLang="en-US" smtClean="0"/>
              <a:t>Ancient Sexuality and Gender</a:t>
            </a:r>
            <a:endParaRPr lang="en-US" altLang="en-US"/>
          </a:p>
        </p:txBody>
      </p:sp>
      <p:sp>
        <p:nvSpPr>
          <p:cNvPr id="7" name="Slide Number Placeholder 6"/>
          <p:cNvSpPr>
            <a:spLocks noGrp="1"/>
          </p:cNvSpPr>
          <p:nvPr>
            <p:ph type="sldNum" sz="quarter" idx="12"/>
          </p:nvPr>
        </p:nvSpPr>
        <p:spPr/>
        <p:txBody>
          <a:bodyPr/>
          <a:lstStyle>
            <a:lvl1pPr>
              <a:defRPr/>
            </a:lvl1pPr>
          </a:lstStyle>
          <a:p>
            <a:fld id="{559CED4C-F468-4C47-B8E8-69794AA6189D}" type="slidenum">
              <a:rPr lang="en-US" altLang="en-US"/>
              <a:pPr/>
              <a:t>‹#›</a:t>
            </a:fld>
            <a:endParaRPr lang="en-US" altLang="en-US"/>
          </a:p>
        </p:txBody>
      </p:sp>
    </p:spTree>
    <p:extLst>
      <p:ext uri="{BB962C8B-B14F-4D97-AF65-F5344CB8AC3E}">
        <p14:creationId xmlns:p14="http://schemas.microsoft.com/office/powerpoint/2010/main" val="2497010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42928" y="1635129"/>
            <a:ext cx="396877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42928" y="2274891"/>
            <a:ext cx="3968776" cy="385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730753" y="1635129"/>
            <a:ext cx="397033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30753" y="2274891"/>
            <a:ext cx="3970335" cy="385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E5874223-6ED2-4881-8072-CE17639C858D}" type="datetime1">
              <a:rPr lang="en-US" altLang="en-US" smtClean="0"/>
              <a:t>2013-09-18</a:t>
            </a:fld>
            <a:endParaRPr lang="en-US" altLang="en-US"/>
          </a:p>
        </p:txBody>
      </p:sp>
      <p:sp>
        <p:nvSpPr>
          <p:cNvPr id="8" name="Footer Placeholder 7"/>
          <p:cNvSpPr>
            <a:spLocks noGrp="1"/>
          </p:cNvSpPr>
          <p:nvPr>
            <p:ph type="ftr" sz="quarter" idx="11"/>
          </p:nvPr>
        </p:nvSpPr>
        <p:spPr/>
        <p:txBody>
          <a:bodyPr/>
          <a:lstStyle>
            <a:lvl1pPr>
              <a:defRPr/>
            </a:lvl1pPr>
          </a:lstStyle>
          <a:p>
            <a:r>
              <a:rPr lang="en-US" altLang="en-US" smtClean="0"/>
              <a:t>Ancient Sexuality and Gender</a:t>
            </a:r>
            <a:endParaRPr lang="en-US" altLang="en-US"/>
          </a:p>
        </p:txBody>
      </p:sp>
      <p:sp>
        <p:nvSpPr>
          <p:cNvPr id="9" name="Slide Number Placeholder 8"/>
          <p:cNvSpPr>
            <a:spLocks noGrp="1"/>
          </p:cNvSpPr>
          <p:nvPr>
            <p:ph type="sldNum" sz="quarter" idx="12"/>
          </p:nvPr>
        </p:nvSpPr>
        <p:spPr/>
        <p:txBody>
          <a:bodyPr/>
          <a:lstStyle>
            <a:lvl1pPr>
              <a:defRPr/>
            </a:lvl1pPr>
          </a:lstStyle>
          <a:p>
            <a:fld id="{A3252525-01FE-43C4-B8EE-2D97A9156A80}" type="slidenum">
              <a:rPr lang="en-US" altLang="en-US"/>
              <a:pPr/>
              <a:t>‹#›</a:t>
            </a:fld>
            <a:endParaRPr lang="en-US" altLang="en-US"/>
          </a:p>
        </p:txBody>
      </p:sp>
      <p:sp>
        <p:nvSpPr>
          <p:cNvPr id="11" name="Rectangle 10"/>
          <p:cNvSpPr/>
          <p:nvPr userDrawn="1"/>
        </p:nvSpPr>
        <p:spPr bwMode="auto">
          <a:xfrm>
            <a:off x="4626768" y="2290767"/>
            <a:ext cx="27432" cy="2943225"/>
          </a:xfrm>
          <a:prstGeom prst="rect">
            <a:avLst/>
          </a:prstGeom>
          <a:gradFill>
            <a:gsLst>
              <a:gs pos="0">
                <a:schemeClr val="bg1">
                  <a:lumMod val="75000"/>
                </a:schemeClr>
              </a:gs>
              <a:gs pos="100000">
                <a:schemeClr val="bg1"/>
              </a:gs>
            </a:gsLst>
            <a:lin ang="5400000" scaled="0"/>
          </a:gradFill>
          <a:ln w="9525" cap="flat" cmpd="sng" algn="ctr">
            <a:no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Papyrus" pitchFamily="66" charset="0"/>
            </a:endParaRPr>
          </a:p>
        </p:txBody>
      </p:sp>
    </p:spTree>
    <p:extLst>
      <p:ext uri="{BB962C8B-B14F-4D97-AF65-F5344CB8AC3E}">
        <p14:creationId xmlns:p14="http://schemas.microsoft.com/office/powerpoint/2010/main" val="144492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18306" y="346072"/>
            <a:ext cx="8307388" cy="914400"/>
          </a:xfrm>
        </p:spPr>
        <p:txBody>
          <a:bodyPr/>
          <a:lstStyle>
            <a:lvl1pPr algn="ctr">
              <a:defRPr sz="3600"/>
            </a:lvl1pPr>
          </a:lstStyle>
          <a:p>
            <a:r>
              <a:rPr lang="en-US" smtClean="0"/>
              <a:t>Click to edit Master title style</a:t>
            </a:r>
            <a:endParaRPr lang="en-US"/>
          </a:p>
        </p:txBody>
      </p:sp>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78088" y="1579563"/>
            <a:ext cx="4186237" cy="369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9292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39219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78088" y="1579563"/>
            <a:ext cx="4186237" cy="369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3890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13BE5A7-81AD-4E6D-9DC4-0603186A6F44}" type="datetime1">
              <a:rPr lang="en-US" altLang="en-US" smtClean="0"/>
              <a:t>2013-09-18</a:t>
            </a:fld>
            <a:endParaRPr lang="en-US" altLang="en-US"/>
          </a:p>
        </p:txBody>
      </p:sp>
      <p:sp>
        <p:nvSpPr>
          <p:cNvPr id="6" name="Footer Placeholder 5"/>
          <p:cNvSpPr>
            <a:spLocks noGrp="1"/>
          </p:cNvSpPr>
          <p:nvPr>
            <p:ph type="ftr" sz="quarter" idx="11"/>
          </p:nvPr>
        </p:nvSpPr>
        <p:spPr/>
        <p:txBody>
          <a:bodyPr/>
          <a:lstStyle>
            <a:lvl1pPr>
              <a:defRPr/>
            </a:lvl1pPr>
          </a:lstStyle>
          <a:p>
            <a:r>
              <a:rPr lang="en-US" altLang="en-US" smtClean="0"/>
              <a:t>Ancient Sexuality and Gender</a:t>
            </a:r>
            <a:endParaRPr lang="en-US" altLang="en-US"/>
          </a:p>
        </p:txBody>
      </p:sp>
      <p:sp>
        <p:nvSpPr>
          <p:cNvPr id="7" name="Slide Number Placeholder 6"/>
          <p:cNvSpPr>
            <a:spLocks noGrp="1"/>
          </p:cNvSpPr>
          <p:nvPr>
            <p:ph type="sldNum" sz="quarter" idx="12"/>
          </p:nvPr>
        </p:nvSpPr>
        <p:spPr/>
        <p:txBody>
          <a:bodyPr/>
          <a:lstStyle>
            <a:lvl1pPr>
              <a:defRPr/>
            </a:lvl1pPr>
          </a:lstStyle>
          <a:p>
            <a:fld id="{11790FC2-4AB7-4145-9DF5-2718379CAE9A}" type="slidenum">
              <a:rPr lang="en-US" altLang="en-US"/>
              <a:pPr/>
              <a:t>‹#›</a:t>
            </a:fld>
            <a:endParaRPr lang="en-US" altLang="en-US"/>
          </a:p>
        </p:txBody>
      </p:sp>
    </p:spTree>
    <p:extLst>
      <p:ext uri="{BB962C8B-B14F-4D97-AF65-F5344CB8AC3E}">
        <p14:creationId xmlns:p14="http://schemas.microsoft.com/office/powerpoint/2010/main" val="1149078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D8776A8D-8288-44EE-A449-97F1FA60F094}" type="datetime1">
              <a:rPr lang="en-US" altLang="en-US" smtClean="0"/>
              <a:t>2013-09-18</a:t>
            </a:fld>
            <a:endParaRPr lang="en-US" altLang="en-US"/>
          </a:p>
        </p:txBody>
      </p:sp>
      <p:sp>
        <p:nvSpPr>
          <p:cNvPr id="6" name="Footer Placeholder 5"/>
          <p:cNvSpPr>
            <a:spLocks noGrp="1"/>
          </p:cNvSpPr>
          <p:nvPr>
            <p:ph type="ftr" sz="quarter" idx="11"/>
          </p:nvPr>
        </p:nvSpPr>
        <p:spPr/>
        <p:txBody>
          <a:bodyPr/>
          <a:lstStyle>
            <a:lvl1pPr>
              <a:defRPr/>
            </a:lvl1pPr>
          </a:lstStyle>
          <a:p>
            <a:r>
              <a:rPr lang="en-US" altLang="en-US" smtClean="0"/>
              <a:t>Ancient Sexuality and Gender</a:t>
            </a:r>
            <a:endParaRPr lang="en-US" altLang="en-US"/>
          </a:p>
        </p:txBody>
      </p:sp>
      <p:sp>
        <p:nvSpPr>
          <p:cNvPr id="7" name="Slide Number Placeholder 6"/>
          <p:cNvSpPr>
            <a:spLocks noGrp="1"/>
          </p:cNvSpPr>
          <p:nvPr>
            <p:ph type="sldNum" sz="quarter" idx="12"/>
          </p:nvPr>
        </p:nvSpPr>
        <p:spPr/>
        <p:txBody>
          <a:bodyPr/>
          <a:lstStyle>
            <a:lvl1pPr>
              <a:defRPr/>
            </a:lvl1pPr>
          </a:lstStyle>
          <a:p>
            <a:fld id="{C5CA8425-F3DA-4334-853B-0B45E73613F1}" type="slidenum">
              <a:rPr lang="en-US" altLang="en-US"/>
              <a:pPr/>
              <a:t>‹#›</a:t>
            </a:fld>
            <a:endParaRPr lang="en-US" altLang="en-US"/>
          </a:p>
        </p:txBody>
      </p:sp>
    </p:spTree>
    <p:extLst>
      <p:ext uri="{BB962C8B-B14F-4D97-AF65-F5344CB8AC3E}">
        <p14:creationId xmlns:p14="http://schemas.microsoft.com/office/powerpoint/2010/main" val="2666453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22" name="Line 2"/>
          <p:cNvSpPr>
            <a:spLocks noChangeShapeType="1"/>
          </p:cNvSpPr>
          <p:nvPr/>
        </p:nvSpPr>
        <p:spPr bwMode="auto">
          <a:xfrm>
            <a:off x="0" y="1536700"/>
            <a:ext cx="9144000" cy="0"/>
          </a:xfrm>
          <a:prstGeom prst="line">
            <a:avLst/>
          </a:prstGeom>
          <a:noFill/>
          <a:ln w="2857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23" name="Line 3"/>
          <p:cNvSpPr>
            <a:spLocks noChangeShapeType="1"/>
          </p:cNvSpPr>
          <p:nvPr/>
        </p:nvSpPr>
        <p:spPr bwMode="auto">
          <a:xfrm flipV="1">
            <a:off x="533400" y="152400"/>
            <a:ext cx="0" cy="3276600"/>
          </a:xfrm>
          <a:prstGeom prst="line">
            <a:avLst/>
          </a:prstGeom>
          <a:noFill/>
          <a:ln w="2857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24" name="Rectangle 4"/>
          <p:cNvSpPr>
            <a:spLocks noChangeArrowheads="1"/>
          </p:cNvSpPr>
          <p:nvPr/>
        </p:nvSpPr>
        <p:spPr bwMode="auto">
          <a:xfrm>
            <a:off x="0" y="328613"/>
            <a:ext cx="5713413" cy="1066800"/>
          </a:xfrm>
          <a:prstGeom prst="rect">
            <a:avLst/>
          </a:prstGeom>
          <a:gradFill rotWithShape="1">
            <a:gsLst>
              <a:gs pos="0">
                <a:schemeClr val="bg1"/>
              </a:gs>
              <a:gs pos="100000">
                <a:srgbClr val="0099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125" name="Rectangle 5"/>
          <p:cNvSpPr>
            <a:spLocks noGrp="1" noChangeArrowheads="1"/>
          </p:cNvSpPr>
          <p:nvPr>
            <p:ph type="title"/>
          </p:nvPr>
        </p:nvSpPr>
        <p:spPr bwMode="auto">
          <a:xfrm>
            <a:off x="228600" y="431800"/>
            <a:ext cx="8307388"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dirty="0" smtClean="0"/>
          </a:p>
        </p:txBody>
      </p:sp>
      <p:sp>
        <p:nvSpPr>
          <p:cNvPr id="389126" name="Rectangle 6"/>
          <p:cNvSpPr>
            <a:spLocks noGrp="1" noChangeArrowheads="1"/>
          </p:cNvSpPr>
          <p:nvPr>
            <p:ph type="body" idx="1"/>
          </p:nvPr>
        </p:nvSpPr>
        <p:spPr bwMode="auto">
          <a:xfrm>
            <a:off x="609600" y="1752600"/>
            <a:ext cx="7924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dirty="0" smtClean="0"/>
          </a:p>
        </p:txBody>
      </p:sp>
      <p:sp>
        <p:nvSpPr>
          <p:cNvPr id="389127" name="Rectangle 7"/>
          <p:cNvSpPr>
            <a:spLocks noGrp="1" noChangeArrowheads="1"/>
          </p:cNvSpPr>
          <p:nvPr>
            <p:ph type="dt" sz="half" idx="2"/>
          </p:nvPr>
        </p:nvSpPr>
        <p:spPr bwMode="auto">
          <a:xfrm>
            <a:off x="628656"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latin typeface="Calibri" panose="020F0502020204030204" pitchFamily="34" charset="0"/>
              </a:defRPr>
            </a:lvl1pPr>
          </a:lstStyle>
          <a:p>
            <a:fld id="{3FAE9283-4F3E-41CD-A4C8-F61A1BAC8F9B}" type="datetime1">
              <a:rPr lang="en-US" altLang="en-US" smtClean="0"/>
              <a:t>2013-09-18</a:t>
            </a:fld>
            <a:endParaRPr lang="en-US" altLang="en-US"/>
          </a:p>
        </p:txBody>
      </p:sp>
      <p:sp>
        <p:nvSpPr>
          <p:cNvPr id="389128"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latin typeface="Calibri" panose="020F0502020204030204" pitchFamily="34" charset="0"/>
              </a:defRPr>
            </a:lvl1pPr>
          </a:lstStyle>
          <a:p>
            <a:r>
              <a:rPr lang="en-US" altLang="en-US" smtClean="0"/>
              <a:t>Ancient Sexuality and Gender</a:t>
            </a:r>
            <a:endParaRPr lang="en-US" altLang="en-US"/>
          </a:p>
        </p:txBody>
      </p:sp>
      <p:sp>
        <p:nvSpPr>
          <p:cNvPr id="389129" name="Rectangle 9"/>
          <p:cNvSpPr>
            <a:spLocks noGrp="1" noChangeArrowheads="1"/>
          </p:cNvSpPr>
          <p:nvPr>
            <p:ph type="sldNum" sz="quarter" idx="4"/>
          </p:nvPr>
        </p:nvSpPr>
        <p:spPr bwMode="auto">
          <a:xfrm>
            <a:off x="641032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atin typeface="Calibri" panose="020F0502020204030204" pitchFamily="34" charset="0"/>
              </a:defRPr>
            </a:lvl1pPr>
          </a:lstStyle>
          <a:p>
            <a:fld id="{3282550D-7A37-46EB-A743-FE90ABCEBE71}" type="slidenum">
              <a:rPr lang="en-US" altLang="en-US" smtClean="0"/>
              <a:pPr/>
              <a:t>‹#›</a:t>
            </a:fld>
            <a:endParaRPr lang="en-US" altLang="en-US"/>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rtl="0" eaLnBrk="1" fontAlgn="base" hangingPunct="1">
        <a:spcBef>
          <a:spcPct val="0"/>
        </a:spcBef>
        <a:spcAft>
          <a:spcPct val="0"/>
        </a:spcAft>
        <a:defRPr sz="4000" b="0">
          <a:solidFill>
            <a:schemeClr val="tx1"/>
          </a:solidFill>
          <a:effectLst>
            <a:outerShdw blurRad="38100" dist="38100" dir="2700000" algn="tl">
              <a:srgbClr val="000000">
                <a:alpha val="43137"/>
              </a:srgbClr>
            </a:outerShdw>
          </a:effectLst>
          <a:latin typeface="Century Gothic" panose="020B0502020202020204" pitchFamily="34" charset="0"/>
          <a:ea typeface="+mj-ea"/>
          <a:cs typeface="+mj-cs"/>
        </a:defRPr>
      </a:lvl1pPr>
      <a:lvl2pPr algn="l" rtl="0" eaLnBrk="1" fontAlgn="base" hangingPunct="1">
        <a:spcBef>
          <a:spcPct val="0"/>
        </a:spcBef>
        <a:spcAft>
          <a:spcPct val="0"/>
        </a:spcAft>
        <a:defRPr sz="4200">
          <a:solidFill>
            <a:schemeClr val="tx1"/>
          </a:solidFill>
          <a:latin typeface="Arial" pitchFamily="34" charset="0"/>
        </a:defRPr>
      </a:lvl2pPr>
      <a:lvl3pPr algn="l" rtl="0" eaLnBrk="1" fontAlgn="base" hangingPunct="1">
        <a:spcBef>
          <a:spcPct val="0"/>
        </a:spcBef>
        <a:spcAft>
          <a:spcPct val="0"/>
        </a:spcAft>
        <a:defRPr sz="4200">
          <a:solidFill>
            <a:schemeClr val="tx1"/>
          </a:solidFill>
          <a:latin typeface="Arial" pitchFamily="34" charset="0"/>
        </a:defRPr>
      </a:lvl3pPr>
      <a:lvl4pPr algn="l" rtl="0" eaLnBrk="1" fontAlgn="base" hangingPunct="1">
        <a:spcBef>
          <a:spcPct val="0"/>
        </a:spcBef>
        <a:spcAft>
          <a:spcPct val="0"/>
        </a:spcAft>
        <a:defRPr sz="4200">
          <a:solidFill>
            <a:schemeClr val="tx1"/>
          </a:solidFill>
          <a:latin typeface="Arial" pitchFamily="34" charset="0"/>
        </a:defRPr>
      </a:lvl4pPr>
      <a:lvl5pPr algn="l" rtl="0" eaLnBrk="1" fontAlgn="base" hangingPunct="1">
        <a:spcBef>
          <a:spcPct val="0"/>
        </a:spcBef>
        <a:spcAft>
          <a:spcPct val="0"/>
        </a:spcAft>
        <a:defRPr sz="4200">
          <a:solidFill>
            <a:schemeClr val="tx1"/>
          </a:solidFill>
          <a:latin typeface="Arial" pitchFamily="34" charset="0"/>
        </a:defRPr>
      </a:lvl5pPr>
      <a:lvl6pPr marL="457200" algn="l" rtl="0" eaLnBrk="1" fontAlgn="base" hangingPunct="1">
        <a:spcBef>
          <a:spcPct val="0"/>
        </a:spcBef>
        <a:spcAft>
          <a:spcPct val="0"/>
        </a:spcAft>
        <a:defRPr sz="4200">
          <a:solidFill>
            <a:schemeClr val="tx1"/>
          </a:solidFill>
          <a:latin typeface="Arial" pitchFamily="34" charset="0"/>
        </a:defRPr>
      </a:lvl6pPr>
      <a:lvl7pPr marL="914400" algn="l" rtl="0" eaLnBrk="1" fontAlgn="base" hangingPunct="1">
        <a:spcBef>
          <a:spcPct val="0"/>
        </a:spcBef>
        <a:spcAft>
          <a:spcPct val="0"/>
        </a:spcAft>
        <a:defRPr sz="4200">
          <a:solidFill>
            <a:schemeClr val="tx1"/>
          </a:solidFill>
          <a:latin typeface="Arial" pitchFamily="34" charset="0"/>
        </a:defRPr>
      </a:lvl7pPr>
      <a:lvl8pPr marL="1371600" algn="l" rtl="0" eaLnBrk="1" fontAlgn="base" hangingPunct="1">
        <a:spcBef>
          <a:spcPct val="0"/>
        </a:spcBef>
        <a:spcAft>
          <a:spcPct val="0"/>
        </a:spcAft>
        <a:defRPr sz="4200">
          <a:solidFill>
            <a:schemeClr val="tx1"/>
          </a:solidFill>
          <a:latin typeface="Arial" pitchFamily="34" charset="0"/>
        </a:defRPr>
      </a:lvl8pPr>
      <a:lvl9pPr marL="1828800" algn="l" rtl="0" eaLnBrk="1" fontAlgn="base" hangingPunct="1">
        <a:spcBef>
          <a:spcPct val="0"/>
        </a:spcBef>
        <a:spcAft>
          <a:spcPct val="0"/>
        </a:spcAft>
        <a:defRPr sz="4200">
          <a:solidFill>
            <a:schemeClr val="tx1"/>
          </a:solidFill>
          <a:latin typeface="Arial" pitchFamily="34" charset="0"/>
        </a:defRPr>
      </a:lvl9pPr>
    </p:titleStyle>
    <p:bodyStyle>
      <a:lvl1pPr marL="342900" indent="-342900" algn="l" rtl="0" eaLnBrk="1" fontAlgn="base" hangingPunct="1">
        <a:spcBef>
          <a:spcPct val="20000"/>
        </a:spcBef>
        <a:spcAft>
          <a:spcPct val="0"/>
        </a:spcAft>
        <a:buClr>
          <a:schemeClr val="hlink"/>
        </a:buClr>
        <a:buSzPct val="80000"/>
        <a:buFont typeface="Wingdings" pitchFamily="2" charset="2"/>
        <a:buChar char="l"/>
        <a:defRPr sz="3200">
          <a:solidFill>
            <a:schemeClr val="tx1"/>
          </a:solidFill>
          <a:latin typeface="Calibri" panose="020F0502020204030204" pitchFamily="34" charset="0"/>
          <a:ea typeface="+mn-ea"/>
          <a:cs typeface="+mn-cs"/>
        </a:defRPr>
      </a:lvl1pPr>
      <a:lvl2pPr marL="742950" indent="-285750" algn="l" rtl="0" eaLnBrk="1" fontAlgn="base" hangingPunct="1">
        <a:spcBef>
          <a:spcPct val="20000"/>
        </a:spcBef>
        <a:spcAft>
          <a:spcPct val="0"/>
        </a:spcAft>
        <a:buClr>
          <a:schemeClr val="accent1"/>
        </a:buClr>
        <a:buSzPct val="70000"/>
        <a:buFont typeface="Wingdings" pitchFamily="2" charset="2"/>
        <a:buChar char="l"/>
        <a:defRPr sz="2800">
          <a:solidFill>
            <a:schemeClr val="tx1"/>
          </a:solidFill>
          <a:latin typeface="Calibri" panose="020F0502020204030204" pitchFamily="34" charset="0"/>
        </a:defRPr>
      </a:lvl2pPr>
      <a:lvl3pPr marL="1143000" indent="-228600" algn="l" rtl="0" eaLnBrk="1" fontAlgn="base" hangingPunct="1">
        <a:spcBef>
          <a:spcPct val="20000"/>
        </a:spcBef>
        <a:spcAft>
          <a:spcPct val="0"/>
        </a:spcAft>
        <a:buClr>
          <a:schemeClr val="bg2"/>
        </a:buClr>
        <a:buSzPct val="65000"/>
        <a:buFont typeface="Wingdings" pitchFamily="2" charset="2"/>
        <a:buChar char="l"/>
        <a:defRPr sz="2400">
          <a:solidFill>
            <a:schemeClr val="tx1"/>
          </a:solidFill>
          <a:latin typeface="Calibri" panose="020F0502020204030204" pitchFamily="34" charset="0"/>
        </a:defRPr>
      </a:lvl3pPr>
      <a:lvl4pPr marL="1600200" indent="-228600" algn="l" rtl="0" eaLnBrk="1" fontAlgn="base" hangingPunct="1">
        <a:spcBef>
          <a:spcPct val="20000"/>
        </a:spcBef>
        <a:spcAft>
          <a:spcPct val="0"/>
        </a:spcAft>
        <a:buClr>
          <a:schemeClr val="hlink"/>
        </a:buClr>
        <a:buSzPct val="60000"/>
        <a:buFont typeface="Wingdings" pitchFamily="2" charset="2"/>
        <a:buChar char="l"/>
        <a:defRPr sz="2000">
          <a:solidFill>
            <a:schemeClr val="tx1"/>
          </a:solidFill>
          <a:latin typeface="Calibri" panose="020F0502020204030204" pitchFamily="34" charset="0"/>
        </a:defRPr>
      </a:lvl4pPr>
      <a:lvl5pPr marL="20574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Calibri" panose="020F0502020204030204" pitchFamily="34" charset="0"/>
        </a:defRPr>
      </a:lvl5pPr>
      <a:lvl6pPr marL="25146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6pPr>
      <a:lvl7pPr marL="29718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7pPr>
      <a:lvl8pPr marL="34290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8pPr>
      <a:lvl9pPr marL="38862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www.britannica.com/bcom/eb/article/single_image/0,5716,74805+asmbly_id,00.htm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hyperlink" Target="http://www.britannica.com/bcom/eb/article/single_image/0,5716,74805+asmbly_id,00.htm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hyperlink" Target="http://www.britannica.com/bcom/eb/article/single_image/0,5716,74805+asmbly_id,00.html"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altLang="en-US" sz="4200" dirty="0"/>
              <a:t>Michel Foucault’s </a:t>
            </a:r>
            <a:r>
              <a:rPr lang="en-US" altLang="en-US" sz="4200" i="1" dirty="0"/>
              <a:t>History of Sexuality II</a:t>
            </a:r>
          </a:p>
        </p:txBody>
      </p:sp>
      <p:sp>
        <p:nvSpPr>
          <p:cNvPr id="2051" name="Rectangle 3"/>
          <p:cNvSpPr>
            <a:spLocks noGrp="1" noChangeArrowheads="1"/>
          </p:cNvSpPr>
          <p:nvPr>
            <p:ph type="subTitle" idx="1"/>
          </p:nvPr>
        </p:nvSpPr>
        <p:spPr/>
        <p:txBody>
          <a:bodyPr/>
          <a:lstStyle/>
          <a:p>
            <a:r>
              <a:rPr lang="en-US" altLang="en-US" dirty="0" smtClean="0"/>
              <a:t>Identity Power?</a:t>
            </a:r>
            <a:endParaRPr lang="en-US" altLang="en-US" dirty="0"/>
          </a:p>
        </p:txBody>
      </p:sp>
    </p:spTree>
    <p:extLst>
      <p:ext uri="{BB962C8B-B14F-4D97-AF65-F5344CB8AC3E}">
        <p14:creationId xmlns:p14="http://schemas.microsoft.com/office/powerpoint/2010/main" val="14013128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 1. </a:t>
            </a:r>
            <a:r>
              <a:rPr lang="en-US" sz="2400" dirty="0" smtClean="0"/>
              <a:t>“Moral Problematization of Pleasures”</a:t>
            </a:r>
            <a:endParaRPr lang="en-US" dirty="0"/>
          </a:p>
        </p:txBody>
      </p:sp>
      <p:sp>
        <p:nvSpPr>
          <p:cNvPr id="11" name="Content Placeholder 10"/>
          <p:cNvSpPr>
            <a:spLocks noGrp="1"/>
          </p:cNvSpPr>
          <p:nvPr>
            <p:ph idx="1"/>
          </p:nvPr>
        </p:nvSpPr>
        <p:spPr/>
        <p:txBody>
          <a:bodyPr/>
          <a:lstStyle/>
          <a:p>
            <a:r>
              <a:rPr lang="en-US" i="1" dirty="0" smtClean="0"/>
              <a:t>Aphrodisia</a:t>
            </a:r>
            <a:r>
              <a:rPr lang="en-US" dirty="0" smtClean="0"/>
              <a:t> (sex)</a:t>
            </a:r>
            <a:endParaRPr lang="en-US" i="1" dirty="0" smtClean="0"/>
          </a:p>
          <a:p>
            <a:r>
              <a:rPr lang="en-US" i="1" dirty="0" err="1" smtClean="0"/>
              <a:t>Chrēsis</a:t>
            </a:r>
            <a:r>
              <a:rPr lang="en-US" dirty="0" smtClean="0"/>
              <a:t> (use)</a:t>
            </a:r>
            <a:endParaRPr lang="en-US" i="1" dirty="0" smtClean="0"/>
          </a:p>
          <a:p>
            <a:r>
              <a:rPr lang="en-US" i="1" dirty="0" smtClean="0"/>
              <a:t>Enkrateia</a:t>
            </a:r>
            <a:r>
              <a:rPr lang="en-US" dirty="0" smtClean="0"/>
              <a:t> (“self-control”)</a:t>
            </a:r>
          </a:p>
          <a:p>
            <a:pPr lvl="1"/>
            <a:r>
              <a:rPr lang="en-US" dirty="0" smtClean="0"/>
              <a:t>v. </a:t>
            </a:r>
            <a:r>
              <a:rPr lang="en-US" i="1" dirty="0" smtClean="0"/>
              <a:t>akrateia</a:t>
            </a:r>
            <a:r>
              <a:rPr lang="en-US" dirty="0" smtClean="0"/>
              <a:t> (“incontinence”)</a:t>
            </a:r>
            <a:endParaRPr lang="en-US" i="1" dirty="0" smtClean="0"/>
          </a:p>
          <a:p>
            <a:r>
              <a:rPr lang="en-US" dirty="0" smtClean="0"/>
              <a:t>“Freedom and Truth”</a:t>
            </a:r>
          </a:p>
          <a:p>
            <a:pPr lvl="1"/>
            <a:r>
              <a:rPr lang="en-US" i="1" dirty="0" smtClean="0"/>
              <a:t>Epithumia</a:t>
            </a:r>
          </a:p>
          <a:p>
            <a:pPr lvl="1"/>
            <a:r>
              <a:rPr lang="en-US" i="1" dirty="0" err="1" smtClean="0"/>
              <a:t>Sophrosunē</a:t>
            </a:r>
            <a:endParaRPr lang="en-US" dirty="0"/>
          </a:p>
        </p:txBody>
      </p:sp>
      <p:sp>
        <p:nvSpPr>
          <p:cNvPr id="4" name="Date Placeholder 3"/>
          <p:cNvSpPr>
            <a:spLocks noGrp="1"/>
          </p:cNvSpPr>
          <p:nvPr>
            <p:ph type="dt" sz="half" idx="10"/>
          </p:nvPr>
        </p:nvSpPr>
        <p:spPr/>
        <p:txBody>
          <a:bodyPr/>
          <a:lstStyle/>
          <a:p>
            <a:fld id="{8317523B-4C49-4CAC-9E9E-F596E03EFF8F}" type="datetime1">
              <a:rPr lang="en-US" altLang="en-US" smtClean="0"/>
              <a:pPr/>
              <a:t>2013-09-18</a:t>
            </a:fld>
            <a:endParaRPr lang="en-US" altLang="en-US"/>
          </a:p>
        </p:txBody>
      </p:sp>
      <p:sp>
        <p:nvSpPr>
          <p:cNvPr id="5" name="Footer Placeholder 4"/>
          <p:cNvSpPr>
            <a:spLocks noGrp="1"/>
          </p:cNvSpPr>
          <p:nvPr>
            <p:ph type="ftr" sz="quarter" idx="11"/>
          </p:nvPr>
        </p:nvSpPr>
        <p:spPr/>
        <p:txBody>
          <a:bodyPr/>
          <a:lstStyle/>
          <a:p>
            <a:r>
              <a:rPr lang="en-US" altLang="en-US" smtClean="0"/>
              <a:t>Ancient Sexuality and Gender</a:t>
            </a:r>
            <a:endParaRPr lang="en-US" altLang="en-US"/>
          </a:p>
        </p:txBody>
      </p:sp>
      <p:sp>
        <p:nvSpPr>
          <p:cNvPr id="6" name="Slide Number Placeholder 5"/>
          <p:cNvSpPr>
            <a:spLocks noGrp="1"/>
          </p:cNvSpPr>
          <p:nvPr>
            <p:ph type="sldNum" sz="quarter" idx="12"/>
          </p:nvPr>
        </p:nvSpPr>
        <p:spPr/>
        <p:txBody>
          <a:bodyPr/>
          <a:lstStyle/>
          <a:p>
            <a:fld id="{45CBAB23-029E-42B1-8BBA-6B5058138180}" type="slidenum">
              <a:rPr lang="en-US" altLang="en-US" smtClean="0"/>
              <a:pPr/>
              <a:t>10</a:t>
            </a:fld>
            <a:endParaRPr lang="en-US" altLang="en-US"/>
          </a:p>
        </p:txBody>
      </p:sp>
    </p:spTree>
    <p:extLst>
      <p:ext uri="{BB962C8B-B14F-4D97-AF65-F5344CB8AC3E}">
        <p14:creationId xmlns:p14="http://schemas.microsoft.com/office/powerpoint/2010/main" val="3710186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US" altLang="en-US" sz="2600"/>
              <a:t>(Sexual Ethics 1)</a:t>
            </a:r>
            <a:r>
              <a:rPr lang="en-US" altLang="en-US"/>
              <a:t> Dynamics</a:t>
            </a:r>
          </a:p>
        </p:txBody>
      </p:sp>
      <p:graphicFrame>
        <p:nvGraphicFramePr>
          <p:cNvPr id="2" name="Diagram 1"/>
          <p:cNvGraphicFramePr/>
          <p:nvPr>
            <p:extLst>
              <p:ext uri="{D42A27DB-BD31-4B8C-83A1-F6EECF244321}">
                <p14:modId xmlns:p14="http://schemas.microsoft.com/office/powerpoint/2010/main" val="1325369198"/>
              </p:ext>
            </p:extLst>
          </p:nvPr>
        </p:nvGraphicFramePr>
        <p:xfrm>
          <a:off x="2454275" y="1735138"/>
          <a:ext cx="4078288" cy="44386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3025" name="Text Box 17"/>
          <p:cNvSpPr txBox="1">
            <a:spLocks noChangeArrowheads="1"/>
          </p:cNvSpPr>
          <p:nvPr/>
        </p:nvSpPr>
        <p:spPr bwMode="auto">
          <a:xfrm>
            <a:off x="3546475" y="3419851"/>
            <a:ext cx="20558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3200" dirty="0"/>
              <a:t>aphrodisia</a:t>
            </a:r>
          </a:p>
        </p:txBody>
      </p:sp>
    </p:spTree>
    <p:extLst>
      <p:ext uri="{BB962C8B-B14F-4D97-AF65-F5344CB8AC3E}">
        <p14:creationId xmlns:p14="http://schemas.microsoft.com/office/powerpoint/2010/main" val="2441647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n-US" altLang="en-US"/>
              <a:t>“Sexual-Social Isomorphism”</a:t>
            </a:r>
          </a:p>
        </p:txBody>
      </p:sp>
      <p:sp>
        <p:nvSpPr>
          <p:cNvPr id="51204" name="Rectangle 4"/>
          <p:cNvSpPr>
            <a:spLocks noChangeArrowheads="1"/>
          </p:cNvSpPr>
          <p:nvPr/>
        </p:nvSpPr>
        <p:spPr bwMode="auto">
          <a:xfrm>
            <a:off x="0" y="2514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endParaRPr lang="en-US" altLang="en-US"/>
          </a:p>
        </p:txBody>
      </p:sp>
      <p:graphicFrame>
        <p:nvGraphicFramePr>
          <p:cNvPr id="51277" name="Group 77"/>
          <p:cNvGraphicFramePr>
            <a:graphicFrameLocks noGrp="1"/>
          </p:cNvGraphicFramePr>
          <p:nvPr/>
        </p:nvGraphicFramePr>
        <p:xfrm>
          <a:off x="1143000" y="2133600"/>
          <a:ext cx="6858000" cy="3657600"/>
        </p:xfrm>
        <a:graphic>
          <a:graphicData uri="http://schemas.openxmlformats.org/drawingml/2006/table">
            <a:tbl>
              <a:tblPr/>
              <a:tblGrid>
                <a:gridCol w="3221038"/>
                <a:gridCol w="381000"/>
                <a:gridCol w="3255962"/>
              </a:tblGrid>
              <a:tr h="2286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charset="0"/>
                        </a:rPr>
                        <a:t>male</a:t>
                      </a:r>
                      <a:endParaRPr kumimoji="0" lang="en-US" altLang="en-US" sz="4400" b="0" i="0" u="none" strike="noStrike" cap="none" normalizeH="0" baseline="0" smtClean="0">
                        <a:ln>
                          <a:noFill/>
                        </a:ln>
                        <a:solidFill>
                          <a:schemeClr val="tx1"/>
                        </a:solidFill>
                        <a:effectLst/>
                        <a:latin typeface="Arial" charset="0"/>
                      </a:endParaRPr>
                    </a:p>
                  </a:txBody>
                  <a:tcPr horzOverflow="overflow">
                    <a:lnL cap="flat">
                      <a:noFill/>
                    </a:lnL>
                    <a:lnR>
                      <a:noFill/>
                    </a:lnR>
                    <a:lnT cap="fla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charset="0"/>
                        </a:rPr>
                        <a:t>~</a:t>
                      </a:r>
                      <a:endParaRPr kumimoji="0" lang="en-US" altLang="en-US" sz="4400" b="0" i="0" u="none" strike="noStrike" cap="none" normalizeH="0" baseline="0" smtClean="0">
                        <a:ln>
                          <a:noFill/>
                        </a:ln>
                        <a:solidFill>
                          <a:schemeClr val="tx1"/>
                        </a:solidFill>
                        <a:effectLst/>
                        <a:latin typeface="Arial" charset="0"/>
                      </a:endParaRPr>
                    </a:p>
                  </a:txBody>
                  <a:tcPr horzOverflow="overflow">
                    <a:lnL>
                      <a:noFill/>
                    </a:lnL>
                    <a:lnR>
                      <a:noFill/>
                    </a:lnR>
                    <a:lnT cap="fla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charset="0"/>
                        </a:rPr>
                        <a:t>female</a:t>
                      </a:r>
                      <a:endParaRPr kumimoji="0" lang="en-US" altLang="en-US" sz="4400" b="0" i="0" u="none" strike="noStrike" cap="none" normalizeH="0" baseline="0" smtClean="0">
                        <a:ln>
                          <a:noFill/>
                        </a:ln>
                        <a:solidFill>
                          <a:schemeClr val="tx1"/>
                        </a:solidFill>
                        <a:effectLst/>
                        <a:latin typeface="Arial" charset="0"/>
                      </a:endParaRPr>
                    </a:p>
                  </a:txBody>
                  <a:tcPr horzOverflow="overflow">
                    <a:lnL>
                      <a:noFill/>
                    </a:lnL>
                    <a:lnR cap="flat">
                      <a:noFill/>
                    </a:lnR>
                    <a:lnT cap="flat">
                      <a:noFill/>
                    </a:lnT>
                    <a:lnB>
                      <a:noFill/>
                    </a:lnB>
                    <a:lnTlToBr>
                      <a:noFill/>
                    </a:lnTlToBr>
                    <a:lnBlToTr>
                      <a:noFill/>
                    </a:lnBlToTr>
                    <a:noFill/>
                  </a:tcPr>
                </a:tc>
              </a:tr>
              <a:tr h="2286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charset="0"/>
                        </a:rPr>
                        <a:t>masculine</a:t>
                      </a:r>
                      <a:endParaRPr kumimoji="0" lang="en-US" altLang="en-US" sz="4400" b="0" i="0" u="none" strike="noStrike" cap="none" normalizeH="0" baseline="0" smtClean="0">
                        <a:ln>
                          <a:noFill/>
                        </a:ln>
                        <a:solidFill>
                          <a:schemeClr val="tx1"/>
                        </a:solidFill>
                        <a:effectLst/>
                        <a:latin typeface="Arial" charset="0"/>
                      </a:endParaRPr>
                    </a:p>
                  </a:txBody>
                  <a:tcPr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charset="0"/>
                        </a:rPr>
                        <a:t>~</a:t>
                      </a:r>
                      <a:endParaRPr kumimoji="0" lang="en-US" altLang="en-US" sz="4400" b="0" i="0" u="none" strike="noStrike" cap="none" normalizeH="0" baseline="0" smtClean="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charset="0"/>
                        </a:rPr>
                        <a:t>feminine</a:t>
                      </a:r>
                      <a:endParaRPr kumimoji="0" lang="en-US" altLang="en-US" sz="4400" b="0" i="0" u="none" strike="noStrike" cap="none" normalizeH="0" baseline="0" smtClean="0">
                        <a:ln>
                          <a:noFill/>
                        </a:ln>
                        <a:solidFill>
                          <a:schemeClr val="tx1"/>
                        </a:solidFill>
                        <a:effectLst/>
                        <a:latin typeface="Arial" charset="0"/>
                      </a:endParaRPr>
                    </a:p>
                  </a:txBody>
                  <a:tcPr horzOverflow="overflow">
                    <a:lnL>
                      <a:noFill/>
                    </a:lnL>
                    <a:lnR cap="flat">
                      <a:noFill/>
                    </a:lnR>
                    <a:lnT>
                      <a:noFill/>
                    </a:lnT>
                    <a:lnB>
                      <a:noFill/>
                    </a:lnB>
                    <a:lnTlToBr>
                      <a:noFill/>
                    </a:lnTlToBr>
                    <a:lnBlToTr>
                      <a:noFill/>
                    </a:lnBlToTr>
                    <a:noFill/>
                  </a:tcPr>
                </a:tc>
              </a:tr>
              <a:tr h="2286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charset="0"/>
                        </a:rPr>
                        <a:t>penetrator</a:t>
                      </a:r>
                      <a:endParaRPr kumimoji="0" lang="en-US" altLang="en-US" sz="4400" b="0" i="0" u="none" strike="noStrike" cap="none" normalizeH="0" baseline="0" smtClean="0">
                        <a:ln>
                          <a:noFill/>
                        </a:ln>
                        <a:solidFill>
                          <a:schemeClr val="tx1"/>
                        </a:solidFill>
                        <a:effectLst/>
                        <a:latin typeface="Arial" charset="0"/>
                      </a:endParaRPr>
                    </a:p>
                  </a:txBody>
                  <a:tcPr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charset="0"/>
                        </a:rPr>
                        <a:t>~</a:t>
                      </a:r>
                      <a:endParaRPr kumimoji="0" lang="en-US" altLang="en-US" sz="4400" b="0" i="0" u="none" strike="noStrike" cap="none" normalizeH="0" baseline="0" smtClean="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charset="0"/>
                        </a:rPr>
                        <a:t>penetrated</a:t>
                      </a:r>
                      <a:endParaRPr kumimoji="0" lang="en-US" altLang="en-US" sz="4400" b="0" i="0" u="none" strike="noStrike" cap="none" normalizeH="0" baseline="0" smtClean="0">
                        <a:ln>
                          <a:noFill/>
                        </a:ln>
                        <a:solidFill>
                          <a:schemeClr val="tx1"/>
                        </a:solidFill>
                        <a:effectLst/>
                        <a:latin typeface="Arial" charset="0"/>
                      </a:endParaRPr>
                    </a:p>
                  </a:txBody>
                  <a:tcPr horzOverflow="overflow">
                    <a:lnL>
                      <a:noFill/>
                    </a:lnL>
                    <a:lnR cap="flat">
                      <a:noFill/>
                    </a:lnR>
                    <a:lnT>
                      <a:noFill/>
                    </a:lnT>
                    <a:lnB>
                      <a:noFill/>
                    </a:lnB>
                    <a:lnTlToBr>
                      <a:noFill/>
                    </a:lnTlToBr>
                    <a:lnBlToTr>
                      <a:noFill/>
                    </a:lnBlToTr>
                    <a:noFill/>
                  </a:tcPr>
                </a:tc>
              </a:tr>
              <a:tr h="2286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charset="0"/>
                        </a:rPr>
                        <a:t>active</a:t>
                      </a:r>
                      <a:endParaRPr kumimoji="0" lang="en-US" altLang="en-US" sz="4400" b="0" i="0" u="none" strike="noStrike" cap="none" normalizeH="0" baseline="0" smtClean="0">
                        <a:ln>
                          <a:noFill/>
                        </a:ln>
                        <a:solidFill>
                          <a:schemeClr val="tx1"/>
                        </a:solidFill>
                        <a:effectLst/>
                        <a:latin typeface="Arial" charset="0"/>
                      </a:endParaRPr>
                    </a:p>
                  </a:txBody>
                  <a:tcPr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charset="0"/>
                        </a:rPr>
                        <a:t>~</a:t>
                      </a:r>
                      <a:endParaRPr kumimoji="0" lang="en-US" altLang="en-US" sz="4400" b="0" i="0" u="none" strike="noStrike" cap="none" normalizeH="0" baseline="0" smtClean="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charset="0"/>
                        </a:rPr>
                        <a:t>passive</a:t>
                      </a:r>
                      <a:endParaRPr kumimoji="0" lang="en-US" altLang="en-US" sz="4400" b="0" i="0" u="none" strike="noStrike" cap="none" normalizeH="0" baseline="0" smtClean="0">
                        <a:ln>
                          <a:noFill/>
                        </a:ln>
                        <a:solidFill>
                          <a:schemeClr val="tx1"/>
                        </a:solidFill>
                        <a:effectLst/>
                        <a:latin typeface="Arial" charset="0"/>
                      </a:endParaRPr>
                    </a:p>
                  </a:txBody>
                  <a:tcPr horzOverflow="overflow">
                    <a:lnL>
                      <a:noFill/>
                    </a:lnL>
                    <a:lnR cap="flat">
                      <a:noFill/>
                    </a:lnR>
                    <a:lnT>
                      <a:noFill/>
                    </a:lnT>
                    <a:lnB>
                      <a:noFill/>
                    </a:lnB>
                    <a:lnTlToBr>
                      <a:noFill/>
                    </a:lnTlToBr>
                    <a:lnBlToTr>
                      <a:noFill/>
                    </a:lnBlToTr>
                    <a:noFill/>
                  </a:tcPr>
                </a:tc>
              </a:tr>
              <a:tr h="2286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charset="0"/>
                        </a:rPr>
                        <a:t>dominant</a:t>
                      </a:r>
                      <a:endParaRPr kumimoji="0" lang="en-US" altLang="en-US" sz="4400" b="0" i="0" u="none" strike="noStrike" cap="none" normalizeH="0" baseline="0" smtClean="0">
                        <a:ln>
                          <a:noFill/>
                        </a:ln>
                        <a:solidFill>
                          <a:schemeClr val="tx1"/>
                        </a:solidFill>
                        <a:effectLst/>
                        <a:latin typeface="Arial" charset="0"/>
                      </a:endParaRPr>
                    </a:p>
                  </a:txBody>
                  <a:tcPr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charset="0"/>
                        </a:rPr>
                        <a:t>~</a:t>
                      </a:r>
                      <a:endParaRPr kumimoji="0" lang="en-US" altLang="en-US" sz="4400" b="0" i="0" u="none" strike="noStrike" cap="none" normalizeH="0" baseline="0" smtClean="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charset="0"/>
                        </a:rPr>
                        <a:t>submissive</a:t>
                      </a:r>
                      <a:endParaRPr kumimoji="0" lang="en-US" altLang="en-US" sz="4400" b="0" i="0" u="none" strike="noStrike" cap="none" normalizeH="0" baseline="0" smtClean="0">
                        <a:ln>
                          <a:noFill/>
                        </a:ln>
                        <a:solidFill>
                          <a:schemeClr val="tx1"/>
                        </a:solidFill>
                        <a:effectLst/>
                        <a:latin typeface="Arial" charset="0"/>
                      </a:endParaRPr>
                    </a:p>
                  </a:txBody>
                  <a:tcPr horzOverflow="overflow">
                    <a:lnL>
                      <a:noFill/>
                    </a:lnL>
                    <a:lnR cap="flat">
                      <a:noFill/>
                    </a:lnR>
                    <a:lnT>
                      <a:noFill/>
                    </a:lnT>
                    <a:lnB>
                      <a:noFill/>
                    </a:lnB>
                    <a:lnTlToBr>
                      <a:noFill/>
                    </a:lnTlToBr>
                    <a:lnBlToTr>
                      <a:noFill/>
                    </a:lnBlToTr>
                    <a:noFill/>
                  </a:tcPr>
                </a:tc>
              </a:tr>
              <a:tr h="2286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charset="0"/>
                        </a:rPr>
                        <a:t>senior (in status)</a:t>
                      </a:r>
                      <a:endParaRPr kumimoji="0" lang="en-US" altLang="en-US" sz="4400" b="0" i="0" u="none" strike="noStrike" cap="none" normalizeH="0" baseline="0" smtClean="0">
                        <a:ln>
                          <a:noFill/>
                        </a:ln>
                        <a:solidFill>
                          <a:schemeClr val="tx1"/>
                        </a:solidFill>
                        <a:effectLst/>
                        <a:latin typeface="Arial" charset="0"/>
                      </a:endParaRPr>
                    </a:p>
                  </a:txBody>
                  <a:tcPr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charset="0"/>
                        </a:rPr>
                        <a:t>~</a:t>
                      </a:r>
                      <a:endParaRPr kumimoji="0" lang="en-US" altLang="en-US" sz="4400" b="0" i="0" u="none" strike="noStrike" cap="none" normalizeH="0" baseline="0" smtClean="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charset="0"/>
                        </a:rPr>
                        <a:t>junior</a:t>
                      </a:r>
                      <a:endParaRPr kumimoji="0" lang="en-US" altLang="en-US" sz="4400" b="0" i="0" u="none" strike="noStrike" cap="none" normalizeH="0" baseline="0" smtClean="0">
                        <a:ln>
                          <a:noFill/>
                        </a:ln>
                        <a:solidFill>
                          <a:schemeClr val="tx1"/>
                        </a:solidFill>
                        <a:effectLst/>
                        <a:latin typeface="Arial" charset="0"/>
                      </a:endParaRPr>
                    </a:p>
                  </a:txBody>
                  <a:tcPr horzOverflow="overflow">
                    <a:lnL>
                      <a:noFill/>
                    </a:lnL>
                    <a:lnR cap="flat">
                      <a:noFill/>
                    </a:lnR>
                    <a:lnT>
                      <a:noFill/>
                    </a:lnT>
                    <a:lnB>
                      <a:noFill/>
                    </a:lnB>
                    <a:lnTlToBr>
                      <a:noFill/>
                    </a:lnTlToBr>
                    <a:lnBlToTr>
                      <a:noFill/>
                    </a:lnBlToTr>
                    <a:noFill/>
                  </a:tcPr>
                </a:tc>
              </a:tr>
              <a:tr h="2286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charset="0"/>
                        </a:rPr>
                        <a:t>moderate (</a:t>
                      </a:r>
                      <a:r>
                        <a:rPr kumimoji="0" lang="en-US" altLang="en-US" sz="2400" b="0" i="1" u="none" strike="noStrike" cap="none" normalizeH="0" baseline="0" smtClean="0">
                          <a:ln>
                            <a:noFill/>
                          </a:ln>
                          <a:solidFill>
                            <a:schemeClr val="tx1"/>
                          </a:solidFill>
                          <a:effectLst/>
                          <a:latin typeface="Arial" charset="0"/>
                        </a:rPr>
                        <a:t>sophron</a:t>
                      </a:r>
                      <a:r>
                        <a:rPr kumimoji="0" lang="en-US" altLang="en-US" sz="2400" b="0" i="0" u="none" strike="noStrike" cap="none" normalizeH="0" baseline="0" smtClean="0">
                          <a:ln>
                            <a:noFill/>
                          </a:ln>
                          <a:solidFill>
                            <a:schemeClr val="tx1"/>
                          </a:solidFill>
                          <a:effectLst/>
                          <a:latin typeface="Arial" charset="0"/>
                        </a:rPr>
                        <a:t>)</a:t>
                      </a:r>
                      <a:endParaRPr kumimoji="0" lang="en-US" altLang="en-US" sz="4400" b="0" i="0" u="none" strike="noStrike" cap="none" normalizeH="0" baseline="0" smtClean="0">
                        <a:ln>
                          <a:noFill/>
                        </a:ln>
                        <a:solidFill>
                          <a:schemeClr val="tx1"/>
                        </a:solidFill>
                        <a:effectLst/>
                        <a:latin typeface="Arial" charset="0"/>
                      </a:endParaRPr>
                    </a:p>
                  </a:txBody>
                  <a:tcPr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charset="0"/>
                        </a:rPr>
                        <a:t>~</a:t>
                      </a:r>
                      <a:endParaRPr kumimoji="0" lang="en-US" altLang="en-US" sz="4400" b="0" i="0" u="none" strike="noStrike" cap="none" normalizeH="0" baseline="0" smtClean="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charset="0"/>
                        </a:rPr>
                        <a:t>immoderate</a:t>
                      </a:r>
                      <a:endParaRPr kumimoji="0" lang="en-US" altLang="en-US" sz="4400" b="0" i="0" u="none" strike="noStrike" cap="none" normalizeH="0" baseline="0" smtClean="0">
                        <a:ln>
                          <a:noFill/>
                        </a:ln>
                        <a:solidFill>
                          <a:schemeClr val="tx1"/>
                        </a:solidFill>
                        <a:effectLst/>
                        <a:latin typeface="Arial" charset="0"/>
                      </a:endParaRPr>
                    </a:p>
                  </a:txBody>
                  <a:tcPr horzOverflow="overflow">
                    <a:lnL>
                      <a:noFill/>
                    </a:lnL>
                    <a:lnR cap="flat">
                      <a:noFill/>
                    </a:lnR>
                    <a:lnT>
                      <a:noFill/>
                    </a:lnT>
                    <a:lnB>
                      <a:noFill/>
                    </a:lnB>
                    <a:lnTlToBr>
                      <a:noFill/>
                    </a:lnTlToBr>
                    <a:lnBlToTr>
                      <a:noFill/>
                    </a:lnBlToTr>
                    <a:noFill/>
                  </a:tcPr>
                </a:tc>
              </a:tr>
              <a:tr h="228600">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charset="0"/>
                        </a:rPr>
                        <a:t>free</a:t>
                      </a:r>
                      <a:endParaRPr kumimoji="0" lang="en-US" altLang="en-US" sz="4400" b="0" i="0" u="none" strike="noStrike" cap="none" normalizeH="0" baseline="0" smtClean="0">
                        <a:ln>
                          <a:noFill/>
                        </a:ln>
                        <a:solidFill>
                          <a:schemeClr val="tx1"/>
                        </a:solidFill>
                        <a:effectLst/>
                        <a:latin typeface="Arial" charset="0"/>
                      </a:endParaRPr>
                    </a:p>
                  </a:txBody>
                  <a:tcPr horzOverflow="overflow">
                    <a:lnL cap="flat">
                      <a:noFill/>
                    </a:lnL>
                    <a:lnR>
                      <a:noFill/>
                    </a:lnR>
                    <a:lnT>
                      <a:noFill/>
                    </a:lnT>
                    <a:lnB cap="flat">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charset="0"/>
                        </a:rPr>
                        <a:t>~</a:t>
                      </a:r>
                      <a:endParaRPr kumimoji="0" lang="en-US" altLang="en-US" sz="4400" b="0" i="0" u="none" strike="noStrike" cap="none" normalizeH="0" baseline="0" smtClean="0">
                        <a:ln>
                          <a:noFill/>
                        </a:ln>
                        <a:solidFill>
                          <a:schemeClr val="tx1"/>
                        </a:solidFill>
                        <a:effectLst/>
                        <a:latin typeface="Arial" charset="0"/>
                      </a:endParaRPr>
                    </a:p>
                  </a:txBody>
                  <a:tcPr horzOverflow="overflow">
                    <a:lnL>
                      <a:noFill/>
                    </a:lnL>
                    <a:lnR>
                      <a:noFill/>
                    </a:lnR>
                    <a:lnT>
                      <a:noFill/>
                    </a:lnT>
                    <a:lnB cap="flat">
                      <a:noFill/>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latin typeface="Arial" charset="0"/>
                        </a:defRPr>
                      </a:lvl1pPr>
                      <a:lvl2pPr>
                        <a:spcBef>
                          <a:spcPct val="20000"/>
                        </a:spcBef>
                        <a:buClr>
                          <a:schemeClr val="accent1"/>
                        </a:buClr>
                        <a:buSzPct val="70000"/>
                        <a:buFont typeface="Wingdings" pitchFamily="2" charset="2"/>
                        <a:defRPr sz="2400">
                          <a:solidFill>
                            <a:schemeClr val="tx1"/>
                          </a:solidFill>
                          <a:latin typeface="Arial" charset="0"/>
                        </a:defRPr>
                      </a:lvl2pPr>
                      <a:lvl3pPr>
                        <a:spcBef>
                          <a:spcPct val="20000"/>
                        </a:spcBef>
                        <a:buClr>
                          <a:schemeClr val="bg2"/>
                        </a:buClr>
                        <a:buSzPct val="65000"/>
                        <a:buFont typeface="Wingdings" pitchFamily="2" charset="2"/>
                        <a:defRPr sz="2000">
                          <a:solidFill>
                            <a:schemeClr val="tx1"/>
                          </a:solidFill>
                          <a:latin typeface="Arial" charset="0"/>
                        </a:defRPr>
                      </a:lvl3pPr>
                      <a:lvl4pPr>
                        <a:spcBef>
                          <a:spcPct val="20000"/>
                        </a:spcBef>
                        <a:buClr>
                          <a:schemeClr val="hlink"/>
                        </a:buClr>
                        <a:buSzPct val="60000"/>
                        <a:buFont typeface="Wingdings" pitchFamily="2" charset="2"/>
                        <a:defRPr>
                          <a:solidFill>
                            <a:schemeClr val="tx1"/>
                          </a:solidFill>
                          <a:latin typeface="Arial" charset="0"/>
                        </a:defRPr>
                      </a:lvl4pPr>
                      <a:lvl5pPr>
                        <a:spcBef>
                          <a:spcPct val="20000"/>
                        </a:spcBef>
                        <a:buClr>
                          <a:schemeClr val="bg2"/>
                        </a:buClr>
                        <a:buSzPct val="40000"/>
                        <a:buFont typeface="Wingdings" pitchFamily="2" charset="2"/>
                        <a:defRPr>
                          <a:solidFill>
                            <a:schemeClr val="tx1"/>
                          </a:solidFill>
                          <a:latin typeface="Arial" charset="0"/>
                        </a:defRPr>
                      </a:lvl5pPr>
                      <a:lvl6pPr fontAlgn="base">
                        <a:spcBef>
                          <a:spcPct val="20000"/>
                        </a:spcBef>
                        <a:spcAft>
                          <a:spcPct val="0"/>
                        </a:spcAft>
                        <a:buClr>
                          <a:schemeClr val="bg2"/>
                        </a:buClr>
                        <a:buSzPct val="40000"/>
                        <a:buFont typeface="Wingdings" pitchFamily="2" charset="2"/>
                        <a:defRPr>
                          <a:solidFill>
                            <a:schemeClr val="tx1"/>
                          </a:solidFill>
                          <a:latin typeface="Arial" charset="0"/>
                        </a:defRPr>
                      </a:lvl6pPr>
                      <a:lvl7pPr fontAlgn="base">
                        <a:spcBef>
                          <a:spcPct val="20000"/>
                        </a:spcBef>
                        <a:spcAft>
                          <a:spcPct val="0"/>
                        </a:spcAft>
                        <a:buClr>
                          <a:schemeClr val="bg2"/>
                        </a:buClr>
                        <a:buSzPct val="40000"/>
                        <a:buFont typeface="Wingdings" pitchFamily="2" charset="2"/>
                        <a:defRPr>
                          <a:solidFill>
                            <a:schemeClr val="tx1"/>
                          </a:solidFill>
                          <a:latin typeface="Arial" charset="0"/>
                        </a:defRPr>
                      </a:lvl7pPr>
                      <a:lvl8pPr fontAlgn="base">
                        <a:spcBef>
                          <a:spcPct val="20000"/>
                        </a:spcBef>
                        <a:spcAft>
                          <a:spcPct val="0"/>
                        </a:spcAft>
                        <a:buClr>
                          <a:schemeClr val="bg2"/>
                        </a:buClr>
                        <a:buSzPct val="40000"/>
                        <a:buFont typeface="Wingdings" pitchFamily="2" charset="2"/>
                        <a:defRPr>
                          <a:solidFill>
                            <a:schemeClr val="tx1"/>
                          </a:solidFill>
                          <a:latin typeface="Arial" charset="0"/>
                        </a:defRPr>
                      </a:lvl8pPr>
                      <a:lvl9pPr fontAlgn="base">
                        <a:spcBef>
                          <a:spcPct val="20000"/>
                        </a:spcBef>
                        <a:spcAft>
                          <a:spcPct val="0"/>
                        </a:spcAft>
                        <a:buClr>
                          <a:schemeClr val="bg2"/>
                        </a:buClr>
                        <a:buSzPct val="40000"/>
                        <a:buFont typeface="Wingdings" pitchFamily="2" charset="2"/>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charset="0"/>
                        </a:rPr>
                        <a:t>slave</a:t>
                      </a:r>
                      <a:endParaRPr kumimoji="0" lang="en-US" altLang="en-US" sz="4400" b="0" i="0" u="none" strike="noStrike" cap="none" normalizeH="0" baseline="0" smtClean="0">
                        <a:ln>
                          <a:noFill/>
                        </a:ln>
                        <a:solidFill>
                          <a:schemeClr val="tx1"/>
                        </a:solidFill>
                        <a:effectLst/>
                        <a:latin typeface="Arial" charset="0"/>
                      </a:endParaRPr>
                    </a:p>
                  </a:txBody>
                  <a:tcPr horzOverflow="overflow">
                    <a:lnL>
                      <a:noFill/>
                    </a:lnL>
                    <a:lnR cap="flat">
                      <a:noFill/>
                    </a:lnR>
                    <a:lnT>
                      <a:noFill/>
                    </a:lnT>
                    <a:lnB cap="flat">
                      <a:noFill/>
                    </a:lnB>
                    <a:lnTlToBr>
                      <a:noFill/>
                    </a:lnTlToBr>
                    <a:lnBlToTr>
                      <a:noFill/>
                    </a:lnBlToTr>
                    <a:noFill/>
                  </a:tcPr>
                </a:tc>
              </a:tr>
            </a:tbl>
          </a:graphicData>
        </a:graphic>
      </p:graphicFrame>
      <p:sp>
        <p:nvSpPr>
          <p:cNvPr id="51278" name="Text Box 78"/>
          <p:cNvSpPr txBox="1">
            <a:spLocks noChangeArrowheads="1"/>
          </p:cNvSpPr>
          <p:nvPr/>
        </p:nvSpPr>
        <p:spPr bwMode="auto">
          <a:xfrm>
            <a:off x="2681520" y="6067448"/>
            <a:ext cx="3780960" cy="510778"/>
          </a:xfrm>
          <a:prstGeom prst="roundRect">
            <a:avLst/>
          </a:prstGeom>
          <a:ln>
            <a:headEnd/>
            <a:tailEnd/>
          </a:ln>
          <a:extLst/>
        </p:spPr>
        <p:style>
          <a:lnRef idx="2">
            <a:schemeClr val="accent1"/>
          </a:lnRef>
          <a:fillRef idx="1">
            <a:schemeClr val="lt1"/>
          </a:fillRef>
          <a:effectRef idx="0">
            <a:schemeClr val="accent1"/>
          </a:effectRef>
          <a:fontRef idx="minor">
            <a:schemeClr val="dk1"/>
          </a:fontRef>
        </p:style>
        <p:txBody>
          <a:bodyPr wrap="none">
            <a:spAutoFit/>
          </a:bodyPr>
          <a:lstStyle/>
          <a:p>
            <a:pPr algn="ctr"/>
            <a:r>
              <a:rPr lang="en-US" altLang="en-US" sz="2400">
                <a:latin typeface="Calibri" panose="020F0502020204030204" pitchFamily="34" charset="0"/>
              </a:rPr>
              <a:t>aka “asymmetry hypothesis”</a:t>
            </a:r>
          </a:p>
        </p:txBody>
      </p:sp>
    </p:spTree>
    <p:extLst>
      <p:ext uri="{BB962C8B-B14F-4D97-AF65-F5344CB8AC3E}">
        <p14:creationId xmlns:p14="http://schemas.microsoft.com/office/powerpoint/2010/main" val="2455981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Thought Experiment</a:t>
            </a:r>
            <a:endParaRPr lang="en-US" dirty="0"/>
          </a:p>
        </p:txBody>
      </p:sp>
      <p:sp>
        <p:nvSpPr>
          <p:cNvPr id="3" name="Text Placeholder 2"/>
          <p:cNvSpPr>
            <a:spLocks noGrp="1"/>
          </p:cNvSpPr>
          <p:nvPr>
            <p:ph type="body" idx="1"/>
          </p:nvPr>
        </p:nvSpPr>
        <p:spPr/>
        <p:txBody>
          <a:bodyPr/>
          <a:lstStyle/>
          <a:p>
            <a:r>
              <a:rPr lang="en-US" dirty="0" smtClean="0"/>
              <a:t>Classical Athenian (500-300 BCE) </a:t>
            </a:r>
            <a:r>
              <a:rPr lang="en-US" smtClean="0"/>
              <a:t>Facebook Signup</a:t>
            </a:r>
            <a:endParaRPr lang="en-US" dirty="0"/>
          </a:p>
        </p:txBody>
      </p:sp>
    </p:spTree>
    <p:extLst>
      <p:ext uri="{BB962C8B-B14F-4D97-AF65-F5344CB8AC3E}">
        <p14:creationId xmlns:p14="http://schemas.microsoft.com/office/powerpoint/2010/main" val="1641201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1009951"/>
            <a:ext cx="6400800" cy="4838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6191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Your Comments</a:t>
            </a:r>
            <a:endParaRPr lang="en-US" dirty="0"/>
          </a:p>
        </p:txBody>
      </p:sp>
      <p:sp>
        <p:nvSpPr>
          <p:cNvPr id="3" name="Content Placeholder 2"/>
          <p:cNvSpPr>
            <a:spLocks noGrp="1"/>
          </p:cNvSpPr>
          <p:nvPr>
            <p:ph sz="half" idx="1"/>
          </p:nvPr>
        </p:nvSpPr>
        <p:spPr/>
        <p:txBody>
          <a:bodyPr/>
          <a:lstStyle/>
          <a:p>
            <a:r>
              <a:rPr lang="en-US" dirty="0" smtClean="0"/>
              <a:t>lot’s of terminology</a:t>
            </a:r>
          </a:p>
          <a:p>
            <a:pPr lvl="1"/>
            <a:r>
              <a:rPr lang="en-US" dirty="0" smtClean="0"/>
              <a:t>suggestive of different ways of viewing</a:t>
            </a:r>
          </a:p>
          <a:p>
            <a:r>
              <a:rPr lang="en-US" dirty="0" err="1" smtClean="0"/>
              <a:t>masc</a:t>
            </a:r>
            <a:r>
              <a:rPr lang="en-US" dirty="0" smtClean="0"/>
              <a:t>/feminine roles maybe not so different today</a:t>
            </a:r>
          </a:p>
          <a:p>
            <a:r>
              <a:rPr lang="en-US" dirty="0" smtClean="0"/>
              <a:t>constructed sexuality</a:t>
            </a:r>
          </a:p>
          <a:p>
            <a:pPr lvl="1"/>
            <a:r>
              <a:rPr lang="en-US" dirty="0" smtClean="0"/>
              <a:t>they had something like sexuality</a:t>
            </a:r>
          </a:p>
        </p:txBody>
      </p:sp>
      <p:sp>
        <p:nvSpPr>
          <p:cNvPr id="4" name="Content Placeholder 3"/>
          <p:cNvSpPr>
            <a:spLocks noGrp="1"/>
          </p:cNvSpPr>
          <p:nvPr>
            <p:ph sz="half" idx="2"/>
          </p:nvPr>
        </p:nvSpPr>
        <p:spPr/>
        <p:txBody>
          <a:bodyPr/>
          <a:lstStyle/>
          <a:p>
            <a:r>
              <a:rPr lang="en-US" dirty="0" smtClean="0"/>
              <a:t>passive/active problematized in gender situations</a:t>
            </a:r>
          </a:p>
          <a:p>
            <a:pPr lvl="1"/>
            <a:r>
              <a:rPr lang="en-US" dirty="0" smtClean="0"/>
              <a:t>dangers </a:t>
            </a:r>
            <a:r>
              <a:rPr lang="en-US" smtClean="0"/>
              <a:t>of feminization</a:t>
            </a:r>
            <a:endParaRPr lang="en-US" dirty="0"/>
          </a:p>
        </p:txBody>
      </p:sp>
      <p:sp>
        <p:nvSpPr>
          <p:cNvPr id="5" name="Date Placeholder 4"/>
          <p:cNvSpPr>
            <a:spLocks noGrp="1"/>
          </p:cNvSpPr>
          <p:nvPr>
            <p:ph type="dt" sz="half" idx="10"/>
          </p:nvPr>
        </p:nvSpPr>
        <p:spPr/>
        <p:txBody>
          <a:bodyPr/>
          <a:lstStyle/>
          <a:p>
            <a:fld id="{11314F50-E830-4E1A-843C-EF5CD922B603}" type="datetime1">
              <a:rPr lang="en-US" altLang="en-US" smtClean="0"/>
              <a:t>2013-09-18</a:t>
            </a:fld>
            <a:endParaRPr lang="en-US" altLang="en-US"/>
          </a:p>
        </p:txBody>
      </p:sp>
      <p:sp>
        <p:nvSpPr>
          <p:cNvPr id="6" name="Footer Placeholder 5"/>
          <p:cNvSpPr>
            <a:spLocks noGrp="1"/>
          </p:cNvSpPr>
          <p:nvPr>
            <p:ph type="ftr" sz="quarter" idx="11"/>
          </p:nvPr>
        </p:nvSpPr>
        <p:spPr/>
        <p:txBody>
          <a:bodyPr/>
          <a:lstStyle/>
          <a:p>
            <a:r>
              <a:rPr lang="en-US" altLang="en-US" smtClean="0"/>
              <a:t>Ancient Sexuality and Gender</a:t>
            </a:r>
            <a:endParaRPr lang="en-US" altLang="en-US"/>
          </a:p>
        </p:txBody>
      </p:sp>
      <p:sp>
        <p:nvSpPr>
          <p:cNvPr id="7" name="Slide Number Placeholder 6"/>
          <p:cNvSpPr>
            <a:spLocks noGrp="1"/>
          </p:cNvSpPr>
          <p:nvPr>
            <p:ph type="sldNum" sz="quarter" idx="12"/>
          </p:nvPr>
        </p:nvSpPr>
        <p:spPr/>
        <p:txBody>
          <a:bodyPr/>
          <a:lstStyle/>
          <a:p>
            <a:fld id="{559CED4C-F468-4C47-B8E8-69794AA6189D}" type="slidenum">
              <a:rPr lang="en-US" altLang="en-US" smtClean="0"/>
              <a:pPr/>
              <a:t>4</a:t>
            </a:fld>
            <a:endParaRPr lang="en-US" altLang="en-US"/>
          </a:p>
        </p:txBody>
      </p:sp>
    </p:spTree>
    <p:extLst>
      <p:ext uri="{BB962C8B-B14F-4D97-AF65-F5344CB8AC3E}">
        <p14:creationId xmlns:p14="http://schemas.microsoft.com/office/powerpoint/2010/main" val="2642409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4"/>
          <p:cNvSpPr>
            <a:spLocks noGrp="1" noChangeArrowheads="1"/>
          </p:cNvSpPr>
          <p:nvPr>
            <p:ph type="title"/>
          </p:nvPr>
        </p:nvSpPr>
        <p:spPr/>
        <p:txBody>
          <a:bodyPr/>
          <a:lstStyle/>
          <a:p>
            <a:r>
              <a:rPr lang="en-US" altLang="en-US"/>
              <a:t>Recap and Update</a:t>
            </a:r>
          </a:p>
        </p:txBody>
      </p:sp>
      <p:sp>
        <p:nvSpPr>
          <p:cNvPr id="7173" name="Rectangle 5"/>
          <p:cNvSpPr>
            <a:spLocks noGrp="1" noChangeArrowheads="1"/>
          </p:cNvSpPr>
          <p:nvPr>
            <p:ph type="body" idx="1"/>
          </p:nvPr>
        </p:nvSpPr>
        <p:spPr/>
        <p:txBody>
          <a:bodyPr/>
          <a:lstStyle/>
          <a:p>
            <a:r>
              <a:rPr lang="en-US" altLang="en-US" dirty="0" smtClean="0">
                <a:cs typeface="Arial" charset="0"/>
              </a:rPr>
              <a:t>Butler </a:t>
            </a:r>
            <a:r>
              <a:rPr lang="en-US" altLang="en-US" dirty="0">
                <a:cs typeface="Arial" charset="0"/>
              </a:rPr>
              <a:t>→ </a:t>
            </a:r>
            <a:r>
              <a:rPr lang="en-US" altLang="en-US" dirty="0" smtClean="0">
                <a:cs typeface="Arial" charset="0"/>
              </a:rPr>
              <a:t>Foucault</a:t>
            </a:r>
            <a:endParaRPr lang="en-US" altLang="en-US" dirty="0">
              <a:cs typeface="Arial" charset="0"/>
            </a:endParaRPr>
          </a:p>
        </p:txBody>
      </p:sp>
    </p:spTree>
    <p:extLst>
      <p:ext uri="{BB962C8B-B14F-4D97-AF65-F5344CB8AC3E}">
        <p14:creationId xmlns:p14="http://schemas.microsoft.com/office/powerpoint/2010/main" val="552367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Butler / Foucault </a:t>
            </a:r>
            <a:r>
              <a:rPr lang="en-US" sz="2800" dirty="0" smtClean="0"/>
              <a:t>(compare/contrast)</a:t>
            </a:r>
            <a:endParaRPr lang="en-US" dirty="0"/>
          </a:p>
        </p:txBody>
      </p:sp>
      <p:sp>
        <p:nvSpPr>
          <p:cNvPr id="6" name="Text Placeholder 5"/>
          <p:cNvSpPr>
            <a:spLocks noGrp="1"/>
          </p:cNvSpPr>
          <p:nvPr>
            <p:ph type="body" idx="1"/>
          </p:nvPr>
        </p:nvSpPr>
        <p:spPr/>
        <p:txBody>
          <a:bodyPr/>
          <a:lstStyle/>
          <a:p>
            <a:r>
              <a:rPr lang="en-US" smtClean="0"/>
              <a:t>Butler</a:t>
            </a:r>
            <a:endParaRPr lang="en-US" dirty="0"/>
          </a:p>
        </p:txBody>
      </p:sp>
      <p:sp>
        <p:nvSpPr>
          <p:cNvPr id="5" name="Content Placeholder 4"/>
          <p:cNvSpPr>
            <a:spLocks noGrp="1"/>
          </p:cNvSpPr>
          <p:nvPr>
            <p:ph sz="half" idx="2"/>
          </p:nvPr>
        </p:nvSpPr>
        <p:spPr/>
        <p:txBody>
          <a:bodyPr/>
          <a:lstStyle/>
          <a:p>
            <a:r>
              <a:rPr lang="en-US" smtClean="0"/>
              <a:t>Performed gender/sexuality</a:t>
            </a:r>
          </a:p>
          <a:p>
            <a:r>
              <a:rPr lang="en-US" smtClean="0"/>
              <a:t>Normativity/deviance</a:t>
            </a:r>
          </a:p>
          <a:p>
            <a:r>
              <a:rPr lang="en-US" smtClean="0"/>
              <a:t>Quotes…</a:t>
            </a:r>
          </a:p>
          <a:p>
            <a:pPr lvl="1"/>
            <a:r>
              <a:rPr lang="en-US" smtClean="0"/>
              <a:t>“social deformation … as a consequence of her act”</a:t>
            </a:r>
          </a:p>
          <a:p>
            <a:pPr lvl="1"/>
            <a:r>
              <a:rPr lang="en-US" smtClean="0"/>
              <a:t>“when the limits to representation and representability are exposed”</a:t>
            </a:r>
          </a:p>
          <a:p>
            <a:pPr lvl="1"/>
            <a:endParaRPr lang="en-US" dirty="0"/>
          </a:p>
        </p:txBody>
      </p:sp>
      <p:sp>
        <p:nvSpPr>
          <p:cNvPr id="7" name="Text Placeholder 6"/>
          <p:cNvSpPr>
            <a:spLocks noGrp="1"/>
          </p:cNvSpPr>
          <p:nvPr>
            <p:ph type="body" sz="quarter" idx="3"/>
          </p:nvPr>
        </p:nvSpPr>
        <p:spPr/>
        <p:txBody>
          <a:bodyPr/>
          <a:lstStyle/>
          <a:p>
            <a:r>
              <a:rPr lang="en-US" smtClean="0"/>
              <a:t>Foucault?...</a:t>
            </a:r>
            <a:endParaRPr lang="en-US" dirty="0"/>
          </a:p>
        </p:txBody>
      </p:sp>
      <p:sp>
        <p:nvSpPr>
          <p:cNvPr id="8" name="Content Placeholder 7"/>
          <p:cNvSpPr>
            <a:spLocks noGrp="1"/>
          </p:cNvSpPr>
          <p:nvPr>
            <p:ph sz="quarter" idx="4"/>
          </p:nvPr>
        </p:nvSpPr>
        <p:spPr/>
        <p:txBody>
          <a:bodyPr/>
          <a:lstStyle/>
          <a:p>
            <a:r>
              <a:rPr lang="en-US" smtClean="0"/>
              <a:t>Performed gender/sexuality</a:t>
            </a:r>
          </a:p>
          <a:p>
            <a:pPr lvl="1"/>
            <a:r>
              <a:rPr lang="en-US" smtClean="0"/>
              <a:t>[comment here]</a:t>
            </a:r>
          </a:p>
          <a:p>
            <a:r>
              <a:rPr lang="en-US" smtClean="0"/>
              <a:t>Normativity/deviance</a:t>
            </a:r>
          </a:p>
          <a:p>
            <a:pPr lvl="1"/>
            <a:r>
              <a:rPr lang="en-US" smtClean="0"/>
              <a:t>[comment here]</a:t>
            </a:r>
            <a:endParaRPr lang="en-US" dirty="0"/>
          </a:p>
        </p:txBody>
      </p:sp>
    </p:spTree>
    <p:extLst>
      <p:ext uri="{BB962C8B-B14F-4D97-AF65-F5344CB8AC3E}">
        <p14:creationId xmlns:p14="http://schemas.microsoft.com/office/powerpoint/2010/main" val="3163015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altLang="en-US"/>
              <a:t>Michel Foucault (1926-1984) </a:t>
            </a:r>
          </a:p>
        </p:txBody>
      </p:sp>
      <p:sp>
        <p:nvSpPr>
          <p:cNvPr id="26627" name="Rectangle 3"/>
          <p:cNvSpPr>
            <a:spLocks noGrp="1" noChangeArrowheads="1"/>
          </p:cNvSpPr>
          <p:nvPr>
            <p:ph type="body" idx="1"/>
          </p:nvPr>
        </p:nvSpPr>
        <p:spPr/>
        <p:txBody>
          <a:bodyPr/>
          <a:lstStyle/>
          <a:p>
            <a:r>
              <a:rPr lang="en-US" altLang="en-US" dirty="0"/>
              <a:t>Power</a:t>
            </a:r>
          </a:p>
          <a:p>
            <a:r>
              <a:rPr lang="en-US" altLang="en-US" dirty="0" smtClean="0"/>
              <a:t>Knowledge</a:t>
            </a:r>
            <a:endParaRPr lang="en-US" altLang="en-US" dirty="0"/>
          </a:p>
          <a:p>
            <a:r>
              <a:rPr lang="en-US" altLang="en-US" dirty="0" smtClean="0"/>
              <a:t>Discursive </a:t>
            </a:r>
            <a:r>
              <a:rPr lang="en-US" altLang="en-US" dirty="0"/>
              <a:t>formations</a:t>
            </a:r>
          </a:p>
        </p:txBody>
      </p:sp>
      <p:pic>
        <p:nvPicPr>
          <p:cNvPr id="26629" name="Picture 5" descr="4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5600" y="1905000"/>
            <a:ext cx="1800225" cy="2209800"/>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pic>
    </p:spTree>
    <p:extLst>
      <p:ext uri="{BB962C8B-B14F-4D97-AF65-F5344CB8AC3E}">
        <p14:creationId xmlns:p14="http://schemas.microsoft.com/office/powerpoint/2010/main" val="2239067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altLang="en-US" i="1"/>
              <a:t>History of Sexuality</a:t>
            </a:r>
            <a:r>
              <a:rPr lang="en-US" altLang="en-US"/>
              <a:t> (1976-1984) </a:t>
            </a:r>
          </a:p>
        </p:txBody>
      </p:sp>
      <p:sp>
        <p:nvSpPr>
          <p:cNvPr id="29699" name="Rectangle 3"/>
          <p:cNvSpPr>
            <a:spLocks noGrp="1" noChangeArrowheads="1"/>
          </p:cNvSpPr>
          <p:nvPr>
            <p:ph type="body" idx="1"/>
          </p:nvPr>
        </p:nvSpPr>
        <p:spPr>
          <a:xfrm>
            <a:off x="609600" y="1752600"/>
            <a:ext cx="5867400" cy="4495800"/>
          </a:xfrm>
        </p:spPr>
        <p:txBody>
          <a:bodyPr/>
          <a:lstStyle/>
          <a:p>
            <a:pPr marL="609600" indent="-609600">
              <a:buFont typeface="Wingdings" pitchFamily="2" charset="2"/>
              <a:buAutoNum type="arabicPeriod"/>
            </a:pPr>
            <a:r>
              <a:rPr lang="en-US" altLang="en-US"/>
              <a:t>An Introduction</a:t>
            </a:r>
          </a:p>
          <a:p>
            <a:pPr marL="990600" lvl="1" indent="-533400"/>
            <a:r>
              <a:rPr lang="en-US" altLang="en-US"/>
              <a:t>“Repressive Hypothesis”</a:t>
            </a:r>
          </a:p>
          <a:p>
            <a:pPr marL="990600" lvl="1" indent="-533400"/>
            <a:r>
              <a:rPr lang="en-US" altLang="en-US"/>
              <a:t>“Perverse Implantation”</a:t>
            </a:r>
          </a:p>
          <a:p>
            <a:pPr marL="609600" indent="-609600">
              <a:buFont typeface="Wingdings" pitchFamily="2" charset="2"/>
              <a:buAutoNum type="arabicPeriod"/>
            </a:pPr>
            <a:r>
              <a:rPr lang="en-US" altLang="en-US"/>
              <a:t>The Use of Pleasure</a:t>
            </a:r>
          </a:p>
          <a:p>
            <a:pPr marL="990600" lvl="1" indent="-533400"/>
            <a:r>
              <a:rPr lang="en-US" altLang="en-US"/>
              <a:t>“Genealogy”</a:t>
            </a:r>
          </a:p>
          <a:p>
            <a:pPr marL="609600" indent="-609600">
              <a:buFont typeface="Wingdings" pitchFamily="2" charset="2"/>
              <a:buAutoNum type="arabicPeriod"/>
            </a:pPr>
            <a:r>
              <a:rPr lang="en-US" altLang="en-US"/>
              <a:t>The Care of the Self</a:t>
            </a:r>
          </a:p>
          <a:p>
            <a:pPr marL="990600" lvl="1" indent="-533400"/>
            <a:r>
              <a:rPr lang="en-US" altLang="en-US"/>
              <a:t>Late-antique “mistrust of pleasures…”</a:t>
            </a:r>
          </a:p>
        </p:txBody>
      </p:sp>
      <p:pic>
        <p:nvPicPr>
          <p:cNvPr id="29700" name="Picture 4" descr="4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5600" y="1905000"/>
            <a:ext cx="1800225" cy="2209800"/>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pic>
    </p:spTree>
    <p:extLst>
      <p:ext uri="{BB962C8B-B14F-4D97-AF65-F5344CB8AC3E}">
        <p14:creationId xmlns:p14="http://schemas.microsoft.com/office/powerpoint/2010/main" val="579234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a:t>
            </a:r>
            <a:endParaRPr lang="en-US" dirty="0"/>
          </a:p>
        </p:txBody>
      </p:sp>
      <p:sp>
        <p:nvSpPr>
          <p:cNvPr id="3" name="Content Placeholder 2"/>
          <p:cNvSpPr>
            <a:spLocks noGrp="1"/>
          </p:cNvSpPr>
          <p:nvPr>
            <p:ph idx="1"/>
          </p:nvPr>
        </p:nvSpPr>
        <p:spPr/>
        <p:txBody>
          <a:bodyPr/>
          <a:lstStyle/>
          <a:p>
            <a:r>
              <a:rPr lang="en-US" dirty="0" smtClean="0"/>
              <a:t>Dietetics</a:t>
            </a:r>
          </a:p>
          <a:p>
            <a:pPr lvl="1"/>
            <a:r>
              <a:rPr lang="en-US" dirty="0" smtClean="0"/>
              <a:t>Issues of the body</a:t>
            </a:r>
          </a:p>
          <a:p>
            <a:r>
              <a:rPr lang="en-US" dirty="0" smtClean="0"/>
              <a:t>Economics</a:t>
            </a:r>
          </a:p>
          <a:p>
            <a:pPr lvl="1"/>
            <a:r>
              <a:rPr lang="en-US" dirty="0" smtClean="0"/>
              <a:t>Issues of Marriage</a:t>
            </a:r>
          </a:p>
          <a:p>
            <a:r>
              <a:rPr lang="en-US" dirty="0" smtClean="0"/>
              <a:t>Erotics</a:t>
            </a:r>
          </a:p>
          <a:p>
            <a:pPr lvl="1"/>
            <a:r>
              <a:rPr lang="en-US" dirty="0" smtClean="0"/>
              <a:t>Issues of sex</a:t>
            </a:r>
          </a:p>
          <a:p>
            <a:r>
              <a:rPr lang="en-US" dirty="0" smtClean="0"/>
              <a:t>Philosophy</a:t>
            </a:r>
          </a:p>
          <a:p>
            <a:pPr lvl="1"/>
            <a:r>
              <a:rPr lang="en-US" dirty="0" smtClean="0"/>
              <a:t>Issues of truth</a:t>
            </a:r>
          </a:p>
        </p:txBody>
      </p:sp>
      <p:sp>
        <p:nvSpPr>
          <p:cNvPr id="4" name="Date Placeholder 3"/>
          <p:cNvSpPr>
            <a:spLocks noGrp="1"/>
          </p:cNvSpPr>
          <p:nvPr>
            <p:ph type="dt" sz="half" idx="10"/>
          </p:nvPr>
        </p:nvSpPr>
        <p:spPr/>
        <p:txBody>
          <a:bodyPr/>
          <a:lstStyle/>
          <a:p>
            <a:fld id="{8317523B-4C49-4CAC-9E9E-F596E03EFF8F}" type="datetime1">
              <a:rPr lang="en-US" altLang="en-US" smtClean="0"/>
              <a:t>2013-09-18</a:t>
            </a:fld>
            <a:endParaRPr lang="en-US" altLang="en-US"/>
          </a:p>
        </p:txBody>
      </p:sp>
      <p:sp>
        <p:nvSpPr>
          <p:cNvPr id="5" name="Footer Placeholder 4"/>
          <p:cNvSpPr>
            <a:spLocks noGrp="1"/>
          </p:cNvSpPr>
          <p:nvPr>
            <p:ph type="ftr" sz="quarter" idx="11"/>
          </p:nvPr>
        </p:nvSpPr>
        <p:spPr/>
        <p:txBody>
          <a:bodyPr/>
          <a:lstStyle/>
          <a:p>
            <a:r>
              <a:rPr lang="en-US" altLang="en-US" smtClean="0"/>
              <a:t>Ancient Sexuality and Gender</a:t>
            </a:r>
            <a:endParaRPr lang="en-US" altLang="en-US"/>
          </a:p>
        </p:txBody>
      </p:sp>
      <p:sp>
        <p:nvSpPr>
          <p:cNvPr id="6" name="Slide Number Placeholder 5"/>
          <p:cNvSpPr>
            <a:spLocks noGrp="1"/>
          </p:cNvSpPr>
          <p:nvPr>
            <p:ph type="sldNum" sz="quarter" idx="12"/>
          </p:nvPr>
        </p:nvSpPr>
        <p:spPr/>
        <p:txBody>
          <a:bodyPr/>
          <a:lstStyle/>
          <a:p>
            <a:fld id="{45CBAB23-029E-42B1-8BBA-6B5058138180}" type="slidenum">
              <a:rPr lang="en-US" altLang="en-US" smtClean="0"/>
              <a:pPr/>
              <a:t>9</a:t>
            </a:fld>
            <a:endParaRPr lang="en-US" altLang="en-US"/>
          </a:p>
        </p:txBody>
      </p:sp>
      <p:pic>
        <p:nvPicPr>
          <p:cNvPr id="7" name="Picture 4" descr="4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5600" y="1905000"/>
            <a:ext cx="1800225" cy="2209800"/>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107763" dir="2700000" algn="ctr" rotWithShape="0">
                    <a:srgbClr val="808080">
                      <a:alpha val="50000"/>
                    </a:srgbClr>
                  </a:outerShdw>
                </a:effectLst>
              </a14:hiddenEffects>
            </a:ext>
          </a:extLst>
        </p:spPr>
      </p:pic>
    </p:spTree>
    <p:extLst>
      <p:ext uri="{BB962C8B-B14F-4D97-AF65-F5344CB8AC3E}">
        <p14:creationId xmlns:p14="http://schemas.microsoft.com/office/powerpoint/2010/main" val="618212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ncient_sexuality_and_gender">
  <a:themeElements>
    <a:clrScheme name="1_Radial 12">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0000CC"/>
      </a:hlink>
      <a:folHlink>
        <a:srgbClr val="0000CC"/>
      </a:folHlink>
    </a:clrScheme>
    <a:fontScheme name="1_Rad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Papyrus" pitchFamily="6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Papyrus" pitchFamily="66" charset="0"/>
          </a:defRPr>
        </a:defPPr>
      </a:lstStyle>
    </a:lnDef>
    <a:txDef>
      <a:spPr>
        <a:noFill/>
      </a:spPr>
      <a:bodyPr wrap="none" rtlCol="0" anchor="ctr" anchorCtr="0">
        <a:spAutoFit/>
      </a:bodyPr>
      <a:lstStyle>
        <a:defPPr algn="ctr">
          <a:defRPr sz="3600" dirty="0" smtClean="0">
            <a:latin typeface="Calibri" panose="020F0502020204030204" pitchFamily="34" charset="0"/>
          </a:defRPr>
        </a:defPPr>
      </a:lstStyle>
    </a:txDef>
  </a:objectDefaults>
  <a:extraClrSchemeLst>
    <a:extraClrScheme>
      <a:clrScheme name="1_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1_Radial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1_Radial 3">
        <a:dk1>
          <a:srgbClr val="CC6600"/>
        </a:dk1>
        <a:lt1>
          <a:srgbClr val="FFFFFF"/>
        </a:lt1>
        <a:dk2>
          <a:srgbClr val="800000"/>
        </a:dk2>
        <a:lt2>
          <a:srgbClr val="FFFFFF"/>
        </a:lt2>
        <a:accent1>
          <a:srgbClr val="FF6600"/>
        </a:accent1>
        <a:accent2>
          <a:srgbClr val="33CCCC"/>
        </a:accent2>
        <a:accent3>
          <a:srgbClr val="C0AAAA"/>
        </a:accent3>
        <a:accent4>
          <a:srgbClr val="DADADA"/>
        </a:accent4>
        <a:accent5>
          <a:srgbClr val="FFB8AA"/>
        </a:accent5>
        <a:accent6>
          <a:srgbClr val="2DB9B9"/>
        </a:accent6>
        <a:hlink>
          <a:srgbClr val="99FF33"/>
        </a:hlink>
        <a:folHlink>
          <a:srgbClr val="CC3300"/>
        </a:folHlink>
      </a:clrScheme>
      <a:clrMap bg1="dk2" tx1="lt1" bg2="dk1" tx2="lt2" accent1="accent1" accent2="accent2" accent3="accent3" accent4="accent4" accent5="accent5" accent6="accent6" hlink="hlink" folHlink="folHlink"/>
    </a:extraClrScheme>
    <a:extraClrScheme>
      <a:clrScheme name="1_Radial 4">
        <a:dk1>
          <a:srgbClr val="993300"/>
        </a:dk1>
        <a:lt1>
          <a:srgbClr val="FFFFFF"/>
        </a:lt1>
        <a:dk2>
          <a:srgbClr val="431A01"/>
        </a:dk2>
        <a:lt2>
          <a:srgbClr val="FFFFFF"/>
        </a:lt2>
        <a:accent1>
          <a:srgbClr val="FFCC00"/>
        </a:accent1>
        <a:accent2>
          <a:srgbClr val="FF9966"/>
        </a:accent2>
        <a:accent3>
          <a:srgbClr val="B0ABAA"/>
        </a:accent3>
        <a:accent4>
          <a:srgbClr val="DADADA"/>
        </a:accent4>
        <a:accent5>
          <a:srgbClr val="FFE2AA"/>
        </a:accent5>
        <a:accent6>
          <a:srgbClr val="E78A5C"/>
        </a:accent6>
        <a:hlink>
          <a:srgbClr val="FF6600"/>
        </a:hlink>
        <a:folHlink>
          <a:srgbClr val="CC3300"/>
        </a:folHlink>
      </a:clrScheme>
      <a:clrMap bg1="dk2" tx1="lt1" bg2="dk1" tx2="lt2" accent1="accent1" accent2="accent2" accent3="accent3" accent4="accent4" accent5="accent5" accent6="accent6" hlink="hlink" folHlink="folHlink"/>
    </a:extraClrScheme>
    <a:extraClrScheme>
      <a:clrScheme name="1_Radial 5">
        <a:dk1>
          <a:srgbClr val="75878B"/>
        </a:dk1>
        <a:lt1>
          <a:srgbClr val="FFFFFF"/>
        </a:lt1>
        <a:dk2>
          <a:srgbClr val="260000"/>
        </a:dk2>
        <a:lt2>
          <a:srgbClr val="FFFFFF"/>
        </a:lt2>
        <a:accent1>
          <a:srgbClr val="0099CC"/>
        </a:accent1>
        <a:accent2>
          <a:srgbClr val="FF3300"/>
        </a:accent2>
        <a:accent3>
          <a:srgbClr val="ACAAAA"/>
        </a:accent3>
        <a:accent4>
          <a:srgbClr val="DADADA"/>
        </a:accent4>
        <a:accent5>
          <a:srgbClr val="AACAE2"/>
        </a:accent5>
        <a:accent6>
          <a:srgbClr val="E72D00"/>
        </a:accent6>
        <a:hlink>
          <a:srgbClr val="FFCC00"/>
        </a:hlink>
        <a:folHlink>
          <a:srgbClr val="CC0000"/>
        </a:folHlink>
      </a:clrScheme>
      <a:clrMap bg1="dk2" tx1="lt1" bg2="dk1" tx2="lt2" accent1="accent1" accent2="accent2" accent3="accent3" accent4="accent4" accent5="accent5" accent6="accent6" hlink="hlink" folHlink="folHlink"/>
    </a:extraClrScheme>
    <a:extraClrScheme>
      <a:clrScheme name="1_Radial 6">
        <a:dk1>
          <a:srgbClr val="666699"/>
        </a:dk1>
        <a:lt1>
          <a:srgbClr val="FFFFFF"/>
        </a:lt1>
        <a:dk2>
          <a:srgbClr val="000000"/>
        </a:dk2>
        <a:lt2>
          <a:srgbClr val="FFFFFF"/>
        </a:lt2>
        <a:accent1>
          <a:srgbClr val="9966FF"/>
        </a:accent1>
        <a:accent2>
          <a:srgbClr val="99CCFF"/>
        </a:accent2>
        <a:accent3>
          <a:srgbClr val="AAAAAA"/>
        </a:accent3>
        <a:accent4>
          <a:srgbClr val="DADADA"/>
        </a:accent4>
        <a:accent5>
          <a:srgbClr val="CAB8FF"/>
        </a:accent5>
        <a:accent6>
          <a:srgbClr val="8AB9E7"/>
        </a:accent6>
        <a:hlink>
          <a:srgbClr val="FFFFCC"/>
        </a:hlink>
        <a:folHlink>
          <a:srgbClr val="6600CC"/>
        </a:folHlink>
      </a:clrScheme>
      <a:clrMap bg1="dk2" tx1="lt1" bg2="dk1" tx2="lt2" accent1="accent1" accent2="accent2" accent3="accent3" accent4="accent4" accent5="accent5" accent6="accent6" hlink="hlink" folHlink="folHlink"/>
    </a:extraClrScheme>
    <a:extraClrScheme>
      <a:clrScheme name="1_Radial 7">
        <a:dk1>
          <a:srgbClr val="666699"/>
        </a:dk1>
        <a:lt1>
          <a:srgbClr val="FFFFFF"/>
        </a:lt1>
        <a:dk2>
          <a:srgbClr val="2A2A40"/>
        </a:dk2>
        <a:lt2>
          <a:srgbClr val="FFFFFF"/>
        </a:lt2>
        <a:accent1>
          <a:srgbClr val="006699"/>
        </a:accent1>
        <a:accent2>
          <a:srgbClr val="CC9900"/>
        </a:accent2>
        <a:accent3>
          <a:srgbClr val="ACACAF"/>
        </a:accent3>
        <a:accent4>
          <a:srgbClr val="DADADA"/>
        </a:accent4>
        <a:accent5>
          <a:srgbClr val="AAB8CA"/>
        </a:accent5>
        <a:accent6>
          <a:srgbClr val="B98A00"/>
        </a:accent6>
        <a:hlink>
          <a:srgbClr val="CC6600"/>
        </a:hlink>
        <a:folHlink>
          <a:srgbClr val="6C948A"/>
        </a:folHlink>
      </a:clrScheme>
      <a:clrMap bg1="dk2" tx1="lt1" bg2="dk1" tx2="lt2" accent1="accent1" accent2="accent2" accent3="accent3" accent4="accent4" accent5="accent5" accent6="accent6" hlink="hlink" folHlink="folHlink"/>
    </a:extraClrScheme>
    <a:extraClrScheme>
      <a:clrScheme name="1_Radial 8">
        <a:dk1>
          <a:srgbClr val="BECBD8"/>
        </a:dk1>
        <a:lt1>
          <a:srgbClr val="FFFFFF"/>
        </a:lt1>
        <a:dk2>
          <a:srgbClr val="2B335B"/>
        </a:dk2>
        <a:lt2>
          <a:srgbClr val="FFFFFF"/>
        </a:lt2>
        <a:accent1>
          <a:srgbClr val="0099CC"/>
        </a:accent1>
        <a:accent2>
          <a:srgbClr val="B5DBE3"/>
        </a:accent2>
        <a:accent3>
          <a:srgbClr val="ACADB5"/>
        </a:accent3>
        <a:accent4>
          <a:srgbClr val="DADADA"/>
        </a:accent4>
        <a:accent5>
          <a:srgbClr val="AACAE2"/>
        </a:accent5>
        <a:accent6>
          <a:srgbClr val="A4C6CE"/>
        </a:accent6>
        <a:hlink>
          <a:srgbClr val="FFCC00"/>
        </a:hlink>
        <a:folHlink>
          <a:srgbClr val="58648C"/>
        </a:folHlink>
      </a:clrScheme>
      <a:clrMap bg1="dk2" tx1="lt1" bg2="dk1" tx2="lt2" accent1="accent1" accent2="accent2" accent3="accent3" accent4="accent4" accent5="accent5" accent6="accent6" hlink="hlink" folHlink="folHlink"/>
    </a:extraClrScheme>
    <a:extraClrScheme>
      <a:clrScheme name="1_Radial 9">
        <a:dk1>
          <a:srgbClr val="3333FF"/>
        </a:dk1>
        <a:lt1>
          <a:srgbClr val="FFFFFF"/>
        </a:lt1>
        <a:dk2>
          <a:srgbClr val="000099"/>
        </a:dk2>
        <a:lt2>
          <a:srgbClr val="FFFFFF"/>
        </a:lt2>
        <a:accent1>
          <a:srgbClr val="339966"/>
        </a:accent1>
        <a:accent2>
          <a:srgbClr val="9999FF"/>
        </a:accent2>
        <a:accent3>
          <a:srgbClr val="AAAACA"/>
        </a:accent3>
        <a:accent4>
          <a:srgbClr val="DADADA"/>
        </a:accent4>
        <a:accent5>
          <a:srgbClr val="ADCAB8"/>
        </a:accent5>
        <a:accent6>
          <a:srgbClr val="8A8AE7"/>
        </a:accent6>
        <a:hlink>
          <a:srgbClr val="FFFF99"/>
        </a:hlink>
        <a:folHlink>
          <a:srgbClr val="17A0D1"/>
        </a:folHlink>
      </a:clrScheme>
      <a:clrMap bg1="dk2" tx1="lt1" bg2="dk1" tx2="lt2" accent1="accent1" accent2="accent2" accent3="accent3" accent4="accent4" accent5="accent5" accent6="accent6" hlink="hlink" folHlink="folHlink"/>
    </a:extraClrScheme>
    <a:extraClrScheme>
      <a:clrScheme name="1_Radial 10">
        <a:dk1>
          <a:srgbClr val="808000"/>
        </a:dk1>
        <a:lt1>
          <a:srgbClr val="FFFFFF"/>
        </a:lt1>
        <a:dk2>
          <a:srgbClr val="354418"/>
        </a:dk2>
        <a:lt2>
          <a:srgbClr val="FFFFFF"/>
        </a:lt2>
        <a:accent1>
          <a:srgbClr val="60897C"/>
        </a:accent1>
        <a:accent2>
          <a:srgbClr val="99CC00"/>
        </a:accent2>
        <a:accent3>
          <a:srgbClr val="AEB0AB"/>
        </a:accent3>
        <a:accent4>
          <a:srgbClr val="DADADA"/>
        </a:accent4>
        <a:accent5>
          <a:srgbClr val="B6C4BF"/>
        </a:accent5>
        <a:accent6>
          <a:srgbClr val="8AB900"/>
        </a:accent6>
        <a:hlink>
          <a:srgbClr val="CCCC00"/>
        </a:hlink>
        <a:folHlink>
          <a:srgbClr val="669900"/>
        </a:folHlink>
      </a:clrScheme>
      <a:clrMap bg1="dk2" tx1="lt1" bg2="dk1" tx2="lt2" accent1="accent1" accent2="accent2" accent3="accent3" accent4="accent4" accent5="accent5" accent6="accent6" hlink="hlink" folHlink="folHlink"/>
    </a:extraClrScheme>
    <a:extraClrScheme>
      <a:clrScheme name="1_Radial 1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6666CC"/>
        </a:hlink>
        <a:folHlink>
          <a:srgbClr val="6666CC"/>
        </a:folHlink>
      </a:clrScheme>
      <a:clrMap bg1="lt1" tx1="dk1" bg2="lt2" tx2="dk2" accent1="accent1" accent2="accent2" accent3="accent3" accent4="accent4" accent5="accent5" accent6="accent6" hlink="hlink" folHlink="folHlink"/>
    </a:extraClrScheme>
    <a:extraClrScheme>
      <a:clrScheme name="1_Radial 12">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ancient_sexuality_and_gender</Template>
  <TotalTime>322</TotalTime>
  <Words>1340</Words>
  <Application>Microsoft Office PowerPoint</Application>
  <PresentationFormat>On-screen Show (4:3)</PresentationFormat>
  <Paragraphs>156</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ancient_sexuality_and_gender</vt:lpstr>
      <vt:lpstr>Michel Foucault’s History of Sexuality II</vt:lpstr>
      <vt:lpstr>Thought Experiment</vt:lpstr>
      <vt:lpstr>PowerPoint Presentation</vt:lpstr>
      <vt:lpstr>Your Comments</vt:lpstr>
      <vt:lpstr>Recap and Update</vt:lpstr>
      <vt:lpstr>Butler / Foucault (compare/contrast)</vt:lpstr>
      <vt:lpstr>Michel Foucault (1926-1984) </vt:lpstr>
      <vt:lpstr>History of Sexuality (1976-1984) </vt:lpstr>
      <vt:lpstr>Analysis</vt:lpstr>
      <vt:lpstr>Part 1. “Moral Problematization of Pleasures”</vt:lpstr>
      <vt:lpstr>(Sexual Ethics 1) Dynamics</vt:lpstr>
      <vt:lpstr>“Sexual-Social Isomorphism”</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Michel Foucault’s History of Sexuality II</dc:title>
  <dc:creator>ascholtz</dc:creator>
  <cp:lastModifiedBy>ascholtz</cp:lastModifiedBy>
  <cp:revision>50</cp:revision>
  <cp:lastPrinted>2013-09-17T18:44:05Z</cp:lastPrinted>
  <dcterms:created xsi:type="dcterms:W3CDTF">2013-09-14T16:27:54Z</dcterms:created>
  <dcterms:modified xsi:type="dcterms:W3CDTF">2013-09-18T21:04:24Z</dcterms:modified>
</cp:coreProperties>
</file>