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1"/>
  </p:sldMasterIdLst>
  <p:notesMasterIdLst>
    <p:notesMasterId r:id="rId21"/>
  </p:notesMasterIdLst>
  <p:handoutMasterIdLst>
    <p:handoutMasterId r:id="rId22"/>
  </p:handoutMasterIdLst>
  <p:sldIdLst>
    <p:sldId id="256" r:id="rId2"/>
    <p:sldId id="257" r:id="rId3"/>
    <p:sldId id="258" r:id="rId4"/>
    <p:sldId id="259" r:id="rId5"/>
    <p:sldId id="260" r:id="rId6"/>
    <p:sldId id="261" r:id="rId7"/>
    <p:sldId id="262" r:id="rId8"/>
    <p:sldId id="263" r:id="rId9"/>
    <p:sldId id="264" r:id="rId10"/>
    <p:sldId id="268" r:id="rId11"/>
    <p:sldId id="265" r:id="rId12"/>
    <p:sldId id="266" r:id="rId13"/>
    <p:sldId id="267" r:id="rId14"/>
    <p:sldId id="269" r:id="rId15"/>
    <p:sldId id="276" r:id="rId16"/>
    <p:sldId id="272" r:id="rId17"/>
    <p:sldId id="274" r:id="rId18"/>
    <p:sldId id="273" r:id="rId19"/>
    <p:sldId id="275" r:id="rId20"/>
  </p:sldIdLst>
  <p:sldSz cx="9144000" cy="6858000" type="screen4x3"/>
  <p:notesSz cx="7045325" cy="9345613"/>
  <p:defaultTextStyle>
    <a:defPPr>
      <a:defRPr lang="en-US"/>
    </a:defPPr>
    <a:lvl1pPr algn="l" rtl="0" eaLnBrk="0" fontAlgn="base" hangingPunct="0">
      <a:spcBef>
        <a:spcPct val="0"/>
      </a:spcBef>
      <a:spcAft>
        <a:spcPct val="0"/>
      </a:spcAft>
      <a:defRPr kern="1200">
        <a:solidFill>
          <a:schemeClr val="tx1"/>
        </a:solidFill>
        <a:latin typeface="Papyrus" pitchFamily="66" charset="0"/>
        <a:ea typeface="+mn-ea"/>
        <a:cs typeface="+mn-cs"/>
      </a:defRPr>
    </a:lvl1pPr>
    <a:lvl2pPr marL="457200" algn="l" rtl="0" eaLnBrk="0" fontAlgn="base" hangingPunct="0">
      <a:spcBef>
        <a:spcPct val="0"/>
      </a:spcBef>
      <a:spcAft>
        <a:spcPct val="0"/>
      </a:spcAft>
      <a:defRPr kern="1200">
        <a:solidFill>
          <a:schemeClr val="tx1"/>
        </a:solidFill>
        <a:latin typeface="Papyrus" pitchFamily="66" charset="0"/>
        <a:ea typeface="+mn-ea"/>
        <a:cs typeface="+mn-cs"/>
      </a:defRPr>
    </a:lvl2pPr>
    <a:lvl3pPr marL="914400" algn="l" rtl="0" eaLnBrk="0" fontAlgn="base" hangingPunct="0">
      <a:spcBef>
        <a:spcPct val="0"/>
      </a:spcBef>
      <a:spcAft>
        <a:spcPct val="0"/>
      </a:spcAft>
      <a:defRPr kern="1200">
        <a:solidFill>
          <a:schemeClr val="tx1"/>
        </a:solidFill>
        <a:latin typeface="Papyrus" pitchFamily="66" charset="0"/>
        <a:ea typeface="+mn-ea"/>
        <a:cs typeface="+mn-cs"/>
      </a:defRPr>
    </a:lvl3pPr>
    <a:lvl4pPr marL="1371600" algn="l" rtl="0" eaLnBrk="0" fontAlgn="base" hangingPunct="0">
      <a:spcBef>
        <a:spcPct val="0"/>
      </a:spcBef>
      <a:spcAft>
        <a:spcPct val="0"/>
      </a:spcAft>
      <a:defRPr kern="1200">
        <a:solidFill>
          <a:schemeClr val="tx1"/>
        </a:solidFill>
        <a:latin typeface="Papyrus" pitchFamily="66" charset="0"/>
        <a:ea typeface="+mn-ea"/>
        <a:cs typeface="+mn-cs"/>
      </a:defRPr>
    </a:lvl4pPr>
    <a:lvl5pPr marL="1828800" algn="l" rtl="0" eaLnBrk="0" fontAlgn="base" hangingPunct="0">
      <a:spcBef>
        <a:spcPct val="0"/>
      </a:spcBef>
      <a:spcAft>
        <a:spcPct val="0"/>
      </a:spcAft>
      <a:defRPr kern="1200">
        <a:solidFill>
          <a:schemeClr val="tx1"/>
        </a:solidFill>
        <a:latin typeface="Papyrus" pitchFamily="66" charset="0"/>
        <a:ea typeface="+mn-ea"/>
        <a:cs typeface="+mn-cs"/>
      </a:defRPr>
    </a:lvl5pPr>
    <a:lvl6pPr marL="2286000" algn="l" defTabSz="914400" rtl="0" eaLnBrk="1" latinLnBrk="0" hangingPunct="1">
      <a:defRPr kern="1200">
        <a:solidFill>
          <a:schemeClr val="tx1"/>
        </a:solidFill>
        <a:latin typeface="Papyrus" pitchFamily="66" charset="0"/>
        <a:ea typeface="+mn-ea"/>
        <a:cs typeface="+mn-cs"/>
      </a:defRPr>
    </a:lvl6pPr>
    <a:lvl7pPr marL="2743200" algn="l" defTabSz="914400" rtl="0" eaLnBrk="1" latinLnBrk="0" hangingPunct="1">
      <a:defRPr kern="1200">
        <a:solidFill>
          <a:schemeClr val="tx1"/>
        </a:solidFill>
        <a:latin typeface="Papyrus" pitchFamily="66" charset="0"/>
        <a:ea typeface="+mn-ea"/>
        <a:cs typeface="+mn-cs"/>
      </a:defRPr>
    </a:lvl7pPr>
    <a:lvl8pPr marL="3200400" algn="l" defTabSz="914400" rtl="0" eaLnBrk="1" latinLnBrk="0" hangingPunct="1">
      <a:defRPr kern="1200">
        <a:solidFill>
          <a:schemeClr val="tx1"/>
        </a:solidFill>
        <a:latin typeface="Papyrus" pitchFamily="66" charset="0"/>
        <a:ea typeface="+mn-ea"/>
        <a:cs typeface="+mn-cs"/>
      </a:defRPr>
    </a:lvl8pPr>
    <a:lvl9pPr marL="3657600" algn="l" defTabSz="914400" rtl="0" eaLnBrk="1" latinLnBrk="0" hangingPunct="1">
      <a:defRPr kern="1200">
        <a:solidFill>
          <a:schemeClr val="tx1"/>
        </a:solidFill>
        <a:latin typeface="Papyrus" pitchFamily="66" charset="0"/>
        <a:ea typeface="+mn-ea"/>
        <a:cs typeface="+mn-cs"/>
      </a:defRPr>
    </a:lvl9pPr>
  </p:defaultTextStyle>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a:srgbClr val="999999"/>
    <a:srgbClr val="EAEAEA"/>
    <a:srgbClr val="3333FF"/>
    <a:srgbClr val="5F5F5F"/>
    <a:srgbClr val="99CCFF"/>
    <a:srgbClr val="CCECFF"/>
    <a:srgbClr val="FFCCCC"/>
    <a:srgbClr val="00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4561" autoAdjust="0"/>
    <p:restoredTop sz="45438" autoAdjust="0"/>
  </p:normalViewPr>
  <p:slideViewPr>
    <p:cSldViewPr snapToGrid="0" showGuides="1">
      <p:cViewPr varScale="1">
        <p:scale>
          <a:sx n="70" d="100"/>
          <a:sy n="70" d="100"/>
        </p:scale>
        <p:origin x="-984" y="-102"/>
      </p:cViewPr>
      <p:guideLst>
        <p:guide orient="horz" pos="2159"/>
        <p:guide pos="2880"/>
      </p:guideLst>
    </p:cSldViewPr>
  </p:slideViewPr>
  <p:outlineViewPr>
    <p:cViewPr>
      <p:scale>
        <a:sx n="50" d="100"/>
        <a:sy n="50" d="100"/>
      </p:scale>
      <p:origin x="396" y="3162"/>
    </p:cViewPr>
  </p:outlineViewPr>
  <p:notesTextViewPr>
    <p:cViewPr>
      <p:scale>
        <a:sx n="100" d="100"/>
        <a:sy n="100" d="100"/>
      </p:scale>
      <p:origin x="0" y="0"/>
    </p:cViewPr>
  </p:notesTextViewPr>
  <p:sorterViewPr>
    <p:cViewPr>
      <p:scale>
        <a:sx n="66" d="100"/>
        <a:sy n="66" d="100"/>
      </p:scale>
      <p:origin x="0" y="0"/>
    </p:cViewPr>
  </p:sorterViewPr>
  <p:notesViewPr>
    <p:cSldViewPr snapToGrid="0" showGuides="1">
      <p:cViewPr varScale="1">
        <p:scale>
          <a:sx n="52" d="100"/>
          <a:sy n="52" d="100"/>
        </p:scale>
        <p:origin x="-2898" y="-96"/>
      </p:cViewPr>
      <p:guideLst>
        <p:guide orient="horz" pos="441"/>
        <p:guide pos="221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38" name="Rectangle 2"/>
          <p:cNvSpPr>
            <a:spLocks noGrp="1" noChangeArrowheads="1"/>
          </p:cNvSpPr>
          <p:nvPr>
            <p:ph type="hdr" sz="quarter"/>
          </p:nvPr>
        </p:nvSpPr>
        <p:spPr bwMode="auto">
          <a:xfrm>
            <a:off x="0"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defTabSz="933834">
              <a:defRPr sz="1200">
                <a:latin typeface="Times New Roman" pitchFamily="18" charset="0"/>
              </a:defRPr>
            </a:lvl1pPr>
          </a:lstStyle>
          <a:p>
            <a:endParaRPr lang="en-US" altLang="en-US"/>
          </a:p>
        </p:txBody>
      </p:sp>
      <p:sp>
        <p:nvSpPr>
          <p:cNvPr id="65539" name="Rectangle 3"/>
          <p:cNvSpPr>
            <a:spLocks noGrp="1" noChangeArrowheads="1"/>
          </p:cNvSpPr>
          <p:nvPr>
            <p:ph type="dt" sz="quarter" idx="1"/>
          </p:nvPr>
        </p:nvSpPr>
        <p:spPr bwMode="auto">
          <a:xfrm>
            <a:off x="3992351"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algn="r" defTabSz="933834">
              <a:defRPr sz="1200">
                <a:latin typeface="Times New Roman" pitchFamily="18" charset="0"/>
              </a:defRPr>
            </a:lvl1pPr>
          </a:lstStyle>
          <a:p>
            <a:r>
              <a:rPr lang="en-US" altLang="en-US"/>
              <a:t>1-13-99</a:t>
            </a:r>
          </a:p>
        </p:txBody>
      </p:sp>
      <p:sp>
        <p:nvSpPr>
          <p:cNvPr id="65540" name="Rectangle 4"/>
          <p:cNvSpPr>
            <a:spLocks noGrp="1" noChangeArrowheads="1"/>
          </p:cNvSpPr>
          <p:nvPr>
            <p:ph type="ftr" sz="quarter" idx="2"/>
          </p:nvPr>
        </p:nvSpPr>
        <p:spPr bwMode="auto">
          <a:xfrm>
            <a:off x="0"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defTabSz="933834">
              <a:defRPr sz="1200">
                <a:latin typeface="Times New Roman" pitchFamily="18" charset="0"/>
              </a:defRPr>
            </a:lvl1pPr>
          </a:lstStyle>
          <a:p>
            <a:r>
              <a:rPr lang="en-US" altLang="en-US"/>
              <a:t>CLA77, Andrew Scholtz</a:t>
            </a:r>
          </a:p>
        </p:txBody>
      </p:sp>
      <p:sp>
        <p:nvSpPr>
          <p:cNvPr id="65541" name="Rectangle 5"/>
          <p:cNvSpPr>
            <a:spLocks noGrp="1" noChangeArrowheads="1"/>
          </p:cNvSpPr>
          <p:nvPr>
            <p:ph type="sldNum" sz="quarter" idx="3"/>
          </p:nvPr>
        </p:nvSpPr>
        <p:spPr bwMode="auto">
          <a:xfrm>
            <a:off x="3992351"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algn="r" defTabSz="933834">
              <a:defRPr sz="1200">
                <a:latin typeface="Times New Roman" pitchFamily="18" charset="0"/>
              </a:defRPr>
            </a:lvl1pPr>
          </a:lstStyle>
          <a:p>
            <a:fld id="{49D49933-90C8-4C0F-BBEC-32B1693D37A4}" type="slidenum">
              <a:rPr lang="en-US" altLang="en-US"/>
              <a:pPr/>
              <a:t>‹#›</a:t>
            </a:fld>
            <a:endParaRPr lang="en-US" altLang="en-US"/>
          </a:p>
        </p:txBody>
      </p:sp>
      <p:sp>
        <p:nvSpPr>
          <p:cNvPr id="65550" name="Text Box 14"/>
          <p:cNvSpPr txBox="1">
            <a:spLocks noChangeArrowheads="1"/>
          </p:cNvSpPr>
          <p:nvPr/>
        </p:nvSpPr>
        <p:spPr bwMode="auto">
          <a:xfrm>
            <a:off x="3767292" y="589701"/>
            <a:ext cx="949162" cy="280189"/>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909638">
              <a:defRPr sz="2400">
                <a:solidFill>
                  <a:schemeClr val="tx1"/>
                </a:solidFill>
                <a:latin typeface="Times New Roman" pitchFamily="18" charset="0"/>
              </a:defRPr>
            </a:lvl1pPr>
            <a:lvl2pPr marL="455613" defTabSz="909638">
              <a:defRPr sz="2400">
                <a:solidFill>
                  <a:schemeClr val="tx1"/>
                </a:solidFill>
                <a:latin typeface="Times New Roman" pitchFamily="18" charset="0"/>
              </a:defRPr>
            </a:lvl2pPr>
            <a:lvl3pPr marL="909638" defTabSz="909638">
              <a:defRPr sz="2400">
                <a:solidFill>
                  <a:schemeClr val="tx1"/>
                </a:solidFill>
                <a:latin typeface="Times New Roman" pitchFamily="18" charset="0"/>
              </a:defRPr>
            </a:lvl3pPr>
            <a:lvl4pPr marL="1365250" defTabSz="909638">
              <a:defRPr sz="2400">
                <a:solidFill>
                  <a:schemeClr val="tx1"/>
                </a:solidFill>
                <a:latin typeface="Times New Roman" pitchFamily="18" charset="0"/>
              </a:defRPr>
            </a:lvl4pPr>
            <a:lvl5pPr marL="1819275" defTabSz="909638">
              <a:defRPr sz="2400">
                <a:solidFill>
                  <a:schemeClr val="tx1"/>
                </a:solidFill>
                <a:latin typeface="Times New Roman" pitchFamily="18" charset="0"/>
              </a:defRPr>
            </a:lvl5pPr>
            <a:lvl6pPr marL="2276475" defTabSz="909638" eaLnBrk="0" fontAlgn="base" hangingPunct="0">
              <a:spcBef>
                <a:spcPct val="0"/>
              </a:spcBef>
              <a:spcAft>
                <a:spcPct val="0"/>
              </a:spcAft>
              <a:defRPr sz="2400">
                <a:solidFill>
                  <a:schemeClr val="tx1"/>
                </a:solidFill>
                <a:latin typeface="Times New Roman" pitchFamily="18" charset="0"/>
              </a:defRPr>
            </a:lvl6pPr>
            <a:lvl7pPr marL="2733675" defTabSz="909638" eaLnBrk="0" fontAlgn="base" hangingPunct="0">
              <a:spcBef>
                <a:spcPct val="0"/>
              </a:spcBef>
              <a:spcAft>
                <a:spcPct val="0"/>
              </a:spcAft>
              <a:defRPr sz="2400">
                <a:solidFill>
                  <a:schemeClr val="tx1"/>
                </a:solidFill>
                <a:latin typeface="Times New Roman" pitchFamily="18" charset="0"/>
              </a:defRPr>
            </a:lvl7pPr>
            <a:lvl8pPr marL="3190875" defTabSz="909638" eaLnBrk="0" fontAlgn="base" hangingPunct="0">
              <a:spcBef>
                <a:spcPct val="0"/>
              </a:spcBef>
              <a:spcAft>
                <a:spcPct val="0"/>
              </a:spcAft>
              <a:defRPr sz="2400">
                <a:solidFill>
                  <a:schemeClr val="tx1"/>
                </a:solidFill>
                <a:latin typeface="Times New Roman" pitchFamily="18" charset="0"/>
              </a:defRPr>
            </a:lvl8pPr>
            <a:lvl9pPr marL="3648075" defTabSz="909638"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ltLang="en-US" sz="1800" i="1"/>
              <a:t>Notes</a:t>
            </a:r>
            <a:endParaRPr lang="en-US" altLang="en-US"/>
          </a:p>
        </p:txBody>
      </p:sp>
    </p:spTree>
    <p:extLst>
      <p:ext uri="{BB962C8B-B14F-4D97-AF65-F5344CB8AC3E}">
        <p14:creationId xmlns:p14="http://schemas.microsoft.com/office/powerpoint/2010/main" val="30983473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defTabSz="933834">
              <a:defRPr sz="1200">
                <a:latin typeface="Times New Roman" pitchFamily="18" charset="0"/>
              </a:defRPr>
            </a:lvl1pPr>
          </a:lstStyle>
          <a:p>
            <a:endParaRPr lang="en-US" altLang="en-US"/>
          </a:p>
        </p:txBody>
      </p:sp>
      <p:sp>
        <p:nvSpPr>
          <p:cNvPr id="11267" name="Rectangle 3"/>
          <p:cNvSpPr>
            <a:spLocks noGrp="1" noChangeArrowheads="1"/>
          </p:cNvSpPr>
          <p:nvPr>
            <p:ph type="dt" idx="1"/>
          </p:nvPr>
        </p:nvSpPr>
        <p:spPr bwMode="auto">
          <a:xfrm>
            <a:off x="3992351"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algn="r" defTabSz="933834">
              <a:defRPr sz="1200">
                <a:latin typeface="Times New Roman" pitchFamily="18" charset="0"/>
              </a:defRPr>
            </a:lvl1pPr>
          </a:lstStyle>
          <a:p>
            <a:r>
              <a:rPr lang="en-US" altLang="en-US"/>
              <a:t>1-13-99</a:t>
            </a:r>
          </a:p>
        </p:txBody>
      </p:sp>
      <p:sp>
        <p:nvSpPr>
          <p:cNvPr id="11268" name="Rectangle 4"/>
          <p:cNvSpPr>
            <a:spLocks noGrp="1" noRot="1" noChangeAspect="1" noChangeArrowheads="1" noTextEdit="1"/>
          </p:cNvSpPr>
          <p:nvPr>
            <p:ph type="sldImg" idx="2"/>
          </p:nvPr>
        </p:nvSpPr>
        <p:spPr bwMode="auto">
          <a:xfrm>
            <a:off x="2227262" y="700175"/>
            <a:ext cx="2592388" cy="1944512"/>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1269" name="Rectangle 5"/>
          <p:cNvSpPr>
            <a:spLocks noGrp="1" noChangeArrowheads="1"/>
          </p:cNvSpPr>
          <p:nvPr>
            <p:ph type="body" sz="quarter" idx="3"/>
          </p:nvPr>
        </p:nvSpPr>
        <p:spPr bwMode="auto">
          <a:xfrm>
            <a:off x="550864" y="2857501"/>
            <a:ext cx="5943598" cy="5787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p>
            <a:pPr lvl="0"/>
            <a:r>
              <a:rPr lang="en-US" altLang="en-US" dirty="0" smtClean="0"/>
              <a:t>Click to edit Master text styles</a:t>
            </a:r>
          </a:p>
          <a:p>
            <a:pPr lvl="1"/>
            <a:r>
              <a:rPr lang="en-US" altLang="en-US" dirty="0" smtClean="0"/>
              <a:t> Second level</a:t>
            </a:r>
          </a:p>
          <a:p>
            <a:pPr lvl="2"/>
            <a:r>
              <a:rPr lang="en-US" altLang="en-US" dirty="0" smtClean="0"/>
              <a:t> Third level</a:t>
            </a:r>
          </a:p>
          <a:p>
            <a:pPr lvl="3"/>
            <a:r>
              <a:rPr lang="en-US" altLang="en-US" dirty="0" smtClean="0"/>
              <a:t> Fourth level</a:t>
            </a:r>
          </a:p>
          <a:p>
            <a:pPr lvl="4"/>
            <a:r>
              <a:rPr lang="en-US" altLang="en-US" dirty="0" smtClean="0"/>
              <a:t> Fifth level</a:t>
            </a:r>
          </a:p>
        </p:txBody>
      </p:sp>
      <p:sp>
        <p:nvSpPr>
          <p:cNvPr id="11270" name="Rectangle 6"/>
          <p:cNvSpPr>
            <a:spLocks noGrp="1" noChangeArrowheads="1"/>
          </p:cNvSpPr>
          <p:nvPr>
            <p:ph type="ftr" sz="quarter" idx="4"/>
          </p:nvPr>
        </p:nvSpPr>
        <p:spPr bwMode="auto">
          <a:xfrm>
            <a:off x="0"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defTabSz="933834">
              <a:defRPr sz="1200">
                <a:latin typeface="Times New Roman" pitchFamily="18" charset="0"/>
              </a:defRPr>
            </a:lvl1pPr>
          </a:lstStyle>
          <a:p>
            <a:r>
              <a:rPr lang="en-US" altLang="en-US"/>
              <a:t>CLA77, Andrew Scholtz</a:t>
            </a:r>
          </a:p>
        </p:txBody>
      </p:sp>
      <p:sp>
        <p:nvSpPr>
          <p:cNvPr id="11271" name="Rectangle 7"/>
          <p:cNvSpPr>
            <a:spLocks noGrp="1" noChangeArrowheads="1"/>
          </p:cNvSpPr>
          <p:nvPr>
            <p:ph type="sldNum" sz="quarter" idx="5"/>
          </p:nvPr>
        </p:nvSpPr>
        <p:spPr bwMode="auto">
          <a:xfrm>
            <a:off x="3992351"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algn="r" defTabSz="933834">
              <a:defRPr sz="1200">
                <a:latin typeface="Times New Roman" pitchFamily="18" charset="0"/>
              </a:defRPr>
            </a:lvl1pPr>
          </a:lstStyle>
          <a:p>
            <a:fld id="{2ED5918B-C6D0-48E2-B93E-1929E7B45D62}" type="slidenum">
              <a:rPr lang="en-US" altLang="en-US"/>
              <a:pPr/>
              <a:t>‹#›</a:t>
            </a:fld>
            <a:endParaRPr lang="en-US" altLang="en-US"/>
          </a:p>
        </p:txBody>
      </p:sp>
    </p:spTree>
    <p:extLst>
      <p:ext uri="{BB962C8B-B14F-4D97-AF65-F5344CB8AC3E}">
        <p14:creationId xmlns:p14="http://schemas.microsoft.com/office/powerpoint/2010/main" val="3591041138"/>
      </p:ext>
    </p:extLst>
  </p:cSld>
  <p:clrMap bg1="lt1" tx1="dk1" bg2="lt2" tx2="dk2" accent1="accent1" accent2="accent2" accent3="accent3" accent4="accent4" accent5="accent5" accent6="accent6" hlink="hlink" folHlink="folHlink"/>
  <p:hf hdr="0"/>
  <p:notesStyle>
    <a:lvl1pPr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1pPr>
    <a:lvl2pPr marL="228600" indent="0"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2pPr>
    <a:lvl3pPr marL="457200" indent="0"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3pPr>
    <a:lvl4pPr marL="685800" indent="0"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4pPr>
    <a:lvl5pPr marL="914400" indent="0"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8" Type="http://schemas.openxmlformats.org/officeDocument/2006/relationships/hyperlink" Target="http://www.perseus.tufts.edu/hopper/morph.jsp?l=qhleiw%3Dn&amp;la=greek&amp;prior=tw=n" TargetMode="External"/><Relationship Id="rId3" Type="http://schemas.openxmlformats.org/officeDocument/2006/relationships/hyperlink" Target="http://www.perseus.tufts.edu/hopper/morph.jsp?l=a)lla\&amp;la=greek&amp;prior=i)/son" TargetMode="External"/><Relationship Id="rId7" Type="http://schemas.openxmlformats.org/officeDocument/2006/relationships/hyperlink" Target="http://www.perseus.tufts.edu/hopper/morph.jsp?l=tw%3Dn&amp;la=greek&amp;prior=a)/rresi" TargetMode="External"/><Relationship Id="rId2" Type="http://schemas.openxmlformats.org/officeDocument/2006/relationships/slide" Target="../slides/slide12.xml"/><Relationship Id="rId1" Type="http://schemas.openxmlformats.org/officeDocument/2006/relationships/notesMaster" Target="../notesMasters/notesMaster1.xml"/><Relationship Id="rId6" Type="http://schemas.openxmlformats.org/officeDocument/2006/relationships/hyperlink" Target="http://www.perseus.tufts.edu/hopper/morph.jsp?l=a)/rresi&amp;la=greek&amp;prior=toi=s" TargetMode="External"/><Relationship Id="rId11" Type="http://schemas.openxmlformats.org/officeDocument/2006/relationships/hyperlink" Target="http://www.perseus.tufts.edu/hopper/morph.jsp?l=pepoi/hke&amp;la=greek&amp;prior=a)gxistei/an" TargetMode="External"/><Relationship Id="rId5" Type="http://schemas.openxmlformats.org/officeDocument/2006/relationships/hyperlink" Target="http://www.perseus.tufts.edu/hopper/morph.jsp?l=toi%3Ds&amp;la=greek&amp;prior=prote/rois" TargetMode="External"/><Relationship Id="rId10" Type="http://schemas.openxmlformats.org/officeDocument/2006/relationships/hyperlink" Target="http://www.perseus.tufts.edu/hopper/morph.jsp?l=a)gxistei/an&amp;la=greek&amp;prior=th\n" TargetMode="External"/><Relationship Id="rId4" Type="http://schemas.openxmlformats.org/officeDocument/2006/relationships/hyperlink" Target="http://www.perseus.tufts.edu/hopper/morph.jsp?l=prote/rois&amp;la=greek&amp;prior=a)lla\" TargetMode="External"/><Relationship Id="rId9" Type="http://schemas.openxmlformats.org/officeDocument/2006/relationships/hyperlink" Target="http://www.perseus.tufts.edu/hopper/morph.jsp?l=th\n&amp;la=greek&amp;prior=qhleiw=n"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1</a:t>
            </a:fld>
            <a:endParaRPr lang="en-US" altLang="en-US"/>
          </a:p>
        </p:txBody>
      </p:sp>
    </p:spTree>
    <p:extLst>
      <p:ext uri="{BB962C8B-B14F-4D97-AF65-F5344CB8AC3E}">
        <p14:creationId xmlns:p14="http://schemas.microsoft.com/office/powerpoint/2010/main" val="27703629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9FD87D62-214B-4327-A800-EE52F54C8112}" type="datetime1">
              <a:rPr lang="en-US" altLang="en-US"/>
              <a:pPr/>
              <a:t>2013-10-01</a:t>
            </a:fld>
            <a:endParaRPr lang="en-US" altLang="en-US"/>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84095239-40AF-4617-AF1F-1D977A54F765}" type="slidenum">
              <a:rPr lang="en-US" altLang="en-US"/>
              <a:pPr/>
              <a:t>10</a:t>
            </a:fld>
            <a:endParaRPr lang="en-US" altLang="en-US"/>
          </a:p>
        </p:txBody>
      </p:sp>
      <p:sp>
        <p:nvSpPr>
          <p:cNvPr id="529410" name="Rectangle 2"/>
          <p:cNvSpPr>
            <a:spLocks noGrp="1" noRot="1" noChangeAspect="1" noChangeArrowheads="1" noTextEdit="1"/>
          </p:cNvSpPr>
          <p:nvPr>
            <p:ph type="sldImg"/>
          </p:nvPr>
        </p:nvSpPr>
        <p:spPr>
          <a:xfrm>
            <a:off x="2227263" y="700088"/>
            <a:ext cx="2592387" cy="1944687"/>
          </a:xfrm>
          <a:ln/>
        </p:spPr>
      </p:sp>
      <p:sp>
        <p:nvSpPr>
          <p:cNvPr id="52941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11</a:t>
            </a:fld>
            <a:endParaRPr lang="en-US" altLang="en-US"/>
          </a:p>
        </p:txBody>
      </p:sp>
    </p:spTree>
    <p:extLst>
      <p:ext uri="{BB962C8B-B14F-4D97-AF65-F5344CB8AC3E}">
        <p14:creationId xmlns:p14="http://schemas.microsoft.com/office/powerpoint/2010/main" val="510654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0088"/>
            <a:ext cx="2592387" cy="1944687"/>
          </a:xfrm>
        </p:spPr>
      </p:sp>
      <p:sp>
        <p:nvSpPr>
          <p:cNvPr id="3" name="Notes Placeholder 2"/>
          <p:cNvSpPr>
            <a:spLocks noGrp="1"/>
          </p:cNvSpPr>
          <p:nvPr>
            <p:ph type="body" idx="1"/>
          </p:nvPr>
        </p:nvSpPr>
        <p:spPr/>
        <p:txBody>
          <a:bodyPr/>
          <a:lstStyle/>
          <a:p>
            <a:r>
              <a:rPr lang="en-US" altLang="en-US" dirty="0" smtClean="0"/>
              <a:t>NOTES WIVES ETC.</a:t>
            </a:r>
          </a:p>
          <a:p>
            <a:pPr lvl="1"/>
            <a:r>
              <a:rPr lang="en-US" altLang="en-US" dirty="0" smtClean="0"/>
              <a:t>woman helped perpetuate the </a:t>
            </a:r>
            <a:r>
              <a:rPr lang="en-US" altLang="en-US" i="1" dirty="0" smtClean="0"/>
              <a:t>oikos</a:t>
            </a:r>
            <a:r>
              <a:rPr lang="en-US" altLang="en-US" dirty="0" smtClean="0"/>
              <a:t> by producing male issue and, in a pinch, by providing means whereby property could still remain within the family.</a:t>
            </a:r>
          </a:p>
          <a:p>
            <a:r>
              <a:rPr lang="en-US" altLang="en-US" dirty="0" smtClean="0"/>
              <a:t>Guardianship</a:t>
            </a:r>
          </a:p>
          <a:p>
            <a:pPr lvl="1"/>
            <a:r>
              <a:rPr lang="en-US" altLang="en-US" i="1" dirty="0" smtClean="0"/>
              <a:t>kurios</a:t>
            </a:r>
            <a:r>
              <a:rPr lang="en-US" altLang="en-US" dirty="0" smtClean="0"/>
              <a:t> and </a:t>
            </a:r>
            <a:r>
              <a:rPr lang="en-US" altLang="en-US" i="1" dirty="0" smtClean="0"/>
              <a:t>oikos</a:t>
            </a:r>
          </a:p>
          <a:p>
            <a:pPr lvl="2"/>
            <a:r>
              <a:rPr lang="en-US" altLang="en-US" i="1" dirty="0" smtClean="0"/>
              <a:t>kurios</a:t>
            </a:r>
            <a:r>
              <a:rPr lang="en-US" altLang="en-US" dirty="0" smtClean="0"/>
              <a:t>, legal guardian</a:t>
            </a:r>
          </a:p>
          <a:p>
            <a:pPr lvl="2"/>
            <a:r>
              <a:rPr lang="en-US" altLang="en-US" i="1" dirty="0" smtClean="0"/>
              <a:t>oikos</a:t>
            </a:r>
            <a:endParaRPr lang="en-US" altLang="en-US" dirty="0" smtClean="0"/>
          </a:p>
          <a:p>
            <a:pPr lvl="3"/>
            <a:r>
              <a:rPr lang="en-US" altLang="en-US" dirty="0" smtClean="0"/>
              <a:t>house/home</a:t>
            </a:r>
          </a:p>
          <a:p>
            <a:pPr lvl="3"/>
            <a:r>
              <a:rPr lang="en-US" altLang="en-US" dirty="0" smtClean="0"/>
              <a:t>family, including property transmitted to successive generations through legitimate issue</a:t>
            </a:r>
          </a:p>
          <a:p>
            <a:pPr lvl="1"/>
            <a:r>
              <a:rPr lang="en-US" altLang="en-US" dirty="0" smtClean="0"/>
              <a:t>court representation</a:t>
            </a:r>
          </a:p>
          <a:p>
            <a:pPr lvl="2"/>
            <a:r>
              <a:rPr lang="en-US" altLang="en-US" dirty="0" smtClean="0"/>
              <a:t>not legally competent</a:t>
            </a:r>
          </a:p>
          <a:p>
            <a:r>
              <a:rPr lang="en-US" altLang="en-US" dirty="0" smtClean="0"/>
              <a:t>Property</a:t>
            </a:r>
          </a:p>
          <a:p>
            <a:pPr lvl="1"/>
            <a:r>
              <a:rPr lang="en-US" altLang="en-US" dirty="0" smtClean="0"/>
              <a:t>ownership permitted</a:t>
            </a:r>
          </a:p>
          <a:p>
            <a:pPr lvl="1"/>
            <a:r>
              <a:rPr lang="en-US" altLang="en-US" dirty="0" smtClean="0"/>
              <a:t>but barred from transaction beyond a medimnos of grain (a few days supply for family)</a:t>
            </a:r>
          </a:p>
          <a:p>
            <a:pPr lvl="2"/>
            <a:r>
              <a:rPr lang="en-US" altLang="en-US" dirty="0" smtClean="0"/>
              <a:t>i.e., from major property transfer</a:t>
            </a:r>
          </a:p>
          <a:p>
            <a:pPr lvl="1"/>
            <a:r>
              <a:rPr lang="en-US" altLang="en-US" dirty="0" smtClean="0"/>
              <a:t>dowry</a:t>
            </a:r>
          </a:p>
          <a:p>
            <a:pPr lvl="2"/>
            <a:r>
              <a:rPr lang="en-US" altLang="en-US" dirty="0" smtClean="0"/>
              <a:t>officially, the woman’s and her birth family’s</a:t>
            </a:r>
          </a:p>
          <a:p>
            <a:pPr lvl="2"/>
            <a:r>
              <a:rPr lang="en-US" altLang="en-US" dirty="0" smtClean="0"/>
              <a:t>but managed - and perhaps invested - by husband</a:t>
            </a:r>
          </a:p>
          <a:p>
            <a:pPr lvl="3"/>
            <a:r>
              <a:rPr lang="en-US" altLang="en-US" dirty="0" smtClean="0"/>
              <a:t>possibility of investment potentially an attraction for prospective bridegrooms</a:t>
            </a:r>
          </a:p>
          <a:p>
            <a:pPr lvl="3"/>
            <a:r>
              <a:rPr lang="fr-FR" altLang="en-US" dirty="0" smtClean="0"/>
              <a:t>capital </a:t>
            </a:r>
            <a:r>
              <a:rPr lang="fr-FR" altLang="en-US" dirty="0" err="1" smtClean="0"/>
              <a:t>reverts</a:t>
            </a:r>
            <a:r>
              <a:rPr lang="fr-FR" altLang="en-US" dirty="0" smtClean="0"/>
              <a:t> on dissolution of mariage, </a:t>
            </a:r>
            <a:r>
              <a:rPr lang="fr-FR" altLang="en-US" dirty="0" err="1" smtClean="0"/>
              <a:t>else</a:t>
            </a:r>
            <a:r>
              <a:rPr lang="fr-FR" altLang="en-US" dirty="0" smtClean="0"/>
              <a:t> 18% per </a:t>
            </a:r>
            <a:r>
              <a:rPr lang="fr-FR" altLang="en-US" dirty="0" err="1" smtClean="0"/>
              <a:t>annum</a:t>
            </a:r>
            <a:r>
              <a:rPr lang="fr-FR" altLang="en-US" dirty="0" smtClean="0"/>
              <a:t> </a:t>
            </a:r>
            <a:r>
              <a:rPr lang="fr-FR" altLang="en-US" dirty="0" err="1" smtClean="0"/>
              <a:t>interest</a:t>
            </a:r>
            <a:endParaRPr lang="fr-FR" altLang="en-US" dirty="0" smtClean="0"/>
          </a:p>
          <a:p>
            <a:pPr lvl="3"/>
            <a:r>
              <a:rPr lang="fr-FR" altLang="en-US" dirty="0" smtClean="0"/>
              <a:t>i.e., a </a:t>
            </a:r>
            <a:r>
              <a:rPr lang="fr-FR" altLang="en-US" dirty="0" err="1" smtClean="0"/>
              <a:t>way</a:t>
            </a:r>
            <a:r>
              <a:rPr lang="fr-FR" altLang="en-US" dirty="0" smtClean="0"/>
              <a:t> for </a:t>
            </a:r>
            <a:r>
              <a:rPr lang="fr-FR" altLang="en-US" dirty="0" err="1" smtClean="0"/>
              <a:t>birth</a:t>
            </a:r>
            <a:r>
              <a:rPr lang="fr-FR" altLang="en-US" dirty="0" smtClean="0"/>
              <a:t> </a:t>
            </a:r>
            <a:r>
              <a:rPr lang="fr-FR" altLang="en-US" dirty="0" err="1" smtClean="0"/>
              <a:t>family</a:t>
            </a:r>
            <a:r>
              <a:rPr lang="fr-FR" altLang="en-US" dirty="0" smtClean="0"/>
              <a:t> to </a:t>
            </a:r>
            <a:r>
              <a:rPr lang="fr-FR" altLang="en-US" dirty="0" err="1" smtClean="0"/>
              <a:t>maintain</a:t>
            </a:r>
            <a:r>
              <a:rPr lang="fr-FR" altLang="en-US" dirty="0" smtClean="0"/>
              <a:t> </a:t>
            </a:r>
            <a:r>
              <a:rPr lang="fr-FR" altLang="en-US" dirty="0" err="1" smtClean="0"/>
              <a:t>some</a:t>
            </a:r>
            <a:r>
              <a:rPr lang="fr-FR" altLang="en-US" dirty="0" smtClean="0"/>
              <a:t> control of </a:t>
            </a:r>
            <a:r>
              <a:rPr lang="fr-FR" altLang="en-US" dirty="0" err="1" smtClean="0"/>
              <a:t>woman</a:t>
            </a:r>
            <a:endParaRPr lang="fr-FR" altLang="en-US" dirty="0" smtClean="0"/>
          </a:p>
          <a:p>
            <a:pPr lvl="1"/>
            <a:r>
              <a:rPr lang="en-US" altLang="en-US" dirty="0" smtClean="0"/>
              <a:t>inheritance</a:t>
            </a:r>
          </a:p>
          <a:p>
            <a:pPr lvl="2"/>
            <a:r>
              <a:rPr lang="en-US" altLang="en-US" dirty="0" smtClean="0"/>
              <a:t>male issue favored over female</a:t>
            </a:r>
          </a:p>
          <a:p>
            <a:pPr lvl="2"/>
            <a:r>
              <a:rPr lang="en-US" altLang="en-US" dirty="0" smtClean="0"/>
              <a:t>fathers without sons could transmit property via daughters (</a:t>
            </a:r>
            <a:r>
              <a:rPr lang="en-US" altLang="en-US" i="1" dirty="0" err="1" smtClean="0"/>
              <a:t>epikleros</a:t>
            </a:r>
            <a:r>
              <a:rPr lang="en-US" altLang="en-US" dirty="0" smtClean="0"/>
              <a:t> “[woman] with  property”)</a:t>
            </a:r>
          </a:p>
          <a:p>
            <a:pPr lvl="3"/>
            <a:r>
              <a:rPr lang="en-US" altLang="en-US" dirty="0" smtClean="0"/>
              <a:t>adoptive son would have to marry daughter to guarantee property remained in family</a:t>
            </a:r>
          </a:p>
          <a:p>
            <a:pPr lvl="3"/>
            <a:r>
              <a:rPr lang="en-US" altLang="en-US" dirty="0" smtClean="0"/>
              <a:t>a father could call upon daughter to divorce husband to become an </a:t>
            </a:r>
            <a:r>
              <a:rPr lang="en-US" altLang="en-US" dirty="0" err="1" smtClean="0"/>
              <a:t>epikleros</a:t>
            </a:r>
            <a:r>
              <a:rPr lang="en-US" altLang="en-US" dirty="0" smtClean="0"/>
              <a:t> to be married to uncle or cousin</a:t>
            </a:r>
          </a:p>
          <a:p>
            <a:pPr lvl="3"/>
            <a:r>
              <a:rPr lang="en-US" altLang="en-US" i="1" dirty="0" err="1" smtClean="0"/>
              <a:t>ankhisteia</a:t>
            </a:r>
            <a:r>
              <a:rPr lang="en-US" altLang="en-US" dirty="0" smtClean="0"/>
              <a:t>: Isaeus 7.20 “Thus the law gives the sister and the sister's son an equal share of their father's and their brother's estate; but when a first cousin, or any other kinsman in a remoter degree, dies, it no longer grants such equality, but gives the male relatives the right of succession as next-of-kin in preference to the female. (</a:t>
            </a:r>
            <a:r>
              <a:rPr lang="en-US" altLang="en-US" dirty="0" err="1" smtClean="0">
                <a:hlinkClick r:id="rId3"/>
              </a:rPr>
              <a:t>ἀλλὰ</a:t>
            </a:r>
            <a:r>
              <a:rPr lang="en-US" altLang="en-US" dirty="0" smtClean="0"/>
              <a:t> </a:t>
            </a:r>
            <a:r>
              <a:rPr lang="en-US" altLang="en-US" dirty="0" smtClean="0">
                <a:hlinkClick r:id="rId4"/>
              </a:rPr>
              <a:t>π</a:t>
            </a:r>
            <a:r>
              <a:rPr lang="en-US" altLang="en-US" dirty="0" err="1" smtClean="0">
                <a:hlinkClick r:id="rId4"/>
              </a:rPr>
              <a:t>ροτέροις</a:t>
            </a:r>
            <a:r>
              <a:rPr lang="en-US" altLang="en-US" dirty="0" smtClean="0"/>
              <a:t> </a:t>
            </a:r>
            <a:r>
              <a:rPr lang="en-US" altLang="en-US" dirty="0" err="1" smtClean="0">
                <a:hlinkClick r:id="rId5"/>
              </a:rPr>
              <a:t>τοῖς</a:t>
            </a:r>
            <a:r>
              <a:rPr lang="en-US" altLang="en-US" dirty="0" smtClean="0"/>
              <a:t> </a:t>
            </a:r>
            <a:r>
              <a:rPr lang="en-US" altLang="en-US" dirty="0" err="1" smtClean="0">
                <a:hlinkClick r:id="rId6"/>
              </a:rPr>
              <a:t>ἄρρεσι</a:t>
            </a:r>
            <a:r>
              <a:rPr lang="en-US" altLang="en-US" dirty="0" smtClean="0"/>
              <a:t> </a:t>
            </a:r>
            <a:r>
              <a:rPr lang="en-US" altLang="en-US" dirty="0" err="1" smtClean="0">
                <a:hlinkClick r:id="rId7"/>
              </a:rPr>
              <a:t>τῶν</a:t>
            </a:r>
            <a:r>
              <a:rPr lang="en-US" altLang="en-US" dirty="0" smtClean="0"/>
              <a:t> </a:t>
            </a:r>
            <a:r>
              <a:rPr lang="en-US" altLang="en-US" dirty="0" err="1" smtClean="0">
                <a:hlinkClick r:id="rId8"/>
              </a:rPr>
              <a:t>θηλειῶν</a:t>
            </a:r>
            <a:r>
              <a:rPr lang="en-US" altLang="en-US" dirty="0" smtClean="0"/>
              <a:t> </a:t>
            </a:r>
            <a:r>
              <a:rPr lang="en-US" altLang="en-US" dirty="0" err="1" smtClean="0">
                <a:hlinkClick r:id="rId9"/>
              </a:rPr>
              <a:t>τὴν</a:t>
            </a:r>
            <a:r>
              <a:rPr lang="en-US" altLang="en-US" dirty="0" smtClean="0"/>
              <a:t> </a:t>
            </a:r>
            <a:r>
              <a:rPr lang="en-US" altLang="en-US" dirty="0" err="1" smtClean="0">
                <a:hlinkClick r:id="rId10"/>
              </a:rPr>
              <a:t>ἀγχιστεί</a:t>
            </a:r>
            <a:r>
              <a:rPr lang="en-US" altLang="en-US" dirty="0" smtClean="0">
                <a:hlinkClick r:id="rId10"/>
              </a:rPr>
              <a:t>αν</a:t>
            </a:r>
            <a:r>
              <a:rPr lang="en-US" altLang="en-US" dirty="0" smtClean="0"/>
              <a:t> </a:t>
            </a:r>
            <a:r>
              <a:rPr lang="en-US" altLang="en-US" dirty="0" smtClean="0">
                <a:hlinkClick r:id="rId11"/>
              </a:rPr>
              <a:t>πεποίηκε</a:t>
            </a:r>
            <a:r>
              <a:rPr lang="en-US" altLang="en-US" dirty="0" smtClean="0"/>
              <a:t>.) For it declares that ‘the males and the issue of the males, who are descended from the same stock, shall be preferred, even though their relationship to the deceased is more remote.’ The wife of Pronapes, therefore, had no right to claim a share at all, and Thrasybulus ought to have claimed the whole if he regarded my adoption as invalid.”</a:t>
            </a:r>
          </a:p>
          <a:p>
            <a:pPr lvl="2"/>
            <a:r>
              <a:rPr lang="en-US" altLang="en-US" dirty="0" smtClean="0"/>
              <a:t>invalidation of will in event of coercion or incapacity, including if influenced by woman’s persuasiveness (</a:t>
            </a:r>
            <a:r>
              <a:rPr lang="en-US" altLang="en-US" dirty="0" err="1" smtClean="0"/>
              <a:t>dem.</a:t>
            </a:r>
            <a:r>
              <a:rPr lang="en-US" altLang="en-US" dirty="0" smtClean="0"/>
              <a:t> 46.14; 6.10; </a:t>
            </a:r>
            <a:r>
              <a:rPr lang="en-US" altLang="en-US" dirty="0" err="1" smtClean="0"/>
              <a:t>hyp</a:t>
            </a:r>
            <a:r>
              <a:rPr lang="en-US" altLang="en-US" dirty="0" smtClean="0"/>
              <a:t>. 17 Loeb; </a:t>
            </a:r>
            <a:r>
              <a:rPr lang="en-US" altLang="en-US" dirty="0" err="1" smtClean="0"/>
              <a:t>aristot</a:t>
            </a:r>
            <a:r>
              <a:rPr lang="en-US" altLang="en-US" dirty="0" smtClean="0"/>
              <a:t>. </a:t>
            </a:r>
            <a:r>
              <a:rPr lang="en-US" altLang="en-US" dirty="0" err="1" smtClean="0"/>
              <a:t>ath</a:t>
            </a:r>
            <a:r>
              <a:rPr lang="en-US" altLang="en-US" dirty="0" smtClean="0"/>
              <a:t>. pol. 35)</a:t>
            </a:r>
          </a:p>
          <a:p>
            <a:pPr lvl="2"/>
            <a:r>
              <a:rPr lang="en-US" altLang="en-US" dirty="0" smtClean="0"/>
              <a:t>cf. </a:t>
            </a:r>
            <a:r>
              <a:rPr lang="en-US" altLang="en-US" dirty="0" err="1" smtClean="0"/>
              <a:t>neaera</a:t>
            </a:r>
            <a:r>
              <a:rPr lang="en-US" altLang="en-US" dirty="0" smtClean="0"/>
              <a:t> pp. 172-173 (</a:t>
            </a:r>
            <a:r>
              <a:rPr lang="en-US" altLang="en-US" dirty="0" err="1" smtClean="0"/>
              <a:t>phrastor-phano</a:t>
            </a:r>
            <a:r>
              <a:rPr lang="en-US" altLang="en-US" dirty="0" smtClean="0"/>
              <a:t> incident): refers to or at least evokes much of above </a:t>
            </a:r>
            <a:r>
              <a:rPr lang="en-US" altLang="en-US" dirty="0" err="1" smtClean="0"/>
              <a:t>vav</a:t>
            </a:r>
            <a:r>
              <a:rPr lang="en-US" altLang="en-US" dirty="0" smtClean="0"/>
              <a:t> woman’s role as caregiver, channel for inheritance, </a:t>
            </a:r>
            <a:r>
              <a:rPr lang="en-US" altLang="en-US" dirty="0" err="1" smtClean="0"/>
              <a:t>defruader</a:t>
            </a:r>
            <a:endParaRPr lang="en-US" altLang="en-US" dirty="0" smtClean="0"/>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12</a:t>
            </a:fld>
            <a:endParaRPr lang="en-US" altLang="en-US"/>
          </a:p>
        </p:txBody>
      </p:sp>
    </p:spTree>
    <p:extLst>
      <p:ext uri="{BB962C8B-B14F-4D97-AF65-F5344CB8AC3E}">
        <p14:creationId xmlns:p14="http://schemas.microsoft.com/office/powerpoint/2010/main" val="42946405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2A23BFF0-4313-4C12-8025-792B086A6314}" type="datetime1">
              <a:rPr lang="en-US" altLang="en-US"/>
              <a:pPr/>
              <a:t>2013-10-01</a:t>
            </a:fld>
            <a:endParaRPr lang="en-US" altLang="en-US"/>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B7909D9A-D488-4360-B34E-1128E317A984}" type="slidenum">
              <a:rPr lang="en-US" altLang="en-US"/>
              <a:pPr/>
              <a:t>13</a:t>
            </a:fld>
            <a:endParaRPr lang="en-US" altLang="en-US"/>
          </a:p>
        </p:txBody>
      </p:sp>
      <p:sp>
        <p:nvSpPr>
          <p:cNvPr id="645122" name="Rectangle 2"/>
          <p:cNvSpPr>
            <a:spLocks noGrp="1" noRot="1" noChangeAspect="1" noChangeArrowheads="1" noTextEdit="1"/>
          </p:cNvSpPr>
          <p:nvPr>
            <p:ph type="sldImg"/>
          </p:nvPr>
        </p:nvSpPr>
        <p:spPr>
          <a:xfrm>
            <a:off x="2227263" y="700088"/>
            <a:ext cx="2592387" cy="1944687"/>
          </a:xfrm>
          <a:ln/>
        </p:spPr>
      </p:sp>
      <p:sp>
        <p:nvSpPr>
          <p:cNvPr id="64512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14</a:t>
            </a:fld>
            <a:endParaRPr lang="en-US" altLang="en-US"/>
          </a:p>
        </p:txBody>
      </p:sp>
    </p:spTree>
    <p:extLst>
      <p:ext uri="{BB962C8B-B14F-4D97-AF65-F5344CB8AC3E}">
        <p14:creationId xmlns:p14="http://schemas.microsoft.com/office/powerpoint/2010/main" val="39283981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15</a:t>
            </a:fld>
            <a:endParaRPr lang="en-US" altLang="en-US"/>
          </a:p>
        </p:txBody>
      </p:sp>
    </p:spTree>
    <p:extLst>
      <p:ext uri="{BB962C8B-B14F-4D97-AF65-F5344CB8AC3E}">
        <p14:creationId xmlns:p14="http://schemas.microsoft.com/office/powerpoint/2010/main" val="21735685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16</a:t>
            </a:fld>
            <a:endParaRPr lang="en-US" altLang="en-US"/>
          </a:p>
        </p:txBody>
      </p:sp>
    </p:spTree>
    <p:extLst>
      <p:ext uri="{BB962C8B-B14F-4D97-AF65-F5344CB8AC3E}">
        <p14:creationId xmlns:p14="http://schemas.microsoft.com/office/powerpoint/2010/main" val="1080446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0088"/>
            <a:ext cx="2592387" cy="1944687"/>
          </a:xfrm>
        </p:spPr>
      </p:sp>
      <p:sp>
        <p:nvSpPr>
          <p:cNvPr id="3" name="Notes Placeholder 2"/>
          <p:cNvSpPr>
            <a:spLocks noGrp="1"/>
          </p:cNvSpPr>
          <p:nvPr>
            <p:ph type="body" idx="1"/>
          </p:nvPr>
        </p:nvSpPr>
        <p:spPr/>
        <p:txBody>
          <a:bodyPr/>
          <a:lstStyle/>
          <a:p>
            <a:r>
              <a:rPr lang="en-US" dirty="0" smtClean="0"/>
              <a:t>this schema continues what f sees as</a:t>
            </a:r>
            <a:r>
              <a:rPr lang="en-US" baseline="0" dirty="0" smtClean="0"/>
              <a:t> a basically struggle-based model, this time, other-directed. in the case of semi-institutionalized </a:t>
            </a:r>
            <a:r>
              <a:rPr lang="en-US" baseline="0" dirty="0" err="1" smtClean="0"/>
              <a:t>peerasty</a:t>
            </a:r>
            <a:r>
              <a:rPr lang="en-US" baseline="0" dirty="0" smtClean="0"/>
              <a:t>, the struggle, the element of inequality, potentially harmful to the socially subordinate side, especially in the case of free-citizen youths in pederasty.</a:t>
            </a:r>
            <a:endParaRPr lang="en-US" dirty="0"/>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17</a:t>
            </a:fld>
            <a:endParaRPr lang="en-US" altLang="en-US"/>
          </a:p>
        </p:txBody>
      </p:sp>
    </p:spTree>
    <p:extLst>
      <p:ext uri="{BB962C8B-B14F-4D97-AF65-F5344CB8AC3E}">
        <p14:creationId xmlns:p14="http://schemas.microsoft.com/office/powerpoint/2010/main" val="7484975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0088"/>
            <a:ext cx="2592387" cy="1944687"/>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"Within speech act theory, a performative is that discursive practice that enacts or produces that which it names" (Bodies that matter</a:t>
            </a:r>
            <a:r>
              <a:rPr lang="en-US" baseline="0" dirty="0" smtClean="0"/>
              <a:t> </a:t>
            </a:r>
            <a:r>
              <a:rPr lang="en-US" dirty="0" smtClean="0"/>
              <a:t>13)</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 gender is an act which has been rehearsed, much as a script survives the particular actors who make use of it, but which requires individual actors in order to be actualized and reproduced as reality once again" ("Performative Acts," Performing Feminisms 1990)</a:t>
            </a:r>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18</a:t>
            </a:fld>
            <a:endParaRPr lang="en-US" altLang="en-US"/>
          </a:p>
        </p:txBody>
      </p:sp>
    </p:spTree>
    <p:extLst>
      <p:ext uri="{BB962C8B-B14F-4D97-AF65-F5344CB8AC3E}">
        <p14:creationId xmlns:p14="http://schemas.microsoft.com/office/powerpoint/2010/main" val="14834743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19</a:t>
            </a:fld>
            <a:endParaRPr lang="en-US" altLang="en-US"/>
          </a:p>
        </p:txBody>
      </p:sp>
    </p:spTree>
    <p:extLst>
      <p:ext uri="{BB962C8B-B14F-4D97-AF65-F5344CB8AC3E}">
        <p14:creationId xmlns:p14="http://schemas.microsoft.com/office/powerpoint/2010/main" val="33045971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i’d</a:t>
            </a:r>
            <a:r>
              <a:rPr lang="en-US" dirty="0" smtClean="0"/>
              <a:t> like to recall for you the first of the 3 theory readings we did” </a:t>
            </a:r>
            <a:r>
              <a:rPr lang="en-US" dirty="0" err="1" smtClean="0"/>
              <a:t>judith</a:t>
            </a:r>
            <a:r>
              <a:rPr lang="en-US" dirty="0" smtClean="0"/>
              <a:t> butler’s </a:t>
            </a:r>
            <a:r>
              <a:rPr lang="en-US" i="1" dirty="0" err="1" smtClean="0"/>
              <a:t>antigone’s</a:t>
            </a:r>
            <a:r>
              <a:rPr lang="en-US" i="1" dirty="0" smtClean="0"/>
              <a:t> claim</a:t>
            </a:r>
            <a:r>
              <a:rPr lang="en-US" i="0" dirty="0" smtClean="0"/>
              <a:t>. </a:t>
            </a:r>
            <a:r>
              <a:rPr lang="en-US" i="0" dirty="0" err="1" smtClean="0"/>
              <a:t>cutr</a:t>
            </a:r>
            <a:r>
              <a:rPr lang="en-US" i="0" dirty="0" smtClean="0"/>
              <a:t> back to its basics, the book is about the meaning of </a:t>
            </a:r>
            <a:r>
              <a:rPr lang="en-US" i="0" dirty="0" err="1" smtClean="0"/>
              <a:t>antigone’s</a:t>
            </a:r>
            <a:r>
              <a:rPr lang="en-US" i="0" dirty="0" smtClean="0"/>
              <a:t> actions and the actions performed by her words: how that enacts a non-normative symbolic system</a:t>
            </a:r>
            <a:r>
              <a:rPr lang="en-US" i="0" baseline="0" dirty="0" smtClean="0"/>
              <a:t> of gender and kinship.</a:t>
            </a:r>
          </a:p>
          <a:p>
            <a:r>
              <a:rPr lang="en-US" i="0" baseline="0" dirty="0" smtClean="0"/>
              <a:t>so I present you here with two quotes from today’s readings, in a way, quotes evoke butler’s ideas in intriguing ways. on the one hand, we have the woman poet </a:t>
            </a:r>
            <a:r>
              <a:rPr lang="en-US" i="0" baseline="0" dirty="0" err="1" smtClean="0"/>
              <a:t>corinna</a:t>
            </a:r>
            <a:r>
              <a:rPr lang="en-US" i="0" baseline="0" dirty="0" smtClean="0"/>
              <a:t> apparently blaming the woman poet </a:t>
            </a:r>
            <a:r>
              <a:rPr lang="en-US" i="0" baseline="0" dirty="0" err="1" smtClean="0"/>
              <a:t>Myrtis</a:t>
            </a:r>
            <a:r>
              <a:rPr lang="en-US" i="0" baseline="0" dirty="0" smtClean="0"/>
              <a:t> for engaging in rivalry with the male poet </a:t>
            </a:r>
            <a:r>
              <a:rPr lang="en-US" i="0" baseline="0" dirty="0" err="1" smtClean="0"/>
              <a:t>pindar</a:t>
            </a:r>
            <a:r>
              <a:rPr lang="en-US" i="0" baseline="0" dirty="0" smtClean="0"/>
              <a:t>. on the other hand, we have the 400s bce </a:t>
            </a:r>
            <a:r>
              <a:rPr lang="en-US" i="0" baseline="0" dirty="0" err="1" smtClean="0"/>
              <a:t>athenian</a:t>
            </a:r>
            <a:r>
              <a:rPr lang="en-US" i="0" baseline="0" dirty="0" smtClean="0"/>
              <a:t> historian </a:t>
            </a:r>
            <a:r>
              <a:rPr lang="en-US" i="0" baseline="0" dirty="0" err="1" smtClean="0"/>
              <a:t>thuc</a:t>
            </a:r>
            <a:r>
              <a:rPr lang="en-US" i="0" baseline="0" dirty="0" smtClean="0"/>
              <a:t> composing a speech for the great </a:t>
            </a:r>
            <a:r>
              <a:rPr lang="en-US" i="0" baseline="0" dirty="0" err="1" smtClean="0"/>
              <a:t>athenian</a:t>
            </a:r>
            <a:r>
              <a:rPr lang="en-US" i="0" baseline="0" dirty="0" smtClean="0"/>
              <a:t> politician </a:t>
            </a:r>
            <a:r>
              <a:rPr lang="en-US" i="0" baseline="0" dirty="0" err="1" smtClean="0"/>
              <a:t>pericles</a:t>
            </a:r>
            <a:r>
              <a:rPr lang="en-US" i="0" baseline="0" dirty="0" smtClean="0"/>
              <a:t>. after praising the city and its warriors, he tells the women to seek their best praise in avoiding being spoken of all. and although we have virtually no context for the first quote, it seems nearly assured that </a:t>
            </a:r>
            <a:r>
              <a:rPr lang="en-US" i="0" baseline="0" dirty="0" err="1" smtClean="0"/>
              <a:t>myrtis</a:t>
            </a:r>
            <a:r>
              <a:rPr lang="en-US" i="0" baseline="0" dirty="0" smtClean="0"/>
              <a:t> is doing something a woman shouldn’t.</a:t>
            </a:r>
          </a:p>
          <a:p>
            <a:r>
              <a:rPr lang="en-US" i="0" baseline="0" dirty="0" smtClean="0"/>
              <a:t>each quote, in other words, is a speech act performing gender in </a:t>
            </a:r>
            <a:r>
              <a:rPr lang="en-US" i="0" baseline="0" dirty="0" err="1" smtClean="0"/>
              <a:t>butlerian</a:t>
            </a:r>
            <a:r>
              <a:rPr lang="en-US" i="0" baseline="0" dirty="0" smtClean="0"/>
              <a:t> ways, with the first more even than the second enacting a gender-defining “thou shalt not” in relation to a man.</a:t>
            </a:r>
          </a:p>
          <a:p>
            <a:r>
              <a:rPr lang="en-US" i="0" baseline="0" dirty="0" smtClean="0"/>
              <a:t>but what about the poem (now lost, if it ever existed) that </a:t>
            </a:r>
            <a:r>
              <a:rPr lang="en-US" i="0" baseline="0" dirty="0" err="1" smtClean="0"/>
              <a:t>myrtis</a:t>
            </a:r>
            <a:r>
              <a:rPr lang="en-US" i="0" baseline="0" dirty="0" smtClean="0"/>
              <a:t> wrote? in challenging </a:t>
            </a:r>
            <a:r>
              <a:rPr lang="en-US" i="0" baseline="0" dirty="0" err="1" smtClean="0"/>
              <a:t>pindar</a:t>
            </a:r>
            <a:r>
              <a:rPr lang="en-US" i="0" baseline="0" dirty="0" smtClean="0"/>
              <a:t>, does it appropriate male gender in gender-transgressive ways? or in ostensibly posing a challenge to the male poet’s art – and thereby effectively defying the </a:t>
            </a:r>
            <a:r>
              <a:rPr lang="en-US" i="0" baseline="0" dirty="0" err="1" smtClean="0"/>
              <a:t>athenian</a:t>
            </a:r>
            <a:r>
              <a:rPr lang="en-US" i="0" baseline="0" dirty="0" smtClean="0"/>
              <a:t> </a:t>
            </a:r>
            <a:r>
              <a:rPr lang="en-US" i="0" baseline="0" dirty="0" err="1" smtClean="0"/>
              <a:t>stateman’s</a:t>
            </a:r>
            <a:r>
              <a:rPr lang="en-US" i="0" baseline="0" dirty="0" smtClean="0"/>
              <a:t> injunction – does it stake out a non-normative women’s gender identity.</a:t>
            </a:r>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2</a:t>
            </a:fld>
            <a:endParaRPr lang="en-US" altLang="en-US"/>
          </a:p>
        </p:txBody>
      </p:sp>
    </p:spTree>
    <p:extLst>
      <p:ext uri="{BB962C8B-B14F-4D97-AF65-F5344CB8AC3E}">
        <p14:creationId xmlns:p14="http://schemas.microsoft.com/office/powerpoint/2010/main" val="9524588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0088"/>
            <a:ext cx="2592387" cy="1944687"/>
          </a:xfrm>
        </p:spPr>
      </p:sp>
      <p:sp>
        <p:nvSpPr>
          <p:cNvPr id="3" name="Notes Placeholder 2"/>
          <p:cNvSpPr>
            <a:spLocks noGrp="1"/>
          </p:cNvSpPr>
          <p:nvPr>
            <p:ph type="body" idx="1"/>
          </p:nvPr>
        </p:nvSpPr>
        <p:spPr/>
        <p:txBody>
          <a:bodyPr/>
          <a:lstStyle/>
          <a:p>
            <a:r>
              <a:rPr lang="en-US" dirty="0" smtClean="0"/>
              <a:t>that is, in a sense, the question that we’ll pursue today, namely, that of what the norms were for women and</a:t>
            </a:r>
            <a:r>
              <a:rPr lang="en-US" baseline="0" dirty="0" smtClean="0"/>
              <a:t> how they could be validated or transgressed in the words and deeds of women – that in a class that opening up our study of women in the ancient </a:t>
            </a:r>
            <a:r>
              <a:rPr lang="en-US" baseline="0" dirty="0" err="1" smtClean="0"/>
              <a:t>greek</a:t>
            </a:r>
            <a:r>
              <a:rPr lang="en-US" baseline="0" dirty="0" smtClean="0"/>
              <a:t> world.</a:t>
            </a:r>
            <a:endParaRPr lang="en-US" dirty="0"/>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3</a:t>
            </a:fld>
            <a:endParaRPr lang="en-US" altLang="en-US"/>
          </a:p>
        </p:txBody>
      </p:sp>
    </p:spTree>
    <p:extLst>
      <p:ext uri="{BB962C8B-B14F-4D97-AF65-F5344CB8AC3E}">
        <p14:creationId xmlns:p14="http://schemas.microsoft.com/office/powerpoint/2010/main" val="1649891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4</a:t>
            </a:fld>
            <a:endParaRPr lang="en-US" altLang="en-US"/>
          </a:p>
        </p:txBody>
      </p:sp>
    </p:spTree>
    <p:extLst>
      <p:ext uri="{BB962C8B-B14F-4D97-AF65-F5344CB8AC3E}">
        <p14:creationId xmlns:p14="http://schemas.microsoft.com/office/powerpoint/2010/main" val="17181761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5</a:t>
            </a:fld>
            <a:endParaRPr lang="en-US" altLang="en-US"/>
          </a:p>
        </p:txBody>
      </p:sp>
    </p:spTree>
    <p:extLst>
      <p:ext uri="{BB962C8B-B14F-4D97-AF65-F5344CB8AC3E}">
        <p14:creationId xmlns:p14="http://schemas.microsoft.com/office/powerpoint/2010/main" val="20168242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6</a:t>
            </a:fld>
            <a:endParaRPr lang="en-US" altLang="en-US"/>
          </a:p>
        </p:txBody>
      </p:sp>
    </p:spTree>
    <p:extLst>
      <p:ext uri="{BB962C8B-B14F-4D97-AF65-F5344CB8AC3E}">
        <p14:creationId xmlns:p14="http://schemas.microsoft.com/office/powerpoint/2010/main" val="31848789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0088"/>
            <a:ext cx="2592387" cy="1944687"/>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7</a:t>
            </a:fld>
            <a:endParaRPr lang="en-US" altLang="en-US"/>
          </a:p>
        </p:txBody>
      </p:sp>
    </p:spTree>
    <p:extLst>
      <p:ext uri="{BB962C8B-B14F-4D97-AF65-F5344CB8AC3E}">
        <p14:creationId xmlns:p14="http://schemas.microsoft.com/office/powerpoint/2010/main" val="10807079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8</a:t>
            </a:fld>
            <a:endParaRPr lang="en-US" altLang="en-US"/>
          </a:p>
        </p:txBody>
      </p:sp>
    </p:spTree>
    <p:extLst>
      <p:ext uri="{BB962C8B-B14F-4D97-AF65-F5344CB8AC3E}">
        <p14:creationId xmlns:p14="http://schemas.microsoft.com/office/powerpoint/2010/main" val="7160829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CDE05287-D0BF-4E79-9FB7-180844D5754F}" type="datetime1">
              <a:rPr lang="en-US" altLang="en-US"/>
              <a:pPr/>
              <a:t>2013-10-01</a:t>
            </a:fld>
            <a:endParaRPr lang="en-US" altLang="en-US"/>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9CF9F1C2-A94D-4D0E-AB80-727C18DF5198}" type="slidenum">
              <a:rPr lang="en-US" altLang="en-US"/>
              <a:pPr/>
              <a:t>9</a:t>
            </a:fld>
            <a:endParaRPr lang="en-US" altLang="en-US"/>
          </a:p>
        </p:txBody>
      </p:sp>
      <p:sp>
        <p:nvSpPr>
          <p:cNvPr id="624642" name="Rectangle 2"/>
          <p:cNvSpPr>
            <a:spLocks noGrp="1" noRot="1" noChangeAspect="1" noChangeArrowheads="1" noTextEdit="1"/>
          </p:cNvSpPr>
          <p:nvPr>
            <p:ph type="sldImg"/>
          </p:nvPr>
        </p:nvSpPr>
        <p:spPr>
          <a:xfrm>
            <a:off x="2227263" y="700088"/>
            <a:ext cx="2592387" cy="1944687"/>
          </a:xfrm>
          <a:ln/>
        </p:spPr>
      </p:sp>
      <p:sp>
        <p:nvSpPr>
          <p:cNvPr id="624643" name="Rectangle 3"/>
          <p:cNvSpPr>
            <a:spLocks noGrp="1" noChangeArrowheads="1"/>
          </p:cNvSpPr>
          <p:nvPr>
            <p:ph type="body" idx="1"/>
          </p:nvPr>
        </p:nvSpPr>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90146" name="AutoShape 2"/>
          <p:cNvSpPr>
            <a:spLocks noChangeArrowheads="1"/>
          </p:cNvSpPr>
          <p:nvPr/>
        </p:nvSpPr>
        <p:spPr bwMode="auto">
          <a:xfrm>
            <a:off x="685800" y="2235200"/>
            <a:ext cx="7391400" cy="3352800"/>
          </a:xfrm>
          <a:prstGeom prst="roundRect">
            <a:avLst>
              <a:gd name="adj" fmla="val 16667"/>
            </a:avLst>
          </a:prstGeom>
          <a:noFill/>
          <a:ln w="50800">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altLang="en-US" sz="2400">
              <a:latin typeface="Times New Roman" pitchFamily="18" charset="0"/>
            </a:endParaRPr>
          </a:p>
        </p:txBody>
      </p:sp>
      <p:sp>
        <p:nvSpPr>
          <p:cNvPr id="390147" name="Rectangle 3"/>
          <p:cNvSpPr>
            <a:spLocks noChangeArrowheads="1"/>
          </p:cNvSpPr>
          <p:nvPr/>
        </p:nvSpPr>
        <p:spPr bwMode="blackWhite">
          <a:xfrm>
            <a:off x="228600" y="1092200"/>
            <a:ext cx="7162800" cy="990600"/>
          </a:xfrm>
          <a:prstGeom prst="rect">
            <a:avLst/>
          </a:prstGeom>
          <a:solidFill>
            <a:schemeClr val="bg1"/>
          </a:solidFill>
          <a:ln w="5715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altLang="en-US" sz="2400">
              <a:latin typeface="Times New Roman" pitchFamily="18" charset="0"/>
            </a:endParaRPr>
          </a:p>
        </p:txBody>
      </p:sp>
      <p:grpSp>
        <p:nvGrpSpPr>
          <p:cNvPr id="2" name="Group 1"/>
          <p:cNvGrpSpPr/>
          <p:nvPr userDrawn="1"/>
        </p:nvGrpSpPr>
        <p:grpSpPr>
          <a:xfrm>
            <a:off x="0" y="1782763"/>
            <a:ext cx="8305800" cy="1422400"/>
            <a:chOff x="0" y="1782763"/>
            <a:chExt cx="8305800" cy="1422400"/>
          </a:xfrm>
        </p:grpSpPr>
        <p:sp>
          <p:nvSpPr>
            <p:cNvPr id="390148" name="Rectangle 4"/>
            <p:cNvSpPr>
              <a:spLocks noChangeArrowheads="1"/>
            </p:cNvSpPr>
            <p:nvPr/>
          </p:nvSpPr>
          <p:spPr bwMode="auto">
            <a:xfrm>
              <a:off x="0" y="1782763"/>
              <a:ext cx="8305800" cy="1422400"/>
            </a:xfrm>
            <a:prstGeom prst="rect">
              <a:avLst/>
            </a:prstGeom>
            <a:gradFill rotWithShape="1">
              <a:gsLst>
                <a:gs pos="0">
                  <a:srgbClr val="FFD1A3"/>
                </a:gs>
                <a:gs pos="100000">
                  <a:srgbClr val="CC66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0149" name="Line 5"/>
            <p:cNvSpPr>
              <a:spLocks noChangeShapeType="1"/>
            </p:cNvSpPr>
            <p:nvPr/>
          </p:nvSpPr>
          <p:spPr bwMode="auto">
            <a:xfrm>
              <a:off x="0" y="3073400"/>
              <a:ext cx="8305800" cy="0"/>
            </a:xfrm>
            <a:prstGeom prst="line">
              <a:avLst/>
            </a:prstGeom>
            <a:noFill/>
            <a:ln w="50800">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90150" name="Rectangle 6"/>
          <p:cNvSpPr>
            <a:spLocks noGrp="1" noChangeArrowheads="1"/>
          </p:cNvSpPr>
          <p:nvPr>
            <p:ph type="ctrTitle"/>
          </p:nvPr>
        </p:nvSpPr>
        <p:spPr>
          <a:xfrm>
            <a:off x="228600" y="1782763"/>
            <a:ext cx="8077200" cy="1430337"/>
          </a:xfrm>
        </p:spPr>
        <p:txBody>
          <a:bodyPr/>
          <a:lstStyle>
            <a:lvl1pPr>
              <a:defRPr sz="4000"/>
            </a:lvl1pPr>
          </a:lstStyle>
          <a:p>
            <a:pPr lvl="0"/>
            <a:r>
              <a:rPr lang="en-US" altLang="en-US" noProof="0" smtClean="0"/>
              <a:t>Click to edit Master title style</a:t>
            </a:r>
            <a:endParaRPr lang="en-US" altLang="en-US" noProof="0" dirty="0" smtClean="0"/>
          </a:p>
        </p:txBody>
      </p:sp>
      <p:sp>
        <p:nvSpPr>
          <p:cNvPr id="390151" name="Rectangle 7"/>
          <p:cNvSpPr>
            <a:spLocks noGrp="1" noChangeArrowheads="1"/>
          </p:cNvSpPr>
          <p:nvPr>
            <p:ph type="subTitle" idx="1"/>
          </p:nvPr>
        </p:nvSpPr>
        <p:spPr>
          <a:xfrm>
            <a:off x="1066800" y="3695700"/>
            <a:ext cx="6629400" cy="1676400"/>
          </a:xfrm>
        </p:spPr>
        <p:txBody>
          <a:bodyPr/>
          <a:lstStyle>
            <a:lvl1pPr marL="0" indent="0">
              <a:buFont typeface="Wingdings" pitchFamily="2" charset="2"/>
              <a:buNone/>
              <a:defRPr/>
            </a:lvl1pPr>
          </a:lstStyle>
          <a:p>
            <a:pPr lvl="0"/>
            <a:r>
              <a:rPr lang="en-US" altLang="en-US" noProof="0" smtClean="0"/>
              <a:t>Click to edit Master subtitle style</a:t>
            </a:r>
          </a:p>
        </p:txBody>
      </p:sp>
      <p:sp>
        <p:nvSpPr>
          <p:cNvPr id="390152" name="Rectangle 8"/>
          <p:cNvSpPr>
            <a:spLocks noGrp="1" noChangeArrowheads="1"/>
          </p:cNvSpPr>
          <p:nvPr>
            <p:ph type="dt" sz="half" idx="2"/>
          </p:nvPr>
        </p:nvSpPr>
        <p:spPr>
          <a:xfrm>
            <a:off x="457200" y="6248400"/>
            <a:ext cx="2133600" cy="471488"/>
          </a:xfrm>
        </p:spPr>
        <p:txBody>
          <a:bodyPr/>
          <a:lstStyle>
            <a:lvl1pPr>
              <a:defRPr/>
            </a:lvl1pPr>
          </a:lstStyle>
          <a:p>
            <a:endParaRPr lang="en-US" altLang="en-US"/>
          </a:p>
        </p:txBody>
      </p:sp>
      <p:sp>
        <p:nvSpPr>
          <p:cNvPr id="390153" name="Rectangle 9"/>
          <p:cNvSpPr>
            <a:spLocks noGrp="1" noChangeArrowheads="1"/>
          </p:cNvSpPr>
          <p:nvPr>
            <p:ph type="ftr" sz="quarter" idx="3"/>
          </p:nvPr>
        </p:nvSpPr>
        <p:spPr>
          <a:xfrm>
            <a:off x="3124200" y="6253163"/>
            <a:ext cx="2895600" cy="457200"/>
          </a:xfrm>
        </p:spPr>
        <p:txBody>
          <a:bodyPr/>
          <a:lstStyle>
            <a:lvl1pPr>
              <a:defRPr/>
            </a:lvl1pPr>
          </a:lstStyle>
          <a:p>
            <a:endParaRPr lang="en-US" altLang="en-US"/>
          </a:p>
        </p:txBody>
      </p:sp>
      <p:sp>
        <p:nvSpPr>
          <p:cNvPr id="390154" name="Rectangle 10"/>
          <p:cNvSpPr>
            <a:spLocks noGrp="1" noChangeArrowheads="1"/>
          </p:cNvSpPr>
          <p:nvPr>
            <p:ph type="sldNum" sz="quarter" idx="4"/>
          </p:nvPr>
        </p:nvSpPr>
        <p:spPr>
          <a:xfrm>
            <a:off x="6553200" y="6248400"/>
            <a:ext cx="2133600" cy="471488"/>
          </a:xfrm>
        </p:spPr>
        <p:txBody>
          <a:bodyPr/>
          <a:lstStyle>
            <a:lvl1pPr>
              <a:defRPr/>
            </a:lvl1pPr>
          </a:lstStyle>
          <a:p>
            <a:fld id="{7A88AE38-B7DC-4EB9-AA3E-6710C533ED47}" type="slidenum">
              <a:rPr lang="en-US" altLang="en-US"/>
              <a:pPr/>
              <a:t>‹#›</a:t>
            </a:fld>
            <a:endParaRPr lang="en-US" altLang="en-US"/>
          </a:p>
        </p:txBody>
      </p:sp>
      <p:pic>
        <p:nvPicPr>
          <p:cNvPr id="390155"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28000" y="177800"/>
            <a:ext cx="838200" cy="738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0156" name="Picture 12" descr="z"/>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3438" y="341313"/>
            <a:ext cx="2208212" cy="4476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1427B24C-E2EC-42C0-9F51-0BFFEC4C4B7B}" type="slidenum">
              <a:rPr lang="en-US" altLang="en-US"/>
              <a:pPr/>
              <a:t>‹#›</a:t>
            </a:fld>
            <a:endParaRPr lang="en-US" altLang="en-US"/>
          </a:p>
        </p:txBody>
      </p:sp>
    </p:spTree>
    <p:extLst>
      <p:ext uri="{BB962C8B-B14F-4D97-AF65-F5344CB8AC3E}">
        <p14:creationId xmlns:p14="http://schemas.microsoft.com/office/powerpoint/2010/main" val="40540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59538" y="431800"/>
            <a:ext cx="2076450" cy="5816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431800"/>
            <a:ext cx="6078538" cy="5816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28F0F5BB-7EF7-48B2-B70C-DBBE035D9647}" type="slidenum">
              <a:rPr lang="en-US" altLang="en-US"/>
              <a:pPr/>
              <a:t>‹#›</a:t>
            </a:fld>
            <a:endParaRPr lang="en-US" altLang="en-US"/>
          </a:p>
        </p:txBody>
      </p:sp>
    </p:spTree>
    <p:extLst>
      <p:ext uri="{BB962C8B-B14F-4D97-AF65-F5344CB8AC3E}">
        <p14:creationId xmlns:p14="http://schemas.microsoft.com/office/powerpoint/2010/main" val="1638594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431800"/>
            <a:ext cx="8307388" cy="9144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09600" y="1752600"/>
            <a:ext cx="7924800" cy="4495800"/>
          </a:xfrm>
        </p:spPr>
        <p:txBody>
          <a:bodyPr/>
          <a:lstStyle/>
          <a:p>
            <a:endParaRPr lang="en-US"/>
          </a:p>
        </p:txBody>
      </p:sp>
      <p:sp>
        <p:nvSpPr>
          <p:cNvPr id="4" name="Date Placeholder 3"/>
          <p:cNvSpPr>
            <a:spLocks noGrp="1"/>
          </p:cNvSpPr>
          <p:nvPr>
            <p:ph type="dt" sz="half" idx="10"/>
          </p:nvPr>
        </p:nvSpPr>
        <p:spPr>
          <a:xfrm>
            <a:off x="457200" y="6248400"/>
            <a:ext cx="2133600" cy="457200"/>
          </a:xfrm>
        </p:spPr>
        <p:txBody>
          <a:bodyPr/>
          <a:lstStyle>
            <a:lvl1pPr>
              <a:defRPr/>
            </a:lvl1pPr>
          </a:lstStyle>
          <a:p>
            <a:endParaRPr lang="en-US" altLang="en-US"/>
          </a:p>
        </p:txBody>
      </p:sp>
      <p:sp>
        <p:nvSpPr>
          <p:cNvPr id="5" name="Footer Placeholder 4"/>
          <p:cNvSpPr>
            <a:spLocks noGrp="1"/>
          </p:cNvSpPr>
          <p:nvPr>
            <p:ph type="ftr" sz="quarter" idx="11"/>
          </p:nvPr>
        </p:nvSpPr>
        <p:spPr>
          <a:xfrm>
            <a:off x="3124200" y="6248400"/>
            <a:ext cx="2895600" cy="457200"/>
          </a:xfrm>
        </p:spPr>
        <p:txBody>
          <a:bodyPr/>
          <a:lstStyle>
            <a:lvl1pPr>
              <a:defRPr/>
            </a:lvl1pPr>
          </a:lstStyle>
          <a:p>
            <a:endParaRPr lang="en-US" altLang="en-US"/>
          </a:p>
        </p:txBody>
      </p:sp>
      <p:sp>
        <p:nvSpPr>
          <p:cNvPr id="6" name="Slide Number Placeholder 5"/>
          <p:cNvSpPr>
            <a:spLocks noGrp="1"/>
          </p:cNvSpPr>
          <p:nvPr>
            <p:ph type="sldNum" sz="quarter" idx="12"/>
          </p:nvPr>
        </p:nvSpPr>
        <p:spPr>
          <a:xfrm>
            <a:off x="6553200" y="6248400"/>
            <a:ext cx="2133600" cy="457200"/>
          </a:xfrm>
        </p:spPr>
        <p:txBody>
          <a:bodyPr/>
          <a:lstStyle>
            <a:lvl1pPr>
              <a:defRPr/>
            </a:lvl1pPr>
          </a:lstStyle>
          <a:p>
            <a:fld id="{BA8CE80E-B45D-48F8-84B9-9BCA887A4773}" type="slidenum">
              <a:rPr lang="en-US" altLang="en-US"/>
              <a:pPr/>
              <a:t>‹#›</a:t>
            </a:fld>
            <a:endParaRPr lang="en-US" altLang="en-US"/>
          </a:p>
        </p:txBody>
      </p:sp>
    </p:spTree>
    <p:extLst>
      <p:ext uri="{BB962C8B-B14F-4D97-AF65-F5344CB8AC3E}">
        <p14:creationId xmlns:p14="http://schemas.microsoft.com/office/powerpoint/2010/main" val="418623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45CBAB23-029E-42B1-8BBA-6B5058138180}" type="slidenum">
              <a:rPr lang="en-US" altLang="en-US"/>
              <a:pPr/>
              <a:t>‹#›</a:t>
            </a:fld>
            <a:endParaRPr lang="en-US" altLang="en-US"/>
          </a:p>
        </p:txBody>
      </p:sp>
    </p:spTree>
    <p:extLst>
      <p:ext uri="{BB962C8B-B14F-4D97-AF65-F5344CB8AC3E}">
        <p14:creationId xmlns:p14="http://schemas.microsoft.com/office/powerpoint/2010/main" val="2873091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0" name="Group 9"/>
          <p:cNvGrpSpPr/>
          <p:nvPr userDrawn="1"/>
        </p:nvGrpSpPr>
        <p:grpSpPr>
          <a:xfrm>
            <a:off x="0" y="2931617"/>
            <a:ext cx="8305800" cy="1422400"/>
            <a:chOff x="0" y="1782763"/>
            <a:chExt cx="8305800" cy="1422400"/>
          </a:xfrm>
        </p:grpSpPr>
        <p:sp>
          <p:nvSpPr>
            <p:cNvPr id="11" name="Rectangle 4"/>
            <p:cNvSpPr>
              <a:spLocks noChangeArrowheads="1"/>
            </p:cNvSpPr>
            <p:nvPr/>
          </p:nvSpPr>
          <p:spPr bwMode="auto">
            <a:xfrm>
              <a:off x="0" y="1782763"/>
              <a:ext cx="8305800" cy="1422400"/>
            </a:xfrm>
            <a:prstGeom prst="rect">
              <a:avLst/>
            </a:prstGeom>
            <a:gradFill rotWithShape="1">
              <a:gsLst>
                <a:gs pos="0">
                  <a:srgbClr val="FFD1A3"/>
                </a:gs>
                <a:gs pos="100000">
                  <a:srgbClr val="CC66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 name="Line 5"/>
            <p:cNvSpPr>
              <a:spLocks noChangeShapeType="1"/>
            </p:cNvSpPr>
            <p:nvPr/>
          </p:nvSpPr>
          <p:spPr bwMode="auto">
            <a:xfrm>
              <a:off x="0" y="3073400"/>
              <a:ext cx="8305800" cy="0"/>
            </a:xfrm>
            <a:prstGeom prst="line">
              <a:avLst/>
            </a:prstGeom>
            <a:noFill/>
            <a:ln w="50800">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 name="Title 1"/>
          <p:cNvSpPr>
            <a:spLocks noGrp="1"/>
          </p:cNvSpPr>
          <p:nvPr>
            <p:ph type="title"/>
          </p:nvPr>
        </p:nvSpPr>
        <p:spPr>
          <a:xfrm>
            <a:off x="722313" y="2906355"/>
            <a:ext cx="7772400" cy="1315899"/>
          </a:xfrm>
        </p:spPr>
        <p:txBody>
          <a:bodyPr anchor="ctr" anchorCtr="0"/>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722313" y="4435688"/>
            <a:ext cx="7772400" cy="1500187"/>
          </a:xfrm>
        </p:spPr>
        <p:txBody>
          <a:bodyPr anchor="t" anchorCtr="0"/>
          <a:lstStyle>
            <a:lvl1pPr marL="0" indent="0">
              <a:buNone/>
              <a:defRPr sz="32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pic>
        <p:nvPicPr>
          <p:cNvPr id="13" name="Picture 1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128000" y="177800"/>
            <a:ext cx="838200" cy="738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12" descr="z"/>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913438" y="341313"/>
            <a:ext cx="2208212" cy="447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8568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userDrawn="1"/>
        </p:nvSpPr>
        <p:spPr bwMode="auto">
          <a:xfrm>
            <a:off x="4555328" y="2176463"/>
            <a:ext cx="27432" cy="2943225"/>
          </a:xfrm>
          <a:prstGeom prst="rect">
            <a:avLst/>
          </a:prstGeom>
          <a:gradFill>
            <a:gsLst>
              <a:gs pos="0">
                <a:schemeClr val="bg1">
                  <a:lumMod val="65000"/>
                </a:schemeClr>
              </a:gs>
              <a:gs pos="100000">
                <a:schemeClr val="bg1"/>
              </a:gs>
            </a:gsLst>
            <a:lin ang="5400000" scaled="0"/>
          </a:gradFill>
          <a:ln w="9525" cap="flat" cmpd="sng" algn="ctr">
            <a:noFill/>
            <a:prstDash val="solid"/>
            <a:round/>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Papyrus" pitchFamily="66" charset="0"/>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752600"/>
            <a:ext cx="38862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52600"/>
            <a:ext cx="38862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559CED4C-F468-4C47-B8E8-69794AA6189D}" type="slidenum">
              <a:rPr lang="en-US" altLang="en-US"/>
              <a:pPr/>
              <a:t>‹#›</a:t>
            </a:fld>
            <a:endParaRPr lang="en-US" altLang="en-US"/>
          </a:p>
        </p:txBody>
      </p:sp>
    </p:spTree>
    <p:extLst>
      <p:ext uri="{BB962C8B-B14F-4D97-AF65-F5344CB8AC3E}">
        <p14:creationId xmlns:p14="http://schemas.microsoft.com/office/powerpoint/2010/main" val="2497010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42928" y="1635129"/>
            <a:ext cx="396877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42928" y="2274891"/>
            <a:ext cx="3968776" cy="38544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730753" y="1635129"/>
            <a:ext cx="397033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30753" y="2274891"/>
            <a:ext cx="3970335" cy="38544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en-US"/>
          </a:p>
        </p:txBody>
      </p:sp>
      <p:sp>
        <p:nvSpPr>
          <p:cNvPr id="8" name="Footer Placeholder 7"/>
          <p:cNvSpPr>
            <a:spLocks noGrp="1"/>
          </p:cNvSpPr>
          <p:nvPr>
            <p:ph type="ftr" sz="quarter" idx="11"/>
          </p:nvPr>
        </p:nvSpPr>
        <p:spPr/>
        <p:txBody>
          <a:bodyPr/>
          <a:lstStyle>
            <a:lvl1pPr>
              <a:defRPr/>
            </a:lvl1pPr>
          </a:lstStyle>
          <a:p>
            <a:endParaRPr lang="en-US" altLang="en-US"/>
          </a:p>
        </p:txBody>
      </p:sp>
      <p:sp>
        <p:nvSpPr>
          <p:cNvPr id="9" name="Slide Number Placeholder 8"/>
          <p:cNvSpPr>
            <a:spLocks noGrp="1"/>
          </p:cNvSpPr>
          <p:nvPr>
            <p:ph type="sldNum" sz="quarter" idx="12"/>
          </p:nvPr>
        </p:nvSpPr>
        <p:spPr/>
        <p:txBody>
          <a:bodyPr/>
          <a:lstStyle>
            <a:lvl1pPr>
              <a:defRPr/>
            </a:lvl1pPr>
          </a:lstStyle>
          <a:p>
            <a:fld id="{A3252525-01FE-43C4-B8EE-2D97A9156A80}" type="slidenum">
              <a:rPr lang="en-US" altLang="en-US"/>
              <a:pPr/>
              <a:t>‹#›</a:t>
            </a:fld>
            <a:endParaRPr lang="en-US" altLang="en-US"/>
          </a:p>
        </p:txBody>
      </p:sp>
      <p:sp>
        <p:nvSpPr>
          <p:cNvPr id="11" name="Rectangle 10"/>
          <p:cNvSpPr/>
          <p:nvPr userDrawn="1"/>
        </p:nvSpPr>
        <p:spPr bwMode="auto">
          <a:xfrm>
            <a:off x="4626768" y="2290767"/>
            <a:ext cx="27432" cy="2943225"/>
          </a:xfrm>
          <a:prstGeom prst="rect">
            <a:avLst/>
          </a:prstGeom>
          <a:gradFill>
            <a:gsLst>
              <a:gs pos="0">
                <a:schemeClr val="bg1">
                  <a:lumMod val="75000"/>
                </a:schemeClr>
              </a:gs>
              <a:gs pos="100000">
                <a:schemeClr val="bg1"/>
              </a:gs>
            </a:gsLst>
            <a:lin ang="5400000" scaled="0"/>
          </a:gradFill>
          <a:ln w="9525" cap="flat" cmpd="sng" algn="ctr">
            <a:noFill/>
            <a:prstDash val="solid"/>
            <a:round/>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Papyrus" pitchFamily="66" charset="0"/>
            </a:endParaRPr>
          </a:p>
        </p:txBody>
      </p:sp>
    </p:spTree>
    <p:extLst>
      <p:ext uri="{BB962C8B-B14F-4D97-AF65-F5344CB8AC3E}">
        <p14:creationId xmlns:p14="http://schemas.microsoft.com/office/powerpoint/2010/main" val="1444928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18306" y="346072"/>
            <a:ext cx="8307388" cy="914400"/>
          </a:xfrm>
        </p:spPr>
        <p:txBody>
          <a:bodyPr/>
          <a:lstStyle>
            <a:lvl1pPr algn="ctr">
              <a:defRPr sz="3600"/>
            </a:lvl1pPr>
          </a:lstStyle>
          <a:p>
            <a:r>
              <a:rPr lang="en-US" smtClean="0"/>
              <a:t>Click to edit Master title style</a:t>
            </a:r>
            <a:endParaRPr lang="en-US"/>
          </a:p>
        </p:txBody>
      </p:sp>
      <p:pic>
        <p:nvPicPr>
          <p:cNvPr id="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78088" y="1579563"/>
            <a:ext cx="4186237" cy="3697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9292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39219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78088" y="1579563"/>
            <a:ext cx="4186237" cy="3697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3890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11790FC2-4AB7-4145-9DF5-2718379CAE9A}" type="slidenum">
              <a:rPr lang="en-US" altLang="en-US"/>
              <a:pPr/>
              <a:t>‹#›</a:t>
            </a:fld>
            <a:endParaRPr lang="en-US" altLang="en-US"/>
          </a:p>
        </p:txBody>
      </p:sp>
    </p:spTree>
    <p:extLst>
      <p:ext uri="{BB962C8B-B14F-4D97-AF65-F5344CB8AC3E}">
        <p14:creationId xmlns:p14="http://schemas.microsoft.com/office/powerpoint/2010/main" val="1149078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C5CA8425-F3DA-4334-853B-0B45E73613F1}" type="slidenum">
              <a:rPr lang="en-US" altLang="en-US"/>
              <a:pPr/>
              <a:t>‹#›</a:t>
            </a:fld>
            <a:endParaRPr lang="en-US" altLang="en-US"/>
          </a:p>
        </p:txBody>
      </p:sp>
    </p:spTree>
    <p:extLst>
      <p:ext uri="{BB962C8B-B14F-4D97-AF65-F5344CB8AC3E}">
        <p14:creationId xmlns:p14="http://schemas.microsoft.com/office/powerpoint/2010/main" val="2666453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22" name="Line 2"/>
          <p:cNvSpPr>
            <a:spLocks noChangeShapeType="1"/>
          </p:cNvSpPr>
          <p:nvPr/>
        </p:nvSpPr>
        <p:spPr bwMode="auto">
          <a:xfrm>
            <a:off x="0" y="1536700"/>
            <a:ext cx="9144000" cy="0"/>
          </a:xfrm>
          <a:prstGeom prst="line">
            <a:avLst/>
          </a:prstGeom>
          <a:noFill/>
          <a:ln w="28575">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123" name="Line 3"/>
          <p:cNvSpPr>
            <a:spLocks noChangeShapeType="1"/>
          </p:cNvSpPr>
          <p:nvPr/>
        </p:nvSpPr>
        <p:spPr bwMode="auto">
          <a:xfrm flipV="1">
            <a:off x="533400" y="152400"/>
            <a:ext cx="0" cy="3276600"/>
          </a:xfrm>
          <a:prstGeom prst="line">
            <a:avLst/>
          </a:prstGeom>
          <a:noFill/>
          <a:ln w="28575">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124" name="Rectangle 4"/>
          <p:cNvSpPr>
            <a:spLocks noChangeArrowheads="1"/>
          </p:cNvSpPr>
          <p:nvPr/>
        </p:nvSpPr>
        <p:spPr bwMode="auto">
          <a:xfrm>
            <a:off x="0" y="328613"/>
            <a:ext cx="5713413" cy="1066800"/>
          </a:xfrm>
          <a:prstGeom prst="rect">
            <a:avLst/>
          </a:prstGeom>
          <a:gradFill rotWithShape="1">
            <a:gsLst>
              <a:gs pos="0">
                <a:schemeClr val="bg1"/>
              </a:gs>
              <a:gs pos="100000">
                <a:srgbClr val="0099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9125" name="Rectangle 5"/>
          <p:cNvSpPr>
            <a:spLocks noGrp="1" noChangeArrowheads="1"/>
          </p:cNvSpPr>
          <p:nvPr>
            <p:ph type="title"/>
          </p:nvPr>
        </p:nvSpPr>
        <p:spPr bwMode="auto">
          <a:xfrm>
            <a:off x="228600" y="431800"/>
            <a:ext cx="8307388"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dirty="0" smtClean="0"/>
          </a:p>
        </p:txBody>
      </p:sp>
      <p:sp>
        <p:nvSpPr>
          <p:cNvPr id="389126" name="Rectangle 6"/>
          <p:cNvSpPr>
            <a:spLocks noGrp="1" noChangeArrowheads="1"/>
          </p:cNvSpPr>
          <p:nvPr>
            <p:ph type="body" idx="1"/>
          </p:nvPr>
        </p:nvSpPr>
        <p:spPr bwMode="auto">
          <a:xfrm>
            <a:off x="609600" y="1752600"/>
            <a:ext cx="79248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dirty="0" smtClean="0"/>
          </a:p>
        </p:txBody>
      </p:sp>
      <p:sp>
        <p:nvSpPr>
          <p:cNvPr id="389127" name="Rectangle 7"/>
          <p:cNvSpPr>
            <a:spLocks noGrp="1" noChangeArrowheads="1"/>
          </p:cNvSpPr>
          <p:nvPr>
            <p:ph type="dt" sz="half" idx="2"/>
          </p:nvPr>
        </p:nvSpPr>
        <p:spPr bwMode="auto">
          <a:xfrm>
            <a:off x="628656"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latin typeface="Calibri" panose="020F0502020204030204" pitchFamily="34" charset="0"/>
              </a:defRPr>
            </a:lvl1pPr>
          </a:lstStyle>
          <a:p>
            <a:endParaRPr lang="en-US" altLang="en-US"/>
          </a:p>
        </p:txBody>
      </p:sp>
      <p:sp>
        <p:nvSpPr>
          <p:cNvPr id="389128" name="Rectangle 8"/>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latin typeface="Calibri" panose="020F0502020204030204" pitchFamily="34" charset="0"/>
              </a:defRPr>
            </a:lvl1pPr>
          </a:lstStyle>
          <a:p>
            <a:endParaRPr lang="en-US" altLang="en-US"/>
          </a:p>
        </p:txBody>
      </p:sp>
      <p:sp>
        <p:nvSpPr>
          <p:cNvPr id="389129" name="Rectangle 9"/>
          <p:cNvSpPr>
            <a:spLocks noGrp="1" noChangeArrowheads="1"/>
          </p:cNvSpPr>
          <p:nvPr>
            <p:ph type="sldNum" sz="quarter" idx="4"/>
          </p:nvPr>
        </p:nvSpPr>
        <p:spPr bwMode="auto">
          <a:xfrm>
            <a:off x="641032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latin typeface="Calibri" panose="020F0502020204030204" pitchFamily="34" charset="0"/>
              </a:defRPr>
            </a:lvl1pPr>
          </a:lstStyle>
          <a:p>
            <a:fld id="{3282550D-7A37-46EB-A743-FE90ABCEBE71}" type="slidenum">
              <a:rPr lang="en-US" altLang="en-US" smtClean="0"/>
              <a:pPr/>
              <a:t>‹#›</a:t>
            </a:fld>
            <a:endParaRPr lang="en-US" altLang="en-US"/>
          </a:p>
        </p:txBody>
      </p:sp>
    </p:spTree>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 id="2147483667"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l" rtl="0" eaLnBrk="1" fontAlgn="base" hangingPunct="1">
        <a:spcBef>
          <a:spcPct val="0"/>
        </a:spcBef>
        <a:spcAft>
          <a:spcPct val="0"/>
        </a:spcAft>
        <a:defRPr sz="4000" b="0">
          <a:solidFill>
            <a:schemeClr val="tx1"/>
          </a:solidFill>
          <a:effectLst>
            <a:outerShdw blurRad="38100" dist="38100" dir="2700000" algn="tl">
              <a:srgbClr val="000000">
                <a:alpha val="43137"/>
              </a:srgbClr>
            </a:outerShdw>
          </a:effectLst>
          <a:latin typeface="Century Gothic" panose="020B0502020202020204" pitchFamily="34" charset="0"/>
          <a:ea typeface="+mj-ea"/>
          <a:cs typeface="+mj-cs"/>
        </a:defRPr>
      </a:lvl1pPr>
      <a:lvl2pPr algn="l" rtl="0" eaLnBrk="1" fontAlgn="base" hangingPunct="1">
        <a:spcBef>
          <a:spcPct val="0"/>
        </a:spcBef>
        <a:spcAft>
          <a:spcPct val="0"/>
        </a:spcAft>
        <a:defRPr sz="4200">
          <a:solidFill>
            <a:schemeClr val="tx1"/>
          </a:solidFill>
          <a:latin typeface="Arial" pitchFamily="34" charset="0"/>
        </a:defRPr>
      </a:lvl2pPr>
      <a:lvl3pPr algn="l" rtl="0" eaLnBrk="1" fontAlgn="base" hangingPunct="1">
        <a:spcBef>
          <a:spcPct val="0"/>
        </a:spcBef>
        <a:spcAft>
          <a:spcPct val="0"/>
        </a:spcAft>
        <a:defRPr sz="4200">
          <a:solidFill>
            <a:schemeClr val="tx1"/>
          </a:solidFill>
          <a:latin typeface="Arial" pitchFamily="34" charset="0"/>
        </a:defRPr>
      </a:lvl3pPr>
      <a:lvl4pPr algn="l" rtl="0" eaLnBrk="1" fontAlgn="base" hangingPunct="1">
        <a:spcBef>
          <a:spcPct val="0"/>
        </a:spcBef>
        <a:spcAft>
          <a:spcPct val="0"/>
        </a:spcAft>
        <a:defRPr sz="4200">
          <a:solidFill>
            <a:schemeClr val="tx1"/>
          </a:solidFill>
          <a:latin typeface="Arial" pitchFamily="34" charset="0"/>
        </a:defRPr>
      </a:lvl4pPr>
      <a:lvl5pPr algn="l" rtl="0" eaLnBrk="1" fontAlgn="base" hangingPunct="1">
        <a:spcBef>
          <a:spcPct val="0"/>
        </a:spcBef>
        <a:spcAft>
          <a:spcPct val="0"/>
        </a:spcAft>
        <a:defRPr sz="4200">
          <a:solidFill>
            <a:schemeClr val="tx1"/>
          </a:solidFill>
          <a:latin typeface="Arial" pitchFamily="34" charset="0"/>
        </a:defRPr>
      </a:lvl5pPr>
      <a:lvl6pPr marL="457200" algn="l" rtl="0" eaLnBrk="1" fontAlgn="base" hangingPunct="1">
        <a:spcBef>
          <a:spcPct val="0"/>
        </a:spcBef>
        <a:spcAft>
          <a:spcPct val="0"/>
        </a:spcAft>
        <a:defRPr sz="4200">
          <a:solidFill>
            <a:schemeClr val="tx1"/>
          </a:solidFill>
          <a:latin typeface="Arial" pitchFamily="34" charset="0"/>
        </a:defRPr>
      </a:lvl6pPr>
      <a:lvl7pPr marL="914400" algn="l" rtl="0" eaLnBrk="1" fontAlgn="base" hangingPunct="1">
        <a:spcBef>
          <a:spcPct val="0"/>
        </a:spcBef>
        <a:spcAft>
          <a:spcPct val="0"/>
        </a:spcAft>
        <a:defRPr sz="4200">
          <a:solidFill>
            <a:schemeClr val="tx1"/>
          </a:solidFill>
          <a:latin typeface="Arial" pitchFamily="34" charset="0"/>
        </a:defRPr>
      </a:lvl7pPr>
      <a:lvl8pPr marL="1371600" algn="l" rtl="0" eaLnBrk="1" fontAlgn="base" hangingPunct="1">
        <a:spcBef>
          <a:spcPct val="0"/>
        </a:spcBef>
        <a:spcAft>
          <a:spcPct val="0"/>
        </a:spcAft>
        <a:defRPr sz="4200">
          <a:solidFill>
            <a:schemeClr val="tx1"/>
          </a:solidFill>
          <a:latin typeface="Arial" pitchFamily="34" charset="0"/>
        </a:defRPr>
      </a:lvl8pPr>
      <a:lvl9pPr marL="1828800" algn="l" rtl="0" eaLnBrk="1" fontAlgn="base" hangingPunct="1">
        <a:spcBef>
          <a:spcPct val="0"/>
        </a:spcBef>
        <a:spcAft>
          <a:spcPct val="0"/>
        </a:spcAft>
        <a:defRPr sz="4200">
          <a:solidFill>
            <a:schemeClr val="tx1"/>
          </a:solidFill>
          <a:latin typeface="Arial" pitchFamily="34" charset="0"/>
        </a:defRPr>
      </a:lvl9pPr>
    </p:titleStyle>
    <p:bodyStyle>
      <a:lvl1pPr marL="342900" indent="-342900" algn="l" rtl="0" eaLnBrk="1" fontAlgn="base" hangingPunct="1">
        <a:spcBef>
          <a:spcPct val="20000"/>
        </a:spcBef>
        <a:spcAft>
          <a:spcPct val="0"/>
        </a:spcAft>
        <a:buClr>
          <a:schemeClr val="hlink"/>
        </a:buClr>
        <a:buSzPct val="80000"/>
        <a:buFont typeface="Wingdings" pitchFamily="2" charset="2"/>
        <a:buChar char="l"/>
        <a:defRPr sz="3200">
          <a:solidFill>
            <a:schemeClr val="tx1"/>
          </a:solidFill>
          <a:latin typeface="Calibri" panose="020F0502020204030204" pitchFamily="34" charset="0"/>
          <a:ea typeface="+mn-ea"/>
          <a:cs typeface="+mn-cs"/>
        </a:defRPr>
      </a:lvl1pPr>
      <a:lvl2pPr marL="742950" indent="-285750" algn="l" rtl="0" eaLnBrk="1" fontAlgn="base" hangingPunct="1">
        <a:spcBef>
          <a:spcPct val="20000"/>
        </a:spcBef>
        <a:spcAft>
          <a:spcPct val="0"/>
        </a:spcAft>
        <a:buClr>
          <a:schemeClr val="accent1"/>
        </a:buClr>
        <a:buSzPct val="70000"/>
        <a:buFont typeface="Wingdings" pitchFamily="2" charset="2"/>
        <a:buChar char="l"/>
        <a:defRPr sz="2800">
          <a:solidFill>
            <a:schemeClr val="tx1"/>
          </a:solidFill>
          <a:latin typeface="Calibri" panose="020F0502020204030204" pitchFamily="34" charset="0"/>
        </a:defRPr>
      </a:lvl2pPr>
      <a:lvl3pPr marL="1143000" indent="-228600" algn="l" rtl="0" eaLnBrk="1" fontAlgn="base" hangingPunct="1">
        <a:spcBef>
          <a:spcPct val="20000"/>
        </a:spcBef>
        <a:spcAft>
          <a:spcPct val="0"/>
        </a:spcAft>
        <a:buClr>
          <a:schemeClr val="bg2"/>
        </a:buClr>
        <a:buSzPct val="65000"/>
        <a:buFont typeface="Wingdings" pitchFamily="2" charset="2"/>
        <a:buChar char="l"/>
        <a:defRPr sz="2400">
          <a:solidFill>
            <a:schemeClr val="tx1"/>
          </a:solidFill>
          <a:latin typeface="Calibri" panose="020F0502020204030204" pitchFamily="34" charset="0"/>
        </a:defRPr>
      </a:lvl3pPr>
      <a:lvl4pPr marL="1600200" indent="-228600" algn="l" rtl="0" eaLnBrk="1" fontAlgn="base" hangingPunct="1">
        <a:spcBef>
          <a:spcPct val="20000"/>
        </a:spcBef>
        <a:spcAft>
          <a:spcPct val="0"/>
        </a:spcAft>
        <a:buClr>
          <a:schemeClr val="hlink"/>
        </a:buClr>
        <a:buSzPct val="60000"/>
        <a:buFont typeface="Wingdings" pitchFamily="2" charset="2"/>
        <a:buChar char="l"/>
        <a:defRPr sz="2000">
          <a:solidFill>
            <a:schemeClr val="tx1"/>
          </a:solidFill>
          <a:latin typeface="Calibri" panose="020F0502020204030204" pitchFamily="34" charset="0"/>
        </a:defRPr>
      </a:lvl4pPr>
      <a:lvl5pPr marL="20574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Calibri" panose="020F0502020204030204" pitchFamily="34" charset="0"/>
        </a:defRPr>
      </a:lvl5pPr>
      <a:lvl6pPr marL="25146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mn-lt"/>
        </a:defRPr>
      </a:lvl6pPr>
      <a:lvl7pPr marL="29718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mn-lt"/>
        </a:defRPr>
      </a:lvl7pPr>
      <a:lvl8pPr marL="34290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mn-lt"/>
        </a:defRPr>
      </a:lvl8pPr>
      <a:lvl9pPr marL="38862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hyperlink" Target="http://www.cla.purdue.edu/english/theory/genderandsex/modules/butlerperformativity.html"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hyperlink" Target="https://owl.english.purdue.edu/owl/resource/685/02/"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hyperlink" Target="http://bingweb.binghamton.edu/~clas381a/writing_issues.htm"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“She Entered into Rivalry”</a:t>
            </a:r>
            <a:endParaRPr lang="en-US" dirty="0"/>
          </a:p>
        </p:txBody>
      </p:sp>
      <p:sp>
        <p:nvSpPr>
          <p:cNvPr id="3" name="Subtitle 2"/>
          <p:cNvSpPr>
            <a:spLocks noGrp="1"/>
          </p:cNvSpPr>
          <p:nvPr>
            <p:ph type="subTitle" idx="1"/>
          </p:nvPr>
        </p:nvSpPr>
        <p:spPr/>
        <p:txBody>
          <a:bodyPr/>
          <a:lstStyle/>
          <a:p>
            <a:r>
              <a:rPr lang="en-US" dirty="0" smtClean="0"/>
              <a:t>Women’s Lives and Voices in Ancient Greece</a:t>
            </a:r>
            <a:endParaRPr lang="en-US" dirty="0"/>
          </a:p>
        </p:txBody>
      </p:sp>
    </p:spTree>
    <p:extLst>
      <p:ext uri="{BB962C8B-B14F-4D97-AF65-F5344CB8AC3E}">
        <p14:creationId xmlns:p14="http://schemas.microsoft.com/office/powerpoint/2010/main" val="19754435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7362" name="Rectangle 2"/>
          <p:cNvSpPr>
            <a:spLocks noGrp="1" noChangeArrowheads="1"/>
          </p:cNvSpPr>
          <p:nvPr>
            <p:ph type="title"/>
          </p:nvPr>
        </p:nvSpPr>
        <p:spPr/>
        <p:txBody>
          <a:bodyPr/>
          <a:lstStyle/>
          <a:p>
            <a:r>
              <a:rPr lang="en-US" altLang="en-US" dirty="0"/>
              <a:t>Historical Review</a:t>
            </a:r>
          </a:p>
        </p:txBody>
      </p:sp>
      <p:graphicFrame>
        <p:nvGraphicFramePr>
          <p:cNvPr id="527418" name="Group 58"/>
          <p:cNvGraphicFramePr>
            <a:graphicFrameLocks noGrp="1"/>
          </p:cNvGraphicFramePr>
          <p:nvPr>
            <p:ph type="tbl" idx="1"/>
            <p:extLst>
              <p:ext uri="{D42A27DB-BD31-4B8C-83A1-F6EECF244321}">
                <p14:modId xmlns:p14="http://schemas.microsoft.com/office/powerpoint/2010/main" val="537201391"/>
              </p:ext>
            </p:extLst>
          </p:nvPr>
        </p:nvGraphicFramePr>
        <p:xfrm>
          <a:off x="990600" y="2475939"/>
          <a:ext cx="7252648" cy="2737507"/>
        </p:xfrm>
        <a:graphic>
          <a:graphicData uri="http://schemas.openxmlformats.org/drawingml/2006/table">
            <a:tbl>
              <a:tblPr>
                <a:effectLst/>
              </a:tblPr>
              <a:tblGrid>
                <a:gridCol w="2982710"/>
                <a:gridCol w="4269938"/>
              </a:tblGrid>
              <a:tr h="911922">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altLang="en-US" sz="2400" b="0" i="1" u="none" strike="noStrike" cap="none" normalizeH="0" baseline="0" dirty="0" smtClean="0">
                          <a:ln>
                            <a:noFill/>
                          </a:ln>
                          <a:solidFill>
                            <a:schemeClr val="tx1"/>
                          </a:solidFill>
                          <a:effectLst/>
                          <a:latin typeface="Arial" charset="0"/>
                          <a:cs typeface="Times New Roman" pitchFamily="18" charset="0"/>
                        </a:rPr>
                        <a:t>ca.</a:t>
                      </a:r>
                      <a:r>
                        <a:rPr kumimoji="0" lang="en-US" altLang="en-US" sz="2400" b="0" i="0" u="none" strike="noStrike" cap="none" normalizeH="0" baseline="0" dirty="0" smtClean="0">
                          <a:ln>
                            <a:noFill/>
                          </a:ln>
                          <a:solidFill>
                            <a:schemeClr val="tx1"/>
                          </a:solidFill>
                          <a:effectLst/>
                          <a:latin typeface="Arial" charset="0"/>
                          <a:cs typeface="Times New Roman" pitchFamily="18" charset="0"/>
                        </a:rPr>
                        <a:t> 800-500</a:t>
                      </a:r>
                      <a:endParaRPr kumimoji="0" lang="en-US" altLang="en-US" sz="2400" b="0" i="0" u="none" strike="noStrike" cap="none" normalizeH="0" baseline="0" dirty="0" smtClean="0">
                        <a:ln>
                          <a:noFill/>
                        </a:ln>
                        <a:solidFill>
                          <a:schemeClr val="tx1"/>
                        </a:solidFill>
                        <a:effectLst/>
                        <a:latin typeface="Arial" charset="0"/>
                      </a:endParaRPr>
                    </a:p>
                  </a:txBody>
                  <a:tcPr horzOverflow="overflow">
                    <a:lnL w="28575"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altLang="en-US" sz="2400" b="0" i="0" u="none" strike="noStrike" cap="none" normalizeH="0" baseline="0" dirty="0" smtClean="0">
                          <a:ln>
                            <a:noFill/>
                          </a:ln>
                          <a:solidFill>
                            <a:schemeClr val="tx1"/>
                          </a:solidFill>
                          <a:effectLst/>
                          <a:latin typeface="Arial" charset="0"/>
                          <a:cs typeface="Times New Roman" pitchFamily="18" charset="0"/>
                        </a:rPr>
                        <a:t>Archaic period</a:t>
                      </a:r>
                      <a:br>
                        <a:rPr kumimoji="0" lang="en-US" altLang="en-US" sz="2400" b="0" i="0" u="none" strike="noStrike" cap="none" normalizeH="0" baseline="0" dirty="0" smtClean="0">
                          <a:ln>
                            <a:noFill/>
                          </a:ln>
                          <a:solidFill>
                            <a:schemeClr val="tx1"/>
                          </a:solidFill>
                          <a:effectLst/>
                          <a:latin typeface="Arial" charset="0"/>
                          <a:cs typeface="Times New Roman" pitchFamily="18" charset="0"/>
                        </a:rPr>
                      </a:br>
                      <a:r>
                        <a:rPr kumimoji="0" lang="en-US" altLang="en-US" sz="2400" b="0" i="1" u="none" strike="noStrike" cap="none" normalizeH="0" baseline="0" dirty="0" smtClean="0">
                          <a:ln>
                            <a:noFill/>
                          </a:ln>
                          <a:solidFill>
                            <a:schemeClr val="tx1"/>
                          </a:solidFill>
                          <a:effectLst/>
                          <a:latin typeface="Arial" charset="0"/>
                          <a:cs typeface="Times New Roman" pitchFamily="18" charset="0"/>
                        </a:rPr>
                        <a:t>Aristocratic culture, politics</a:t>
                      </a:r>
                      <a:endParaRPr kumimoji="0" lang="en-US" altLang="en-US" sz="2400" b="0" i="1"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13663">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altLang="en-US" sz="2400" b="0" i="0" u="none" strike="noStrike" cap="none" normalizeH="0" baseline="0" dirty="0" smtClean="0">
                          <a:ln>
                            <a:noFill/>
                          </a:ln>
                          <a:solidFill>
                            <a:schemeClr val="tx1"/>
                          </a:solidFill>
                          <a:effectLst/>
                          <a:latin typeface="Arial" charset="0"/>
                          <a:cs typeface="Times New Roman" pitchFamily="18" charset="0"/>
                        </a:rPr>
                        <a:t>500-322</a:t>
                      </a:r>
                      <a:endParaRPr kumimoji="0" lang="en-US" altLang="en-US" sz="2400" b="0" i="0" u="none" strike="noStrike" cap="none" normalizeH="0" baseline="0" dirty="0" smtClean="0">
                        <a:ln>
                          <a:noFill/>
                        </a:ln>
                        <a:solidFill>
                          <a:schemeClr val="tx1"/>
                        </a:solidFill>
                        <a:effectLst/>
                        <a:latin typeface="Arial" charset="0"/>
                      </a:endParaRPr>
                    </a:p>
                  </a:txBody>
                  <a:tcPr horzOverflow="overflow">
                    <a:lnL w="28575"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altLang="en-US" sz="2400" b="0" i="0" u="none" strike="noStrike" cap="none" normalizeH="0" baseline="0" dirty="0" smtClean="0">
                          <a:ln>
                            <a:noFill/>
                          </a:ln>
                          <a:solidFill>
                            <a:schemeClr val="tx1"/>
                          </a:solidFill>
                          <a:effectLst/>
                          <a:latin typeface="Arial" charset="0"/>
                          <a:cs typeface="Times New Roman" pitchFamily="18" charset="0"/>
                        </a:rPr>
                        <a:t>Classical Period</a:t>
                      </a:r>
                      <a:r>
                        <a:rPr kumimoji="0" lang="en-US" altLang="en-US" sz="2400" b="0" i="0" u="none" strike="noStrike" cap="none" normalizeH="0" baseline="0" dirty="0" smtClean="0">
                          <a:ln>
                            <a:noFill/>
                          </a:ln>
                          <a:solidFill>
                            <a:schemeClr val="tx1"/>
                          </a:solidFill>
                          <a:effectLst/>
                          <a:latin typeface="Arial" charset="0"/>
                        </a:rPr>
                        <a:t/>
                      </a:r>
                      <a:br>
                        <a:rPr kumimoji="0" lang="en-US" altLang="en-US" sz="2400" b="0" i="0" u="none" strike="noStrike" cap="none" normalizeH="0" baseline="0" dirty="0" smtClean="0">
                          <a:ln>
                            <a:noFill/>
                          </a:ln>
                          <a:solidFill>
                            <a:schemeClr val="tx1"/>
                          </a:solidFill>
                          <a:effectLst/>
                          <a:latin typeface="Arial" charset="0"/>
                        </a:rPr>
                      </a:br>
                      <a:r>
                        <a:rPr kumimoji="0" lang="en-US" altLang="en-US" sz="2400" b="0" i="1" u="none" strike="noStrike" cap="none" normalizeH="0" baseline="0" dirty="0" smtClean="0">
                          <a:ln>
                            <a:noFill/>
                          </a:ln>
                          <a:solidFill>
                            <a:schemeClr val="tx1"/>
                          </a:solidFill>
                          <a:effectLst/>
                          <a:latin typeface="Arial" charset="0"/>
                        </a:rPr>
                        <a:t>Democracy at Athens</a:t>
                      </a:r>
                    </a:p>
                  </a:txBody>
                  <a:tcPr horzOverflow="overflow">
                    <a:lnL w="12700"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11922">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altLang="en-US" sz="2400" b="0" i="0" u="none" strike="noStrike" cap="none" normalizeH="0" baseline="0" dirty="0" smtClean="0">
                          <a:ln>
                            <a:noFill/>
                          </a:ln>
                          <a:solidFill>
                            <a:schemeClr val="tx1"/>
                          </a:solidFill>
                          <a:effectLst/>
                          <a:latin typeface="Arial" charset="0"/>
                          <a:cs typeface="Times New Roman" pitchFamily="18" charset="0"/>
                        </a:rPr>
                        <a:t>322-39</a:t>
                      </a:r>
                      <a:endParaRPr kumimoji="0" lang="en-US" altLang="en-US" sz="2400" b="0" i="0" u="none" strike="noStrike" cap="none" normalizeH="0" baseline="0" dirty="0" smtClean="0">
                        <a:ln>
                          <a:noFill/>
                        </a:ln>
                        <a:solidFill>
                          <a:schemeClr val="tx1"/>
                        </a:solidFill>
                        <a:effectLst/>
                        <a:latin typeface="Arial" charset="0"/>
                      </a:endParaRPr>
                    </a:p>
                  </a:txBody>
                  <a:tcPr horzOverflow="overflow">
                    <a:lnL w="28575"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altLang="en-US" sz="2400" b="0" i="0" u="none" strike="noStrike" cap="none" normalizeH="0" baseline="0" dirty="0" smtClean="0">
                          <a:ln>
                            <a:noFill/>
                          </a:ln>
                          <a:solidFill>
                            <a:schemeClr val="tx1"/>
                          </a:solidFill>
                          <a:effectLst/>
                          <a:latin typeface="Arial" charset="0"/>
                          <a:cs typeface="Times New Roman" pitchFamily="18" charset="0"/>
                        </a:rPr>
                        <a:t>Hellenistic Period</a:t>
                      </a:r>
                      <a:br>
                        <a:rPr kumimoji="0" lang="en-US" altLang="en-US" sz="2400" b="0" i="0" u="none" strike="noStrike" cap="none" normalizeH="0" baseline="0" dirty="0" smtClean="0">
                          <a:ln>
                            <a:noFill/>
                          </a:ln>
                          <a:solidFill>
                            <a:schemeClr val="tx1"/>
                          </a:solidFill>
                          <a:effectLst/>
                          <a:latin typeface="Arial" charset="0"/>
                          <a:cs typeface="Times New Roman" pitchFamily="18" charset="0"/>
                        </a:rPr>
                      </a:br>
                      <a:r>
                        <a:rPr kumimoji="0" lang="en-US" altLang="en-US" sz="2400" b="0" i="1" u="none" strike="noStrike" cap="none" normalizeH="0" baseline="0" dirty="0" smtClean="0">
                          <a:ln>
                            <a:noFill/>
                          </a:ln>
                          <a:solidFill>
                            <a:schemeClr val="tx1"/>
                          </a:solidFill>
                          <a:effectLst/>
                          <a:latin typeface="Arial" charset="0"/>
                          <a:cs typeface="Times New Roman" pitchFamily="18" charset="0"/>
                        </a:rPr>
                        <a:t>Great kingdoms</a:t>
                      </a:r>
                    </a:p>
                  </a:txBody>
                  <a:tcPr horzOverflow="overflow">
                    <a:lnL w="12700"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3753068032"/>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Athenian Women: Status</a:t>
            </a:r>
            <a:endParaRPr lang="en-US" dirty="0"/>
          </a:p>
        </p:txBody>
      </p:sp>
      <p:sp>
        <p:nvSpPr>
          <p:cNvPr id="3" name="Content Placeholder 2"/>
          <p:cNvSpPr>
            <a:spLocks noGrp="1"/>
          </p:cNvSpPr>
          <p:nvPr>
            <p:ph idx="1"/>
          </p:nvPr>
        </p:nvSpPr>
        <p:spPr/>
        <p:txBody>
          <a:bodyPr/>
          <a:lstStyle/>
          <a:p>
            <a:pPr>
              <a:lnSpc>
                <a:spcPct val="90000"/>
              </a:lnSpc>
            </a:pPr>
            <a:r>
              <a:rPr lang="en-US" altLang="en-US" sz="3000" dirty="0" smtClean="0"/>
              <a:t>Political</a:t>
            </a:r>
            <a:endParaRPr lang="en-US" altLang="en-US" sz="3000" dirty="0"/>
          </a:p>
          <a:p>
            <a:pPr lvl="1">
              <a:lnSpc>
                <a:spcPct val="90000"/>
              </a:lnSpc>
            </a:pPr>
            <a:r>
              <a:rPr lang="en-US" altLang="en-US" sz="2600" i="1" dirty="0" err="1"/>
              <a:t>politis</a:t>
            </a:r>
            <a:endParaRPr lang="en-US" altLang="en-US" sz="2600" i="1" dirty="0"/>
          </a:p>
          <a:p>
            <a:pPr lvl="1">
              <a:lnSpc>
                <a:spcPct val="90000"/>
              </a:lnSpc>
            </a:pPr>
            <a:r>
              <a:rPr lang="en-US" altLang="en-US" sz="2600" i="1" dirty="0" err="1"/>
              <a:t>metoikos</a:t>
            </a:r>
            <a:r>
              <a:rPr lang="en-US" altLang="en-US" sz="2600" i="1" dirty="0"/>
              <a:t>, </a:t>
            </a:r>
            <a:r>
              <a:rPr lang="en-US" altLang="en-US" sz="2600" i="1" dirty="0" err="1"/>
              <a:t>xene</a:t>
            </a:r>
            <a:endParaRPr lang="en-US" altLang="en-US" sz="2600" i="1" dirty="0"/>
          </a:p>
          <a:p>
            <a:pPr>
              <a:lnSpc>
                <a:spcPct val="90000"/>
              </a:lnSpc>
            </a:pPr>
            <a:r>
              <a:rPr lang="en-US" altLang="en-US" sz="3000" dirty="0" smtClean="0"/>
              <a:t>Legal </a:t>
            </a:r>
            <a:r>
              <a:rPr lang="en-US" altLang="en-US" sz="2400" dirty="0"/>
              <a:t>(</a:t>
            </a:r>
            <a:r>
              <a:rPr lang="en-US" altLang="en-US" sz="2400" i="1" dirty="0" err="1"/>
              <a:t>kurieia</a:t>
            </a:r>
            <a:r>
              <a:rPr lang="en-US" altLang="en-US" sz="2400" dirty="0" smtClean="0"/>
              <a:t>)</a:t>
            </a:r>
          </a:p>
          <a:p>
            <a:pPr>
              <a:lnSpc>
                <a:spcPct val="90000"/>
              </a:lnSpc>
            </a:pPr>
            <a:r>
              <a:rPr lang="en-US" altLang="en-US" sz="3000" dirty="0" smtClean="0"/>
              <a:t>Social</a:t>
            </a:r>
          </a:p>
          <a:p>
            <a:pPr lvl="1">
              <a:lnSpc>
                <a:spcPct val="90000"/>
              </a:lnSpc>
            </a:pPr>
            <a:r>
              <a:rPr lang="en-US" altLang="en-US" sz="2600" i="1" dirty="0" err="1" smtClean="0"/>
              <a:t>eleuthera</a:t>
            </a:r>
            <a:endParaRPr lang="en-US" altLang="en-US" sz="2600" i="1" dirty="0" smtClean="0"/>
          </a:p>
          <a:p>
            <a:pPr lvl="1">
              <a:lnSpc>
                <a:spcPct val="90000"/>
              </a:lnSpc>
            </a:pPr>
            <a:r>
              <a:rPr lang="en-US" altLang="en-US" sz="2600" i="1" dirty="0" err="1" smtClean="0"/>
              <a:t>doule</a:t>
            </a:r>
            <a:endParaRPr lang="en-US" altLang="en-US" sz="2600" i="1" dirty="0" smtClean="0"/>
          </a:p>
          <a:p>
            <a:pPr lvl="1">
              <a:lnSpc>
                <a:spcPct val="90000"/>
              </a:lnSpc>
            </a:pPr>
            <a:r>
              <a:rPr lang="en-US" altLang="en-US" sz="2600" i="1" dirty="0" smtClean="0"/>
              <a:t>hetaira</a:t>
            </a:r>
          </a:p>
          <a:p>
            <a:pPr lvl="1">
              <a:lnSpc>
                <a:spcPct val="90000"/>
              </a:lnSpc>
            </a:pPr>
            <a:r>
              <a:rPr lang="en-US" altLang="en-US" sz="2600" i="1" dirty="0" smtClean="0"/>
              <a:t>porne</a:t>
            </a:r>
            <a:endParaRPr lang="en-US" altLang="en-US" sz="2600" i="1" dirty="0"/>
          </a:p>
        </p:txBody>
      </p:sp>
      <p:pic>
        <p:nvPicPr>
          <p:cNvPr id="5" name="Picture 10" descr="ste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1926986"/>
            <a:ext cx="2432050" cy="38390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4119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Free Citizen Woman</a:t>
            </a:r>
            <a:endParaRPr lang="en-US" dirty="0"/>
          </a:p>
        </p:txBody>
      </p:sp>
      <p:sp>
        <p:nvSpPr>
          <p:cNvPr id="3" name="Content Placeholder 2"/>
          <p:cNvSpPr>
            <a:spLocks noGrp="1"/>
          </p:cNvSpPr>
          <p:nvPr>
            <p:ph idx="1"/>
          </p:nvPr>
        </p:nvSpPr>
        <p:spPr/>
        <p:txBody>
          <a:bodyPr/>
          <a:lstStyle/>
          <a:p>
            <a:pPr>
              <a:lnSpc>
                <a:spcPct val="90000"/>
              </a:lnSpc>
            </a:pPr>
            <a:r>
              <a:rPr lang="en-US" altLang="en-US" sz="3000" dirty="0" smtClean="0">
                <a:hlinkClick r:id="rId3" action="ppaction://hlinksldjump"/>
              </a:rPr>
              <a:t>Domestic (</a:t>
            </a:r>
            <a:r>
              <a:rPr lang="en-US" altLang="en-US" sz="3000" i="1" dirty="0" smtClean="0">
                <a:hlinkClick r:id="rId3" action="ppaction://hlinksldjump"/>
              </a:rPr>
              <a:t>oikos</a:t>
            </a:r>
            <a:r>
              <a:rPr lang="en-US" altLang="en-US" sz="3000" dirty="0" smtClean="0">
                <a:hlinkClick r:id="rId3" action="ppaction://hlinksldjump"/>
              </a:rPr>
              <a:t>)</a:t>
            </a:r>
            <a:endParaRPr lang="en-US" altLang="en-US" sz="3000" dirty="0"/>
          </a:p>
          <a:p>
            <a:pPr lvl="1">
              <a:lnSpc>
                <a:spcPct val="90000"/>
              </a:lnSpc>
            </a:pPr>
            <a:r>
              <a:rPr lang="en-US" altLang="en-US" sz="2600" i="1" dirty="0"/>
              <a:t>gamos</a:t>
            </a:r>
          </a:p>
          <a:p>
            <a:pPr lvl="2">
              <a:lnSpc>
                <a:spcPct val="90000"/>
              </a:lnSpc>
            </a:pPr>
            <a:r>
              <a:rPr lang="en-US" altLang="en-US" i="1" dirty="0"/>
              <a:t>enguesis</a:t>
            </a:r>
          </a:p>
          <a:p>
            <a:pPr lvl="2">
              <a:lnSpc>
                <a:spcPct val="90000"/>
              </a:lnSpc>
            </a:pPr>
            <a:r>
              <a:rPr lang="en-US" altLang="en-US" i="1" dirty="0"/>
              <a:t>ekdosis</a:t>
            </a:r>
          </a:p>
          <a:p>
            <a:pPr lvl="1">
              <a:lnSpc>
                <a:spcPct val="90000"/>
              </a:lnSpc>
            </a:pPr>
            <a:r>
              <a:rPr lang="en-US" altLang="en-US" sz="2600" i="1" dirty="0" err="1" smtClean="0"/>
              <a:t>sunoikismos</a:t>
            </a:r>
            <a:endParaRPr lang="en-US" altLang="en-US" sz="2600" i="1" dirty="0" smtClean="0"/>
          </a:p>
          <a:p>
            <a:pPr lvl="1">
              <a:lnSpc>
                <a:spcPct val="90000"/>
              </a:lnSpc>
            </a:pPr>
            <a:r>
              <a:rPr lang="en-US" altLang="en-US" sz="2600" i="1" dirty="0" err="1" smtClean="0"/>
              <a:t>epiklēros</a:t>
            </a:r>
            <a:endParaRPr lang="en-US" altLang="en-US" sz="2600" i="1" dirty="0" smtClean="0"/>
          </a:p>
          <a:p>
            <a:pPr lvl="1">
              <a:lnSpc>
                <a:spcPct val="90000"/>
              </a:lnSpc>
            </a:pPr>
            <a:r>
              <a:rPr lang="en-US" altLang="en-US" sz="2600" dirty="0" smtClean="0"/>
              <a:t>Sequestration?</a:t>
            </a:r>
            <a:endParaRPr lang="en-US" altLang="en-US" sz="2600" dirty="0"/>
          </a:p>
          <a:p>
            <a:pPr>
              <a:lnSpc>
                <a:spcPct val="90000"/>
              </a:lnSpc>
            </a:pPr>
            <a:r>
              <a:rPr lang="en-US" altLang="en-US" sz="3000" dirty="0" smtClean="0"/>
              <a:t>Public </a:t>
            </a:r>
            <a:r>
              <a:rPr lang="en-US" altLang="en-US" sz="3000" dirty="0"/>
              <a:t>(religious)</a:t>
            </a:r>
          </a:p>
          <a:p>
            <a:pPr lvl="1">
              <a:lnSpc>
                <a:spcPct val="90000"/>
              </a:lnSpc>
            </a:pPr>
            <a:r>
              <a:rPr lang="en-US" altLang="en-US" sz="2600" dirty="0"/>
              <a:t>Thesmophoria</a:t>
            </a:r>
          </a:p>
          <a:p>
            <a:pPr lvl="1">
              <a:lnSpc>
                <a:spcPct val="90000"/>
              </a:lnSpc>
            </a:pPr>
            <a:r>
              <a:rPr lang="en-US" altLang="en-US" sz="2600" dirty="0" smtClean="0"/>
              <a:t>Dionysia</a:t>
            </a:r>
            <a:endParaRPr lang="en-US" altLang="en-US" sz="2600" dirty="0"/>
          </a:p>
        </p:txBody>
      </p:sp>
      <p:pic>
        <p:nvPicPr>
          <p:cNvPr id="4" name="Picture 10" descr="stel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5000" y="1926986"/>
            <a:ext cx="2432050" cy="38390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5281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fade">
                                      <p:cBhvr>
                                        <p:cTn id="30" dur="500"/>
                                        <p:tgtEl>
                                          <p:spTgt spid="3">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500"/>
                                        <p:tgtEl>
                                          <p:spTgt spid="3">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Effect transition="in" filter="fade">
                                      <p:cBhvr>
                                        <p:cTn id="40" dur="500"/>
                                        <p:tgtEl>
                                          <p:spTgt spid="3">
                                            <p:txEl>
                                              <p:pRg st="7" end="7"/>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Effect transition="in" filter="fade">
                                      <p:cBhvr>
                                        <p:cTn id="45" dur="500"/>
                                        <p:tgtEl>
                                          <p:spTgt spid="3">
                                            <p:txEl>
                                              <p:pRg st="8" end="8"/>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3">
                                            <p:txEl>
                                              <p:pRg st="9" end="9"/>
                                            </p:txEl>
                                          </p:spTgt>
                                        </p:tgtEl>
                                        <p:attrNameLst>
                                          <p:attrName>style.visibility</p:attrName>
                                        </p:attrNameLst>
                                      </p:cBhvr>
                                      <p:to>
                                        <p:strVal val="visible"/>
                                      </p:to>
                                    </p:set>
                                    <p:animEffect transition="in" filter="fade">
                                      <p:cBhvr>
                                        <p:cTn id="50"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43078" name="Picture 6" descr="Untitl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742950"/>
            <a:ext cx="8534400" cy="5200650"/>
          </a:xfrm>
          <a:prstGeom prst="rect">
            <a:avLst/>
          </a:prstGeom>
          <a:noFill/>
          <a:extLst>
            <a:ext uri="{909E8E84-426E-40DD-AFC4-6F175D3DCCD1}">
              <a14:hiddenFill xmlns:a14="http://schemas.microsoft.com/office/drawing/2010/main">
                <a:solidFill>
                  <a:srgbClr val="FFFFFF"/>
                </a:solidFill>
              </a14:hiddenFill>
            </a:ext>
          </a:extLst>
        </p:spPr>
      </p:pic>
      <p:sp>
        <p:nvSpPr>
          <p:cNvPr id="643079" name="Text Box 7"/>
          <p:cNvSpPr txBox="1">
            <a:spLocks noChangeArrowheads="1"/>
          </p:cNvSpPr>
          <p:nvPr/>
        </p:nvSpPr>
        <p:spPr bwMode="auto">
          <a:xfrm>
            <a:off x="668609" y="6059488"/>
            <a:ext cx="779187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2400">
                <a:latin typeface="Calibri" panose="020F0502020204030204" pitchFamily="34" charset="0"/>
              </a:rPr>
              <a:t>Greek House (</a:t>
            </a:r>
            <a:r>
              <a:rPr lang="en-US" altLang="en-US" sz="2400" i="1">
                <a:latin typeface="Calibri" panose="020F0502020204030204" pitchFamily="34" charset="0"/>
              </a:rPr>
              <a:t>oikia</a:t>
            </a:r>
            <a:r>
              <a:rPr lang="en-US" altLang="en-US" sz="2400">
                <a:latin typeface="Calibri" panose="020F0502020204030204" pitchFamily="34" charset="0"/>
              </a:rPr>
              <a:t>)</a:t>
            </a:r>
            <a:r>
              <a:rPr lang="en-US" altLang="en-US" sz="2400" i="1">
                <a:latin typeface="Calibri" panose="020F0502020204030204" pitchFamily="34" charset="0"/>
              </a:rPr>
              <a:t>,</a:t>
            </a:r>
            <a:r>
              <a:rPr lang="en-US" altLang="en-US" sz="2400">
                <a:latin typeface="Calibri" panose="020F0502020204030204" pitchFamily="34" charset="0"/>
              </a:rPr>
              <a:t> Olynthus, 4th cent. BCE (reconstruction)</a:t>
            </a:r>
          </a:p>
        </p:txBody>
      </p:sp>
      <p:sp>
        <p:nvSpPr>
          <p:cNvPr id="643083" name="Line 11"/>
          <p:cNvSpPr>
            <a:spLocks noChangeShapeType="1"/>
          </p:cNvSpPr>
          <p:nvPr/>
        </p:nvSpPr>
        <p:spPr bwMode="auto">
          <a:xfrm>
            <a:off x="914400" y="1981200"/>
            <a:ext cx="381000" cy="10668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643084" name="Text Box 12"/>
          <p:cNvSpPr txBox="1">
            <a:spLocks noChangeArrowheads="1"/>
          </p:cNvSpPr>
          <p:nvPr/>
        </p:nvSpPr>
        <p:spPr bwMode="auto">
          <a:xfrm>
            <a:off x="365125" y="1331913"/>
            <a:ext cx="2403030" cy="646331"/>
          </a:xfrm>
          <a:prstGeom prst="rect">
            <a:avLst/>
          </a:prstGeom>
          <a:solidFill>
            <a:schemeClr val="bg1">
              <a:alpha val="75000"/>
            </a:schemeClr>
          </a:solidFill>
          <a:ln>
            <a:noFill/>
          </a:ln>
          <a:effectLst/>
        </p:spPr>
        <p:txBody>
          <a:bodyPr wrap="none">
            <a:spAutoFit/>
          </a:bodyPr>
          <a:lstStyle/>
          <a:p>
            <a:r>
              <a:rPr lang="en-US" altLang="en-US" i="1" dirty="0" err="1" smtClean="0">
                <a:latin typeface="Calibri" panose="020F0502020204030204" pitchFamily="34" charset="0"/>
                <a:cs typeface="Arial" charset="0"/>
              </a:rPr>
              <a:t>andrōn</a:t>
            </a:r>
            <a:r>
              <a:rPr lang="en-US" altLang="en-US" i="1" dirty="0">
                <a:latin typeface="Calibri" panose="020F0502020204030204" pitchFamily="34" charset="0"/>
                <a:cs typeface="Arial" charset="0"/>
              </a:rPr>
              <a:t/>
            </a:r>
            <a:br>
              <a:rPr lang="en-US" altLang="en-US" i="1" dirty="0">
                <a:latin typeface="Calibri" panose="020F0502020204030204" pitchFamily="34" charset="0"/>
                <a:cs typeface="Arial" charset="0"/>
              </a:rPr>
            </a:br>
            <a:r>
              <a:rPr lang="en-US" altLang="en-US" dirty="0">
                <a:latin typeface="Calibri" panose="020F0502020204030204" pitchFamily="34" charset="0"/>
                <a:cs typeface="Arial" charset="0"/>
              </a:rPr>
              <a:t>(men’s “rumpus room”)</a:t>
            </a:r>
          </a:p>
        </p:txBody>
      </p:sp>
      <p:sp>
        <p:nvSpPr>
          <p:cNvPr id="643087" name="AutoShape 15">
            <a:hlinkClick r:id="" action="ppaction://hlinkshowjump?jump=lastslideviewed" highlightClick="1"/>
          </p:cNvPr>
          <p:cNvSpPr>
            <a:spLocks noChangeArrowheads="1"/>
          </p:cNvSpPr>
          <p:nvPr/>
        </p:nvSpPr>
        <p:spPr bwMode="auto">
          <a:xfrm>
            <a:off x="8585200" y="101600"/>
            <a:ext cx="431800" cy="584200"/>
          </a:xfrm>
          <a:prstGeom prst="actionButtonReturn">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1286833490"/>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Women’s Voices</a:t>
            </a:r>
            <a:endParaRPr lang="en-US" dirty="0"/>
          </a:p>
        </p:txBody>
      </p:sp>
      <p:sp>
        <p:nvSpPr>
          <p:cNvPr id="3" name="Text Placeholder 2"/>
          <p:cNvSpPr>
            <a:spLocks noGrp="1"/>
          </p:cNvSpPr>
          <p:nvPr>
            <p:ph type="body" idx="1"/>
          </p:nvPr>
        </p:nvSpPr>
        <p:spPr/>
        <p:txBody>
          <a:bodyPr/>
          <a:lstStyle/>
          <a:p>
            <a:r>
              <a:rPr lang="en-US" dirty="0" smtClean="0"/>
              <a:t>Sappho </a:t>
            </a:r>
            <a:r>
              <a:rPr lang="en-US" i="1" dirty="0" smtClean="0"/>
              <a:t>et al.</a:t>
            </a:r>
            <a:endParaRPr lang="en-US" i="1" dirty="0"/>
          </a:p>
        </p:txBody>
      </p:sp>
    </p:spTree>
    <p:extLst>
      <p:ext uri="{BB962C8B-B14F-4D97-AF65-F5344CB8AC3E}">
        <p14:creationId xmlns:p14="http://schemas.microsoft.com/office/powerpoint/2010/main" val="1042335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Your Impressions?</a:t>
            </a:r>
            <a:endParaRPr lang="en-US" dirty="0"/>
          </a:p>
        </p:txBody>
      </p:sp>
      <p:sp>
        <p:nvSpPr>
          <p:cNvPr id="3" name="Content Placeholder 2"/>
          <p:cNvSpPr>
            <a:spLocks noGrp="1"/>
          </p:cNvSpPr>
          <p:nvPr>
            <p:ph sz="half" idx="1"/>
          </p:nvPr>
        </p:nvSpPr>
        <p:spPr/>
        <p:txBody>
          <a:bodyPr/>
          <a:lstStyle/>
          <a:p>
            <a:endParaRPr lang="en-US"/>
          </a:p>
        </p:txBody>
      </p:sp>
      <p:sp>
        <p:nvSpPr>
          <p:cNvPr id="4" name="Content Placeholder 3"/>
          <p:cNvSpPr>
            <a:spLocks noGrp="1"/>
          </p:cNvSpPr>
          <p:nvPr>
            <p:ph sz="half" idx="2"/>
          </p:nvPr>
        </p:nvSpPr>
        <p:spPr/>
        <p:txBody>
          <a:bodyPr/>
          <a:lstStyle/>
          <a:p>
            <a:endParaRPr lang="en-US"/>
          </a:p>
        </p:txBody>
      </p:sp>
    </p:spTree>
    <p:extLst>
      <p:ext uri="{BB962C8B-B14F-4D97-AF65-F5344CB8AC3E}">
        <p14:creationId xmlns:p14="http://schemas.microsoft.com/office/powerpoint/2010/main" val="1484618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25439" y="1309450"/>
            <a:ext cx="8093122" cy="5139869"/>
          </a:xfrm>
          <a:prstGeom prst="rect">
            <a:avLst/>
          </a:prstGeom>
          <a:noFill/>
        </p:spPr>
        <p:txBody>
          <a:bodyPr wrap="square" rtlCol="0" anchor="ctr" anchorCtr="0">
            <a:spAutoFit/>
          </a:bodyPr>
          <a:lstStyle/>
          <a:p>
            <a:pPr>
              <a:spcAft>
                <a:spcPts val="1200"/>
              </a:spcAft>
            </a:pPr>
            <a:r>
              <a:rPr lang="en-US" sz="2400" dirty="0">
                <a:latin typeface="Calibri" panose="020F0502020204030204" pitchFamily="34" charset="0"/>
              </a:rPr>
              <a:t>The man seems to me strong as a god, the man who sits across from you and listens to your sweet talk </a:t>
            </a:r>
            <a:r>
              <a:rPr lang="en-US" sz="2400" dirty="0" smtClean="0">
                <a:latin typeface="Calibri" panose="020F0502020204030204" pitchFamily="34" charset="0"/>
              </a:rPr>
              <a:t>nearby</a:t>
            </a:r>
            <a:endParaRPr lang="en-US" sz="2400" dirty="0">
              <a:latin typeface="Calibri" panose="020F0502020204030204" pitchFamily="34" charset="0"/>
            </a:endParaRPr>
          </a:p>
          <a:p>
            <a:pPr>
              <a:spcAft>
                <a:spcPts val="1200"/>
              </a:spcAft>
            </a:pPr>
            <a:r>
              <a:rPr lang="en-US" sz="2400" dirty="0">
                <a:latin typeface="Calibri" panose="020F0502020204030204" pitchFamily="34" charset="0"/>
              </a:rPr>
              <a:t>and your lovely </a:t>
            </a:r>
            <a:r>
              <a:rPr lang="en-US" sz="2400" dirty="0" smtClean="0">
                <a:latin typeface="Calibri" panose="020F0502020204030204" pitchFamily="34" charset="0"/>
              </a:rPr>
              <a:t>laughter — which</a:t>
            </a:r>
            <a:r>
              <a:rPr lang="en-US" sz="2400" dirty="0">
                <a:latin typeface="Calibri" panose="020F0502020204030204" pitchFamily="34" charset="0"/>
              </a:rPr>
              <a:t>, when I hear it, strikes fear in the heart in my breast. For whenever I glance at you, it seems that I can say nothing at </a:t>
            </a:r>
            <a:r>
              <a:rPr lang="en-US" sz="2400" dirty="0" smtClean="0">
                <a:latin typeface="Calibri" panose="020F0502020204030204" pitchFamily="34" charset="0"/>
              </a:rPr>
              <a:t>all</a:t>
            </a:r>
            <a:endParaRPr lang="en-US" sz="2400" dirty="0">
              <a:latin typeface="Calibri" panose="020F0502020204030204" pitchFamily="34" charset="0"/>
            </a:endParaRPr>
          </a:p>
          <a:p>
            <a:pPr>
              <a:spcAft>
                <a:spcPts val="1200"/>
              </a:spcAft>
            </a:pPr>
            <a:r>
              <a:rPr lang="en-US" sz="2400" dirty="0">
                <a:latin typeface="Calibri" panose="020F0502020204030204" pitchFamily="34" charset="0"/>
              </a:rPr>
              <a:t>but my tongue is broken in silence, and that instant a light fire rushes beneath my skin, I can no longer see anything in my eyes and my ears are thundering</a:t>
            </a:r>
            <a:r>
              <a:rPr lang="en-US" sz="2400" dirty="0" smtClean="0">
                <a:latin typeface="Calibri" panose="020F0502020204030204" pitchFamily="34" charset="0"/>
              </a:rPr>
              <a:t>,</a:t>
            </a:r>
            <a:endParaRPr lang="en-US" sz="2400" dirty="0">
              <a:latin typeface="Calibri" panose="020F0502020204030204" pitchFamily="34" charset="0"/>
            </a:endParaRPr>
          </a:p>
          <a:p>
            <a:pPr>
              <a:spcAft>
                <a:spcPts val="1200"/>
              </a:spcAft>
            </a:pPr>
            <a:r>
              <a:rPr lang="en-US" sz="2400" dirty="0">
                <a:latin typeface="Calibri" panose="020F0502020204030204" pitchFamily="34" charset="0"/>
              </a:rPr>
              <a:t>and cold sweat pours down me, and shuddering grasps me all over, and I am greener than grass, and I seem to myself to be little short of </a:t>
            </a:r>
            <a:r>
              <a:rPr lang="en-US" sz="2400" dirty="0" smtClean="0">
                <a:latin typeface="Calibri" panose="020F0502020204030204" pitchFamily="34" charset="0"/>
              </a:rPr>
              <a:t>death</a:t>
            </a:r>
            <a:endParaRPr lang="en-US" sz="2400" dirty="0">
              <a:latin typeface="Calibri" panose="020F0502020204030204" pitchFamily="34" charset="0"/>
            </a:endParaRPr>
          </a:p>
          <a:p>
            <a:pPr>
              <a:spcAft>
                <a:spcPts val="1200"/>
              </a:spcAft>
            </a:pPr>
            <a:r>
              <a:rPr lang="en-US" sz="2400" dirty="0">
                <a:latin typeface="Calibri" panose="020F0502020204030204" pitchFamily="34" charset="0"/>
              </a:rPr>
              <a:t>But all is endurable, since even a poor man ... (Sappho fr. </a:t>
            </a:r>
            <a:r>
              <a:rPr lang="en-US" sz="2400" dirty="0" smtClean="0">
                <a:latin typeface="Calibri" panose="020F0502020204030204" pitchFamily="34" charset="0"/>
              </a:rPr>
              <a:t>31)</a:t>
            </a:r>
            <a:endParaRPr lang="en-US" sz="2400" dirty="0">
              <a:latin typeface="Calibri" panose="020F0502020204030204" pitchFamily="34" charset="0"/>
            </a:endParaRPr>
          </a:p>
        </p:txBody>
      </p:sp>
      <p:sp>
        <p:nvSpPr>
          <p:cNvPr id="3" name="Title 2"/>
          <p:cNvSpPr>
            <a:spLocks noGrp="1"/>
          </p:cNvSpPr>
          <p:nvPr>
            <p:ph type="title"/>
          </p:nvPr>
        </p:nvSpPr>
        <p:spPr/>
        <p:txBody>
          <a:bodyPr/>
          <a:lstStyle/>
          <a:p>
            <a:r>
              <a:rPr lang="en-US" dirty="0" smtClean="0"/>
              <a:t>Butler or Foucault?</a:t>
            </a:r>
            <a:endParaRPr lang="en-US" dirty="0"/>
          </a:p>
        </p:txBody>
      </p:sp>
    </p:spTree>
    <p:extLst>
      <p:ext uri="{BB962C8B-B14F-4D97-AF65-F5344CB8AC3E}">
        <p14:creationId xmlns:p14="http://schemas.microsoft.com/office/powerpoint/2010/main" val="734048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r>
              <a:rPr lang="en-US" altLang="en-US"/>
              <a:t>“Sexual-Social Isomorphism”</a:t>
            </a:r>
          </a:p>
        </p:txBody>
      </p:sp>
      <p:sp>
        <p:nvSpPr>
          <p:cNvPr id="51204" name="Rectangle 4"/>
          <p:cNvSpPr>
            <a:spLocks noChangeArrowheads="1"/>
          </p:cNvSpPr>
          <p:nvPr/>
        </p:nvSpPr>
        <p:spPr bwMode="auto">
          <a:xfrm>
            <a:off x="0" y="2514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endParaRPr lang="en-US" altLang="en-US"/>
          </a:p>
        </p:txBody>
      </p:sp>
      <p:graphicFrame>
        <p:nvGraphicFramePr>
          <p:cNvPr id="51277" name="Group 77"/>
          <p:cNvGraphicFramePr>
            <a:graphicFrameLocks noGrp="1"/>
          </p:cNvGraphicFramePr>
          <p:nvPr>
            <p:extLst>
              <p:ext uri="{D42A27DB-BD31-4B8C-83A1-F6EECF244321}">
                <p14:modId xmlns:p14="http://schemas.microsoft.com/office/powerpoint/2010/main" val="896219962"/>
              </p:ext>
            </p:extLst>
          </p:nvPr>
        </p:nvGraphicFramePr>
        <p:xfrm>
          <a:off x="1143000" y="1601328"/>
          <a:ext cx="6858000" cy="3657600"/>
        </p:xfrm>
        <a:graphic>
          <a:graphicData uri="http://schemas.openxmlformats.org/drawingml/2006/table">
            <a:tbl>
              <a:tblPr/>
              <a:tblGrid>
                <a:gridCol w="3221038"/>
                <a:gridCol w="381000"/>
                <a:gridCol w="3255962"/>
              </a:tblGrid>
              <a:tr h="228600">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Calibri" panose="020F0502020204030204" pitchFamily="34" charset="0"/>
                        </a:rPr>
                        <a:t>male</a:t>
                      </a:r>
                    </a:p>
                  </a:txBody>
                  <a:tcPr horzOverflow="overflow">
                    <a:lnL cap="flat">
                      <a:noFill/>
                    </a:lnL>
                    <a:lnR>
                      <a:noFill/>
                    </a:lnR>
                    <a:lnT cap="fla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Calibri" panose="020F0502020204030204" pitchFamily="34" charset="0"/>
                        </a:rPr>
                        <a:t>~</a:t>
                      </a:r>
                    </a:p>
                  </a:txBody>
                  <a:tcPr horzOverflow="overflow">
                    <a:lnL>
                      <a:noFill/>
                    </a:lnL>
                    <a:lnR>
                      <a:noFill/>
                    </a:lnR>
                    <a:lnT cap="fla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Calibri" panose="020F0502020204030204" pitchFamily="34" charset="0"/>
                        </a:rPr>
                        <a:t>female</a:t>
                      </a:r>
                    </a:p>
                  </a:txBody>
                  <a:tcPr horzOverflow="overflow">
                    <a:lnL>
                      <a:noFill/>
                    </a:lnL>
                    <a:lnR cap="flat">
                      <a:noFill/>
                    </a:lnR>
                    <a:lnT cap="flat">
                      <a:noFill/>
                    </a:lnT>
                    <a:lnB>
                      <a:noFill/>
                    </a:lnB>
                    <a:lnTlToBr>
                      <a:noFill/>
                    </a:lnTlToBr>
                    <a:lnBlToTr>
                      <a:noFill/>
                    </a:lnBlToTr>
                    <a:noFill/>
                  </a:tcPr>
                </a:tc>
              </a:tr>
              <a:tr h="228600">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Calibri" panose="020F0502020204030204" pitchFamily="34" charset="0"/>
                        </a:rPr>
                        <a:t>masculine</a:t>
                      </a:r>
                    </a:p>
                  </a:txBody>
                  <a:tcPr horzOverflow="overflow">
                    <a:lnL cap="flat">
                      <a:noFill/>
                    </a:lnL>
                    <a:lnR>
                      <a:noFill/>
                    </a:lnR>
                    <a:ln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Calibri" panose="020F0502020204030204" pitchFamily="34" charset="0"/>
                        </a:rPr>
                        <a:t>~</a:t>
                      </a:r>
                    </a:p>
                  </a:txBody>
                  <a:tcPr horzOverflow="overflow">
                    <a:lnL>
                      <a:noFill/>
                    </a:lnL>
                    <a:lnR>
                      <a:noFill/>
                    </a:lnR>
                    <a:ln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Calibri" panose="020F0502020204030204" pitchFamily="34" charset="0"/>
                        </a:rPr>
                        <a:t>feminine</a:t>
                      </a:r>
                    </a:p>
                  </a:txBody>
                  <a:tcPr horzOverflow="overflow">
                    <a:lnL>
                      <a:noFill/>
                    </a:lnL>
                    <a:lnR cap="flat">
                      <a:noFill/>
                    </a:lnR>
                    <a:lnT>
                      <a:noFill/>
                    </a:lnT>
                    <a:lnB>
                      <a:noFill/>
                    </a:lnB>
                    <a:lnTlToBr>
                      <a:noFill/>
                    </a:lnTlToBr>
                    <a:lnBlToTr>
                      <a:noFill/>
                    </a:lnBlToTr>
                    <a:noFill/>
                  </a:tcPr>
                </a:tc>
              </a:tr>
              <a:tr h="228600">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Calibri" panose="020F0502020204030204" pitchFamily="34" charset="0"/>
                        </a:rPr>
                        <a:t>penetrator</a:t>
                      </a:r>
                    </a:p>
                  </a:txBody>
                  <a:tcPr horzOverflow="overflow">
                    <a:lnL cap="flat">
                      <a:noFill/>
                    </a:lnL>
                    <a:lnR>
                      <a:noFill/>
                    </a:lnR>
                    <a:ln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Calibri" panose="020F0502020204030204" pitchFamily="34" charset="0"/>
                        </a:rPr>
                        <a:t>~</a:t>
                      </a:r>
                    </a:p>
                  </a:txBody>
                  <a:tcPr horzOverflow="overflow">
                    <a:lnL>
                      <a:noFill/>
                    </a:lnL>
                    <a:lnR>
                      <a:noFill/>
                    </a:lnR>
                    <a:ln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Calibri" panose="020F0502020204030204" pitchFamily="34" charset="0"/>
                        </a:rPr>
                        <a:t>penetrated</a:t>
                      </a:r>
                    </a:p>
                  </a:txBody>
                  <a:tcPr horzOverflow="overflow">
                    <a:lnL>
                      <a:noFill/>
                    </a:lnL>
                    <a:lnR cap="flat">
                      <a:noFill/>
                    </a:lnR>
                    <a:lnT>
                      <a:noFill/>
                    </a:lnT>
                    <a:lnB>
                      <a:noFill/>
                    </a:lnB>
                    <a:lnTlToBr>
                      <a:noFill/>
                    </a:lnTlToBr>
                    <a:lnBlToTr>
                      <a:noFill/>
                    </a:lnBlToTr>
                    <a:noFill/>
                  </a:tcPr>
                </a:tc>
              </a:tr>
              <a:tr h="228600">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Calibri" panose="020F0502020204030204" pitchFamily="34" charset="0"/>
                        </a:rPr>
                        <a:t>active</a:t>
                      </a:r>
                    </a:p>
                  </a:txBody>
                  <a:tcPr horzOverflow="overflow">
                    <a:lnL cap="flat">
                      <a:noFill/>
                    </a:lnL>
                    <a:lnR>
                      <a:noFill/>
                    </a:lnR>
                    <a:ln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Calibri" panose="020F0502020204030204" pitchFamily="34" charset="0"/>
                        </a:rPr>
                        <a:t>~</a:t>
                      </a:r>
                    </a:p>
                  </a:txBody>
                  <a:tcPr horzOverflow="overflow">
                    <a:lnL>
                      <a:noFill/>
                    </a:lnL>
                    <a:lnR>
                      <a:noFill/>
                    </a:lnR>
                    <a:ln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Calibri" panose="020F0502020204030204" pitchFamily="34" charset="0"/>
                        </a:rPr>
                        <a:t>passive</a:t>
                      </a:r>
                    </a:p>
                  </a:txBody>
                  <a:tcPr horzOverflow="overflow">
                    <a:lnL>
                      <a:noFill/>
                    </a:lnL>
                    <a:lnR cap="flat">
                      <a:noFill/>
                    </a:lnR>
                    <a:lnT>
                      <a:noFill/>
                    </a:lnT>
                    <a:lnB>
                      <a:noFill/>
                    </a:lnB>
                    <a:lnTlToBr>
                      <a:noFill/>
                    </a:lnTlToBr>
                    <a:lnBlToTr>
                      <a:noFill/>
                    </a:lnBlToTr>
                    <a:noFill/>
                  </a:tcPr>
                </a:tc>
              </a:tr>
              <a:tr h="228600">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Calibri" panose="020F0502020204030204" pitchFamily="34" charset="0"/>
                        </a:rPr>
                        <a:t>dominant</a:t>
                      </a:r>
                    </a:p>
                  </a:txBody>
                  <a:tcPr horzOverflow="overflow">
                    <a:lnL cap="flat">
                      <a:noFill/>
                    </a:lnL>
                    <a:lnR>
                      <a:noFill/>
                    </a:lnR>
                    <a:ln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Calibri" panose="020F0502020204030204" pitchFamily="34" charset="0"/>
                        </a:rPr>
                        <a:t>~</a:t>
                      </a:r>
                    </a:p>
                  </a:txBody>
                  <a:tcPr horzOverflow="overflow">
                    <a:lnL>
                      <a:noFill/>
                    </a:lnL>
                    <a:lnR>
                      <a:noFill/>
                    </a:lnR>
                    <a:ln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Calibri" panose="020F0502020204030204" pitchFamily="34" charset="0"/>
                        </a:rPr>
                        <a:t>submissive</a:t>
                      </a:r>
                    </a:p>
                  </a:txBody>
                  <a:tcPr horzOverflow="overflow">
                    <a:lnL>
                      <a:noFill/>
                    </a:lnL>
                    <a:lnR cap="flat">
                      <a:noFill/>
                    </a:lnR>
                    <a:lnT>
                      <a:noFill/>
                    </a:lnT>
                    <a:lnB>
                      <a:noFill/>
                    </a:lnB>
                    <a:lnTlToBr>
                      <a:noFill/>
                    </a:lnTlToBr>
                    <a:lnBlToTr>
                      <a:noFill/>
                    </a:lnBlToTr>
                    <a:noFill/>
                  </a:tcPr>
                </a:tc>
              </a:tr>
              <a:tr h="228600">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Calibri" panose="020F0502020204030204" pitchFamily="34" charset="0"/>
                        </a:rPr>
                        <a:t>senior (in status)</a:t>
                      </a:r>
                    </a:p>
                  </a:txBody>
                  <a:tcPr horzOverflow="overflow">
                    <a:lnL cap="flat">
                      <a:noFill/>
                    </a:lnL>
                    <a:lnR>
                      <a:noFill/>
                    </a:lnR>
                    <a:ln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Calibri" panose="020F0502020204030204" pitchFamily="34" charset="0"/>
                        </a:rPr>
                        <a:t>~</a:t>
                      </a:r>
                    </a:p>
                  </a:txBody>
                  <a:tcPr horzOverflow="overflow">
                    <a:lnL>
                      <a:noFill/>
                    </a:lnL>
                    <a:lnR>
                      <a:noFill/>
                    </a:lnR>
                    <a:ln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Calibri" panose="020F0502020204030204" pitchFamily="34" charset="0"/>
                        </a:rPr>
                        <a:t>junior (in status)</a:t>
                      </a:r>
                    </a:p>
                  </a:txBody>
                  <a:tcPr horzOverflow="overflow">
                    <a:lnL>
                      <a:noFill/>
                    </a:lnL>
                    <a:lnR cap="flat">
                      <a:noFill/>
                    </a:lnR>
                    <a:lnT>
                      <a:noFill/>
                    </a:lnT>
                    <a:lnB>
                      <a:noFill/>
                    </a:lnB>
                    <a:lnTlToBr>
                      <a:noFill/>
                    </a:lnTlToBr>
                    <a:lnBlToTr>
                      <a:noFill/>
                    </a:lnBlToTr>
                    <a:noFill/>
                  </a:tcPr>
                </a:tc>
              </a:tr>
              <a:tr h="228600">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Calibri" panose="020F0502020204030204" pitchFamily="34" charset="0"/>
                        </a:rPr>
                        <a:t>moderate (</a:t>
                      </a:r>
                      <a:r>
                        <a:rPr kumimoji="0" lang="en-US" altLang="en-US" sz="2400" b="0" i="1" u="none" strike="noStrike" cap="none" normalizeH="0" baseline="0" dirty="0" err="1" smtClean="0">
                          <a:ln>
                            <a:noFill/>
                          </a:ln>
                          <a:solidFill>
                            <a:schemeClr val="tx1"/>
                          </a:solidFill>
                          <a:effectLst/>
                          <a:latin typeface="Calibri" panose="020F0502020204030204" pitchFamily="34" charset="0"/>
                        </a:rPr>
                        <a:t>sōphrōn</a:t>
                      </a:r>
                      <a:r>
                        <a:rPr kumimoji="0" lang="en-US" altLang="en-US" sz="2400" b="0" i="0" u="none" strike="noStrike" cap="none" normalizeH="0" baseline="0" dirty="0" smtClean="0">
                          <a:ln>
                            <a:noFill/>
                          </a:ln>
                          <a:solidFill>
                            <a:schemeClr val="tx1"/>
                          </a:solidFill>
                          <a:effectLst/>
                          <a:latin typeface="Calibri" panose="020F0502020204030204" pitchFamily="34" charset="0"/>
                        </a:rPr>
                        <a:t>)</a:t>
                      </a:r>
                    </a:p>
                  </a:txBody>
                  <a:tcPr horzOverflow="overflow">
                    <a:lnL cap="flat">
                      <a:noFill/>
                    </a:lnL>
                    <a:lnR>
                      <a:noFill/>
                    </a:lnR>
                    <a:ln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Calibri" panose="020F0502020204030204" pitchFamily="34" charset="0"/>
                        </a:rPr>
                        <a:t>~</a:t>
                      </a:r>
                    </a:p>
                  </a:txBody>
                  <a:tcPr horzOverflow="overflow">
                    <a:lnL>
                      <a:noFill/>
                    </a:lnL>
                    <a:lnR>
                      <a:noFill/>
                    </a:lnR>
                    <a:ln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Calibri" panose="020F0502020204030204" pitchFamily="34" charset="0"/>
                        </a:rPr>
                        <a:t>immoderate (</a:t>
                      </a:r>
                      <a:r>
                        <a:rPr kumimoji="0" lang="en-US" altLang="en-US" sz="2400" b="0" i="1" u="none" strike="noStrike" cap="none" normalizeH="0" baseline="0" dirty="0" err="1" smtClean="0">
                          <a:ln>
                            <a:noFill/>
                          </a:ln>
                          <a:solidFill>
                            <a:schemeClr val="tx1"/>
                          </a:solidFill>
                          <a:effectLst/>
                          <a:latin typeface="Calibri" panose="020F0502020204030204" pitchFamily="34" charset="0"/>
                        </a:rPr>
                        <a:t>akolastos</a:t>
                      </a:r>
                      <a:r>
                        <a:rPr kumimoji="0" lang="en-US" altLang="en-US" sz="2400" b="0" i="0" u="none" strike="noStrike" cap="none" normalizeH="0" baseline="0" dirty="0" smtClean="0">
                          <a:ln>
                            <a:noFill/>
                          </a:ln>
                          <a:solidFill>
                            <a:schemeClr val="tx1"/>
                          </a:solidFill>
                          <a:effectLst/>
                          <a:latin typeface="Calibri" panose="020F0502020204030204" pitchFamily="34" charset="0"/>
                        </a:rPr>
                        <a:t>)</a:t>
                      </a:r>
                    </a:p>
                  </a:txBody>
                  <a:tcPr horzOverflow="overflow">
                    <a:lnL>
                      <a:noFill/>
                    </a:lnL>
                    <a:lnR cap="flat">
                      <a:noFill/>
                    </a:lnR>
                    <a:lnT>
                      <a:noFill/>
                    </a:lnT>
                    <a:lnB>
                      <a:noFill/>
                    </a:lnB>
                    <a:lnTlToBr>
                      <a:noFill/>
                    </a:lnTlToBr>
                    <a:lnBlToTr>
                      <a:noFill/>
                    </a:lnBlToTr>
                    <a:noFill/>
                  </a:tcPr>
                </a:tc>
              </a:tr>
              <a:tr h="228600">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Calibri" panose="020F0502020204030204" pitchFamily="34" charset="0"/>
                        </a:rPr>
                        <a:t>free</a:t>
                      </a:r>
                    </a:p>
                  </a:txBody>
                  <a:tcPr horzOverflow="overflow">
                    <a:lnL cap="flat">
                      <a:noFill/>
                    </a:lnL>
                    <a:lnR>
                      <a:noFill/>
                    </a:lnR>
                    <a:lnT>
                      <a:noFill/>
                    </a:lnT>
                    <a:lnB cap="flat">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Calibri" panose="020F0502020204030204" pitchFamily="34" charset="0"/>
                        </a:rPr>
                        <a:t>~</a:t>
                      </a:r>
                    </a:p>
                  </a:txBody>
                  <a:tcPr horzOverflow="overflow">
                    <a:lnL>
                      <a:noFill/>
                    </a:lnL>
                    <a:lnR>
                      <a:noFill/>
                    </a:lnR>
                    <a:lnT>
                      <a:noFill/>
                    </a:lnT>
                    <a:lnB cap="flat">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Calibri" panose="020F0502020204030204" pitchFamily="34" charset="0"/>
                        </a:rPr>
                        <a:t>slave</a:t>
                      </a:r>
                    </a:p>
                  </a:txBody>
                  <a:tcPr horzOverflow="overflow">
                    <a:lnL>
                      <a:noFill/>
                    </a:lnL>
                    <a:lnR cap="flat">
                      <a:noFill/>
                    </a:lnR>
                    <a:lnT>
                      <a:noFill/>
                    </a:lnT>
                    <a:lnB cap="flat">
                      <a:noFill/>
                    </a:lnB>
                    <a:lnTlToBr>
                      <a:noFill/>
                    </a:lnTlToBr>
                    <a:lnBlToTr>
                      <a:noFill/>
                    </a:lnBlToTr>
                    <a:noFill/>
                  </a:tcPr>
                </a:tc>
              </a:tr>
            </a:tbl>
          </a:graphicData>
        </a:graphic>
      </p:graphicFrame>
      <p:sp>
        <p:nvSpPr>
          <p:cNvPr id="51278" name="Text Box 78"/>
          <p:cNvSpPr txBox="1">
            <a:spLocks noChangeArrowheads="1"/>
          </p:cNvSpPr>
          <p:nvPr/>
        </p:nvSpPr>
        <p:spPr bwMode="auto">
          <a:xfrm>
            <a:off x="2977221" y="5835432"/>
            <a:ext cx="3189558" cy="442674"/>
          </a:xfrm>
          <a:prstGeom prst="roundRect">
            <a:avLst/>
          </a:prstGeom>
          <a:ln>
            <a:headEnd/>
            <a:tailEnd/>
          </a:ln>
          <a:effectLst>
            <a:outerShdw blurRad="50800" dist="38100" dir="2700000" algn="tl" rotWithShape="0">
              <a:prstClr val="black">
                <a:alpha val="40000"/>
              </a:prstClr>
            </a:outerShdw>
          </a:effectLst>
          <a:extLst/>
        </p:spPr>
        <p:style>
          <a:lnRef idx="2">
            <a:schemeClr val="accent1"/>
          </a:lnRef>
          <a:fillRef idx="1">
            <a:schemeClr val="lt1"/>
          </a:fillRef>
          <a:effectRef idx="0">
            <a:schemeClr val="accent1"/>
          </a:effectRef>
          <a:fontRef idx="minor">
            <a:schemeClr val="dk1"/>
          </a:fontRef>
        </p:style>
        <p:txBody>
          <a:bodyPr wrap="none">
            <a:spAutoFit/>
          </a:bodyPr>
          <a:lstStyle/>
          <a:p>
            <a:pPr algn="ctr"/>
            <a:r>
              <a:rPr lang="en-US" altLang="en-US" sz="2000">
                <a:latin typeface="Calibri" panose="020F0502020204030204" pitchFamily="34" charset="0"/>
              </a:rPr>
              <a:t>aka “asymmetry hypothesis”</a:t>
            </a:r>
          </a:p>
        </p:txBody>
      </p:sp>
    </p:spTree>
    <p:extLst>
      <p:ext uri="{BB962C8B-B14F-4D97-AF65-F5344CB8AC3E}">
        <p14:creationId xmlns:p14="http://schemas.microsoft.com/office/powerpoint/2010/main" val="1297803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Butler on Social Construction</a:t>
            </a:r>
            <a:endParaRPr lang="en-US" dirty="0"/>
          </a:p>
        </p:txBody>
      </p:sp>
      <p:sp>
        <p:nvSpPr>
          <p:cNvPr id="3" name="Content Placeholder 2"/>
          <p:cNvSpPr>
            <a:spLocks noGrp="1"/>
          </p:cNvSpPr>
          <p:nvPr>
            <p:ph idx="1"/>
          </p:nvPr>
        </p:nvSpPr>
        <p:spPr/>
        <p:txBody>
          <a:bodyPr/>
          <a:lstStyle/>
          <a:p>
            <a:r>
              <a:rPr lang="en-US" dirty="0" smtClean="0"/>
              <a:t>“To publish one’s act in language is in some sense the completion of the act” </a:t>
            </a:r>
            <a:r>
              <a:rPr lang="en-US" sz="2400" dirty="0" smtClean="0"/>
              <a:t>(Butler </a:t>
            </a:r>
            <a:r>
              <a:rPr lang="en-US" sz="2400" i="1" dirty="0" smtClean="0"/>
              <a:t>AC</a:t>
            </a:r>
            <a:r>
              <a:rPr lang="en-US" sz="2400" dirty="0" smtClean="0"/>
              <a:t>)</a:t>
            </a:r>
            <a:endParaRPr lang="en-US" dirty="0" smtClean="0"/>
          </a:p>
          <a:p>
            <a:r>
              <a:rPr lang="en-US" dirty="0" smtClean="0"/>
              <a:t>"... </a:t>
            </a:r>
            <a:r>
              <a:rPr lang="en-US" dirty="0"/>
              <a:t>gender </a:t>
            </a:r>
            <a:r>
              <a:rPr lang="en-US" sz="2400" dirty="0" smtClean="0"/>
              <a:t>[but maybe sexuality too?]</a:t>
            </a:r>
            <a:r>
              <a:rPr lang="en-US" dirty="0" smtClean="0"/>
              <a:t> is </a:t>
            </a:r>
            <a:r>
              <a:rPr lang="en-US" dirty="0"/>
              <a:t>an act which has been rehearsed, much as a script </a:t>
            </a:r>
            <a:r>
              <a:rPr lang="en-US" dirty="0" smtClean="0"/>
              <a:t>… requires </a:t>
            </a:r>
            <a:r>
              <a:rPr lang="en-US" dirty="0"/>
              <a:t>individual </a:t>
            </a:r>
            <a:r>
              <a:rPr lang="en-US" dirty="0" smtClean="0"/>
              <a:t>actors” </a:t>
            </a:r>
            <a:r>
              <a:rPr lang="en-US" sz="2400" dirty="0" smtClean="0"/>
              <a:t>(“Performative </a:t>
            </a:r>
            <a:r>
              <a:rPr lang="en-US" sz="2400" dirty="0"/>
              <a:t>Acts</a:t>
            </a:r>
            <a:r>
              <a:rPr lang="en-US" sz="2400" dirty="0" smtClean="0"/>
              <a:t>,” in </a:t>
            </a:r>
            <a:r>
              <a:rPr lang="en-US" sz="2400" i="1" dirty="0" smtClean="0"/>
              <a:t>Performing </a:t>
            </a:r>
            <a:r>
              <a:rPr lang="en-US" sz="2400" i="1" dirty="0"/>
              <a:t>Feminisms</a:t>
            </a:r>
            <a:r>
              <a:rPr lang="en-US" sz="2400" dirty="0"/>
              <a:t> 1990)</a:t>
            </a:r>
            <a:endParaRPr lang="en-US" dirty="0"/>
          </a:p>
        </p:txBody>
      </p:sp>
      <p:sp>
        <p:nvSpPr>
          <p:cNvPr id="7" name="Rectangle 6"/>
          <p:cNvSpPr/>
          <p:nvPr/>
        </p:nvSpPr>
        <p:spPr>
          <a:xfrm>
            <a:off x="65991" y="5437586"/>
            <a:ext cx="9012019" cy="369332"/>
          </a:xfrm>
          <a:prstGeom prst="rect">
            <a:avLst/>
          </a:prstGeom>
        </p:spPr>
        <p:txBody>
          <a:bodyPr wrap="none">
            <a:spAutoFit/>
          </a:bodyPr>
          <a:lstStyle/>
          <a:p>
            <a:pPr algn="ctr"/>
            <a:r>
              <a:rPr lang="en-US" dirty="0">
                <a:latin typeface="Calibri" panose="020F0502020204030204" pitchFamily="34" charset="0"/>
                <a:hlinkClick r:id="rId3"/>
              </a:rPr>
              <a:t>http://www.cla.purdue.edu/english/theory/genderandsex/modules/butlerperformativity.html</a:t>
            </a:r>
            <a:endParaRPr lang="en-US" dirty="0">
              <a:latin typeface="Calibri" panose="020F0502020204030204" pitchFamily="34" charset="0"/>
            </a:endParaRPr>
          </a:p>
        </p:txBody>
      </p:sp>
    </p:spTree>
    <p:extLst>
      <p:ext uri="{BB962C8B-B14F-4D97-AF65-F5344CB8AC3E}">
        <p14:creationId xmlns:p14="http://schemas.microsoft.com/office/powerpoint/2010/main" val="1714035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a:t>
            </a:r>
            <a:endParaRPr lang="en-US" dirty="0"/>
          </a:p>
        </p:txBody>
      </p:sp>
      <p:sp>
        <p:nvSpPr>
          <p:cNvPr id="3" name="Text Placeholder 2"/>
          <p:cNvSpPr>
            <a:spLocks noGrp="1"/>
          </p:cNvSpPr>
          <p:nvPr>
            <p:ph type="body" idx="1"/>
          </p:nvPr>
        </p:nvSpPr>
        <p:spPr/>
        <p:txBody>
          <a:bodyPr/>
          <a:lstStyle/>
          <a:p>
            <a:r>
              <a:rPr lang="en-US" dirty="0" smtClean="0"/>
              <a:t>Butler?</a:t>
            </a:r>
            <a:endParaRPr lang="en-US" dirty="0"/>
          </a:p>
        </p:txBody>
      </p:sp>
      <p:sp>
        <p:nvSpPr>
          <p:cNvPr id="4" name="Content Placeholder 3"/>
          <p:cNvSpPr>
            <a:spLocks noGrp="1"/>
          </p:cNvSpPr>
          <p:nvPr>
            <p:ph sz="half" idx="2"/>
          </p:nvPr>
        </p:nvSpPr>
        <p:spPr/>
        <p:txBody>
          <a:bodyPr/>
          <a:lstStyle/>
          <a:p>
            <a:endParaRPr lang="en-US"/>
          </a:p>
        </p:txBody>
      </p:sp>
      <p:sp>
        <p:nvSpPr>
          <p:cNvPr id="5" name="Text Placeholder 4"/>
          <p:cNvSpPr>
            <a:spLocks noGrp="1"/>
          </p:cNvSpPr>
          <p:nvPr>
            <p:ph type="body" sz="quarter" idx="3"/>
          </p:nvPr>
        </p:nvSpPr>
        <p:spPr/>
        <p:txBody>
          <a:bodyPr/>
          <a:lstStyle/>
          <a:p>
            <a:r>
              <a:rPr lang="en-US" dirty="0" smtClean="0"/>
              <a:t>Foucault?</a:t>
            </a:r>
            <a:endParaRPr lang="en-US" dirty="0"/>
          </a:p>
        </p:txBody>
      </p:sp>
      <p:sp>
        <p:nvSpPr>
          <p:cNvPr id="6" name="Content Placeholder 5"/>
          <p:cNvSpPr>
            <a:spLocks noGrp="1"/>
          </p:cNvSpPr>
          <p:nvPr>
            <p:ph sz="quarter" idx="4"/>
          </p:nvPr>
        </p:nvSpPr>
        <p:spPr/>
        <p:txBody>
          <a:bodyPr/>
          <a:lstStyle/>
          <a:p>
            <a:endParaRPr lang="en-US"/>
          </a:p>
        </p:txBody>
      </p:sp>
    </p:spTree>
    <p:extLst>
      <p:ext uri="{BB962C8B-B14F-4D97-AF65-F5344CB8AC3E}">
        <p14:creationId xmlns:p14="http://schemas.microsoft.com/office/powerpoint/2010/main" val="1307847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Two Quotes…</a:t>
            </a:r>
            <a:endParaRPr lang="en-US" dirty="0"/>
          </a:p>
        </p:txBody>
      </p:sp>
      <p:sp>
        <p:nvSpPr>
          <p:cNvPr id="3" name="TextBox 2"/>
          <p:cNvSpPr txBox="1"/>
          <p:nvPr/>
        </p:nvSpPr>
        <p:spPr>
          <a:xfrm>
            <a:off x="341959" y="2221772"/>
            <a:ext cx="8426474" cy="3108543"/>
          </a:xfrm>
          <a:prstGeom prst="rect">
            <a:avLst/>
          </a:prstGeom>
          <a:noFill/>
        </p:spPr>
        <p:txBody>
          <a:bodyPr wrap="square" rtlCol="0" anchor="ctr" anchorCtr="0">
            <a:spAutoFit/>
          </a:bodyPr>
          <a:lstStyle/>
          <a:p>
            <a:pPr algn="ctr">
              <a:spcAft>
                <a:spcPts val="1200"/>
              </a:spcAft>
            </a:pPr>
            <a:r>
              <a:rPr lang="en-US" sz="3200" dirty="0" smtClean="0">
                <a:latin typeface="Calibri" panose="020F0502020204030204" pitchFamily="34" charset="0"/>
              </a:rPr>
              <a:t>“I blame clear-voiced </a:t>
            </a:r>
            <a:r>
              <a:rPr lang="en-US" sz="3200" dirty="0" err="1" smtClean="0">
                <a:latin typeface="Calibri" panose="020F0502020204030204" pitchFamily="34" charset="0"/>
              </a:rPr>
              <a:t>Myrtis</a:t>
            </a:r>
            <a:r>
              <a:rPr lang="en-US" sz="3200" dirty="0" smtClean="0">
                <a:latin typeface="Calibri" panose="020F0502020204030204" pitchFamily="34" charset="0"/>
              </a:rPr>
              <a:t> because — though a woman — she entered into rivalry with Pindar”</a:t>
            </a:r>
            <a:br>
              <a:rPr lang="en-US" sz="3200" dirty="0" smtClean="0">
                <a:latin typeface="Calibri" panose="020F0502020204030204" pitchFamily="34" charset="0"/>
              </a:rPr>
            </a:br>
            <a:r>
              <a:rPr lang="en-US" sz="2400" dirty="0" smtClean="0">
                <a:latin typeface="Calibri" panose="020F0502020204030204" pitchFamily="34" charset="0"/>
              </a:rPr>
              <a:t>(</a:t>
            </a:r>
            <a:r>
              <a:rPr lang="en-US" sz="2400" dirty="0" err="1" smtClean="0">
                <a:latin typeface="Calibri" panose="020F0502020204030204" pitchFamily="34" charset="0"/>
              </a:rPr>
              <a:t>Corinna</a:t>
            </a:r>
            <a:r>
              <a:rPr lang="en-US" sz="2400" dirty="0" smtClean="0">
                <a:latin typeface="Calibri" panose="020F0502020204030204" pitchFamily="34" charset="0"/>
              </a:rPr>
              <a:t>, </a:t>
            </a:r>
            <a:r>
              <a:rPr lang="en-US" sz="2400" dirty="0" err="1" smtClean="0">
                <a:latin typeface="Calibri" panose="020F0502020204030204" pitchFamily="34" charset="0"/>
              </a:rPr>
              <a:t>Lefkowitz</a:t>
            </a:r>
            <a:r>
              <a:rPr lang="en-US" sz="2400" dirty="0" smtClean="0">
                <a:latin typeface="Calibri" panose="020F0502020204030204" pitchFamily="34" charset="0"/>
              </a:rPr>
              <a:t> p. 5)</a:t>
            </a:r>
            <a:endParaRPr lang="en-US" sz="3200" dirty="0" smtClean="0">
              <a:latin typeface="Calibri" panose="020F0502020204030204" pitchFamily="34" charset="0"/>
            </a:endParaRPr>
          </a:p>
          <a:p>
            <a:pPr algn="ctr">
              <a:spcAft>
                <a:spcPts val="1200"/>
              </a:spcAft>
            </a:pPr>
            <a:r>
              <a:rPr lang="en-US" sz="3200" dirty="0" smtClean="0">
                <a:latin typeface="Calibri" panose="020F0502020204030204" pitchFamily="34" charset="0"/>
              </a:rPr>
              <a:t>“… the highest praise you can win is to be spoken of by men as little as possible …”</a:t>
            </a:r>
          </a:p>
          <a:p>
            <a:pPr algn="ctr">
              <a:spcAft>
                <a:spcPts val="1200"/>
              </a:spcAft>
            </a:pPr>
            <a:r>
              <a:rPr lang="en-US" sz="2400" dirty="0" smtClean="0">
                <a:latin typeface="Calibri" panose="020F0502020204030204" pitchFamily="34" charset="0"/>
              </a:rPr>
              <a:t>(Thucydides quoted Paul-</a:t>
            </a:r>
            <a:r>
              <a:rPr lang="en-US" sz="2400" dirty="0" err="1" smtClean="0">
                <a:latin typeface="Calibri" panose="020F0502020204030204" pitchFamily="34" charset="0"/>
              </a:rPr>
              <a:t>Zinserling</a:t>
            </a:r>
            <a:r>
              <a:rPr lang="en-US" sz="2400" dirty="0" smtClean="0">
                <a:latin typeface="Calibri" panose="020F0502020204030204" pitchFamily="34" charset="0"/>
              </a:rPr>
              <a:t> p. 22)</a:t>
            </a:r>
          </a:p>
        </p:txBody>
      </p:sp>
    </p:spTree>
    <p:extLst>
      <p:ext uri="{BB962C8B-B14F-4D97-AF65-F5344CB8AC3E}">
        <p14:creationId xmlns:p14="http://schemas.microsoft.com/office/powerpoint/2010/main" val="2100528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p:txBody>
          <a:bodyPr/>
          <a:lstStyle/>
          <a:p>
            <a:pPr lvl="0"/>
            <a:r>
              <a:rPr lang="en-US" dirty="0" smtClean="0"/>
              <a:t>Writer’s Corner</a:t>
            </a:r>
          </a:p>
          <a:p>
            <a:pPr lvl="1"/>
            <a:r>
              <a:rPr lang="en-US" dirty="0" smtClean="0"/>
              <a:t>Expository Prose, Essay Structure</a:t>
            </a:r>
          </a:p>
          <a:p>
            <a:pPr lvl="0"/>
            <a:r>
              <a:rPr lang="en-US" dirty="0" smtClean="0"/>
              <a:t>Women’s Lives</a:t>
            </a:r>
          </a:p>
          <a:p>
            <a:pPr lvl="1"/>
            <a:r>
              <a:rPr lang="en-US" dirty="0" smtClean="0"/>
              <a:t>Athens and Elsewhere</a:t>
            </a:r>
          </a:p>
          <a:p>
            <a:pPr lvl="0"/>
            <a:r>
              <a:rPr lang="en-US" dirty="0" smtClean="0"/>
              <a:t>Women’s Voices</a:t>
            </a:r>
          </a:p>
          <a:p>
            <a:pPr lvl="1"/>
            <a:r>
              <a:rPr lang="en-US" dirty="0" smtClean="0"/>
              <a:t>Sappho </a:t>
            </a:r>
            <a:r>
              <a:rPr lang="en-US" i="1" dirty="0" smtClean="0"/>
              <a:t>et al.</a:t>
            </a:r>
            <a:endParaRPr lang="en-US" dirty="0"/>
          </a:p>
        </p:txBody>
      </p:sp>
    </p:spTree>
    <p:extLst>
      <p:ext uri="{BB962C8B-B14F-4D97-AF65-F5344CB8AC3E}">
        <p14:creationId xmlns:p14="http://schemas.microsoft.com/office/powerpoint/2010/main" val="325820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Writer’s Corner</a:t>
            </a:r>
            <a:endParaRPr lang="en-US" dirty="0"/>
          </a:p>
        </p:txBody>
      </p:sp>
      <p:sp>
        <p:nvSpPr>
          <p:cNvPr id="3" name="Text Placeholder 2"/>
          <p:cNvSpPr>
            <a:spLocks noGrp="1"/>
          </p:cNvSpPr>
          <p:nvPr>
            <p:ph type="body" idx="1"/>
          </p:nvPr>
        </p:nvSpPr>
        <p:spPr/>
        <p:txBody>
          <a:bodyPr/>
          <a:lstStyle/>
          <a:p>
            <a:r>
              <a:rPr lang="en-US" dirty="0" smtClean="0"/>
              <a:t>Expository Prose, Essay Structure</a:t>
            </a:r>
            <a:endParaRPr lang="en-US" dirty="0"/>
          </a:p>
        </p:txBody>
      </p:sp>
    </p:spTree>
    <p:extLst>
      <p:ext uri="{BB962C8B-B14F-4D97-AF65-F5344CB8AC3E}">
        <p14:creationId xmlns:p14="http://schemas.microsoft.com/office/powerpoint/2010/main" val="3308024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44738" y="1979613"/>
            <a:ext cx="4454525" cy="289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dirty="0" smtClean="0"/>
              <a:t>Expository Essays</a:t>
            </a:r>
            <a:endParaRPr lang="en-US" dirty="0"/>
          </a:p>
        </p:txBody>
      </p:sp>
      <p:sp>
        <p:nvSpPr>
          <p:cNvPr id="3" name="TextBox 2"/>
          <p:cNvSpPr txBox="1"/>
          <p:nvPr/>
        </p:nvSpPr>
        <p:spPr>
          <a:xfrm>
            <a:off x="375114" y="3167390"/>
            <a:ext cx="8393773" cy="523220"/>
          </a:xfrm>
          <a:prstGeom prst="rect">
            <a:avLst/>
          </a:prstGeom>
          <a:noFill/>
        </p:spPr>
        <p:txBody>
          <a:bodyPr wrap="none" rtlCol="0" anchor="ctr" anchorCtr="0">
            <a:spAutoFit/>
          </a:bodyPr>
          <a:lstStyle/>
          <a:p>
            <a:pPr algn="ctr"/>
            <a:r>
              <a:rPr lang="en-US" sz="2800" b="1" dirty="0">
                <a:latin typeface="Calibri" panose="020F0502020204030204" pitchFamily="34" charset="0"/>
                <a:hlinkClick r:id="rId4"/>
              </a:rPr>
              <a:t>https://owl.english.purdue.edu/owl/resource/685/02/</a:t>
            </a:r>
            <a:endParaRPr lang="en-US" sz="2800" b="1" dirty="0" smtClean="0">
              <a:latin typeface="Calibri" panose="020F0502020204030204" pitchFamily="34" charset="0"/>
            </a:endParaRPr>
          </a:p>
        </p:txBody>
      </p:sp>
    </p:spTree>
    <p:extLst>
      <p:ext uri="{BB962C8B-B14F-4D97-AF65-F5344CB8AC3E}">
        <p14:creationId xmlns:p14="http://schemas.microsoft.com/office/powerpoint/2010/main" val="3582647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 y="1"/>
            <a:ext cx="9146586" cy="6859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dirty="0" smtClean="0"/>
              <a:t>Essay Structure</a:t>
            </a:r>
            <a:endParaRPr lang="en-US" dirty="0"/>
          </a:p>
        </p:txBody>
      </p:sp>
      <p:sp>
        <p:nvSpPr>
          <p:cNvPr id="3" name="TextBox 2"/>
          <p:cNvSpPr txBox="1"/>
          <p:nvPr/>
        </p:nvSpPr>
        <p:spPr>
          <a:xfrm>
            <a:off x="780458" y="1875522"/>
            <a:ext cx="7583102" cy="3108543"/>
          </a:xfrm>
          <a:prstGeom prst="rect">
            <a:avLst/>
          </a:prstGeom>
          <a:noFill/>
        </p:spPr>
        <p:txBody>
          <a:bodyPr wrap="none" rtlCol="0" anchor="ctr" anchorCtr="0">
            <a:spAutoFit/>
          </a:bodyPr>
          <a:lstStyle/>
          <a:p>
            <a:pPr algn="ctr"/>
            <a:r>
              <a:rPr lang="en-US" sz="3600" dirty="0" smtClean="0">
                <a:latin typeface="Calibri" panose="020F0502020204030204" pitchFamily="34" charset="0"/>
              </a:rPr>
              <a:t>Beginning</a:t>
            </a:r>
          </a:p>
          <a:p>
            <a:pPr algn="ctr"/>
            <a:r>
              <a:rPr lang="en-US" sz="3200" i="1" dirty="0" smtClean="0">
                <a:latin typeface="Calibri" panose="020F0502020204030204" pitchFamily="34" charset="0"/>
              </a:rPr>
              <a:t>(</a:t>
            </a:r>
            <a:r>
              <a:rPr lang="en-US" sz="3200" i="1" dirty="0" smtClean="0">
                <a:latin typeface="Calibri" panose="020F0502020204030204" pitchFamily="34" charset="0"/>
                <a:hlinkClick r:id="rId4"/>
              </a:rPr>
              <a:t>introduction</a:t>
            </a:r>
            <a:r>
              <a:rPr lang="en-US" sz="3200" i="1" dirty="0" smtClean="0">
                <a:latin typeface="Calibri" panose="020F0502020204030204" pitchFamily="34" charset="0"/>
              </a:rPr>
              <a:t> – say what you’re going to say)</a:t>
            </a:r>
          </a:p>
          <a:p>
            <a:pPr algn="ctr"/>
            <a:r>
              <a:rPr lang="en-US" sz="3600" dirty="0" smtClean="0">
                <a:latin typeface="Calibri" panose="020F0502020204030204" pitchFamily="34" charset="0"/>
              </a:rPr>
              <a:t>Middle</a:t>
            </a:r>
          </a:p>
          <a:p>
            <a:pPr algn="ctr"/>
            <a:r>
              <a:rPr lang="en-US" sz="2800" i="1" dirty="0">
                <a:latin typeface="Calibri" panose="020F0502020204030204" pitchFamily="34" charset="0"/>
              </a:rPr>
              <a:t>(main body – say it)</a:t>
            </a:r>
          </a:p>
          <a:p>
            <a:pPr algn="ctr"/>
            <a:r>
              <a:rPr lang="en-US" sz="3600" dirty="0" smtClean="0">
                <a:latin typeface="Calibri" panose="020F0502020204030204" pitchFamily="34" charset="0"/>
              </a:rPr>
              <a:t>End</a:t>
            </a:r>
          </a:p>
          <a:p>
            <a:pPr algn="ctr"/>
            <a:r>
              <a:rPr lang="en-US" sz="2800" i="1" dirty="0" smtClean="0">
                <a:latin typeface="Calibri" panose="020F0502020204030204" pitchFamily="34" charset="0"/>
              </a:rPr>
              <a:t>(conclusion – say what you’ve said)</a:t>
            </a:r>
          </a:p>
        </p:txBody>
      </p:sp>
    </p:spTree>
    <p:extLst>
      <p:ext uri="{BB962C8B-B14F-4D97-AF65-F5344CB8AC3E}">
        <p14:creationId xmlns:p14="http://schemas.microsoft.com/office/powerpoint/2010/main" val="336509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Corinna</a:t>
            </a:r>
            <a:r>
              <a:rPr lang="en-US" dirty="0" smtClean="0"/>
              <a:t> Essay - Introduction</a:t>
            </a:r>
            <a:endParaRPr lang="en-US" dirty="0"/>
          </a:p>
        </p:txBody>
      </p:sp>
      <p:sp>
        <p:nvSpPr>
          <p:cNvPr id="3" name="Content Placeholder 2"/>
          <p:cNvSpPr>
            <a:spLocks noGrp="1"/>
          </p:cNvSpPr>
          <p:nvPr>
            <p:ph idx="1"/>
          </p:nvPr>
        </p:nvSpPr>
        <p:spPr>
          <a:xfrm>
            <a:off x="609600" y="1752600"/>
            <a:ext cx="7924800" cy="3688080"/>
          </a:xfrm>
        </p:spPr>
        <p:txBody>
          <a:bodyPr/>
          <a:lstStyle/>
          <a:p>
            <a:r>
              <a:rPr lang="en-US" dirty="0" smtClean="0"/>
              <a:t>I’m going to address the C quote. I shall analyze this quote in relation to butler’s ideas of the gender performative</a:t>
            </a:r>
          </a:p>
          <a:p>
            <a:r>
              <a:rPr lang="en-US" dirty="0" smtClean="0"/>
              <a:t>does at least this quote seem to support the idea?</a:t>
            </a:r>
          </a:p>
          <a:p>
            <a:r>
              <a:rPr lang="en-US" dirty="0" smtClean="0"/>
              <a:t>it does</a:t>
            </a:r>
          </a:p>
          <a:p>
            <a:r>
              <a:rPr lang="en-US" dirty="0" smtClean="0"/>
              <a:t>by comparing b with </a:t>
            </a:r>
            <a:r>
              <a:rPr lang="en-US" dirty="0" err="1" smtClean="0"/>
              <a:t>zyx</a:t>
            </a:r>
            <a:r>
              <a:rPr lang="en-US" dirty="0" smtClean="0"/>
              <a:t> </a:t>
            </a:r>
            <a:r>
              <a:rPr lang="en-US" dirty="0" err="1" smtClean="0"/>
              <a:t>etc</a:t>
            </a:r>
            <a:r>
              <a:rPr lang="en-US" dirty="0" smtClean="0"/>
              <a:t> </a:t>
            </a:r>
            <a:r>
              <a:rPr lang="en-US" dirty="0" err="1" smtClean="0"/>
              <a:t>etc</a:t>
            </a:r>
            <a:endParaRPr lang="en-US" dirty="0"/>
          </a:p>
        </p:txBody>
      </p:sp>
      <p:sp>
        <p:nvSpPr>
          <p:cNvPr id="7" name="TextBox 6"/>
          <p:cNvSpPr txBox="1"/>
          <p:nvPr/>
        </p:nvSpPr>
        <p:spPr>
          <a:xfrm>
            <a:off x="1143000" y="5648533"/>
            <a:ext cx="6676046" cy="919401"/>
          </a:xfrm>
          <a:prstGeom prst="roundRect">
            <a:avLst/>
          </a:prstGeom>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nchor="ctr" anchorCtr="0">
            <a:spAutoFit/>
          </a:bodyPr>
          <a:lstStyle/>
          <a:p>
            <a:pPr algn="ctr"/>
            <a:r>
              <a:rPr lang="en-US" sz="2400" dirty="0">
                <a:latin typeface="Calibri" panose="020F0502020204030204" pitchFamily="34" charset="0"/>
              </a:rPr>
              <a:t>“I blame clear-voiced </a:t>
            </a:r>
            <a:r>
              <a:rPr lang="en-US" sz="2400" dirty="0" err="1">
                <a:latin typeface="Calibri" panose="020F0502020204030204" pitchFamily="34" charset="0"/>
              </a:rPr>
              <a:t>Myrtis</a:t>
            </a:r>
            <a:r>
              <a:rPr lang="en-US" sz="2400" dirty="0">
                <a:latin typeface="Calibri" panose="020F0502020204030204" pitchFamily="34" charset="0"/>
              </a:rPr>
              <a:t> because — though a woman — she entered into rivalry with Pindar</a:t>
            </a:r>
            <a:r>
              <a:rPr lang="en-US" sz="2400" dirty="0" smtClean="0">
                <a:latin typeface="Calibri" panose="020F0502020204030204" pitchFamily="34" charset="0"/>
              </a:rPr>
              <a:t>”</a:t>
            </a:r>
          </a:p>
        </p:txBody>
      </p:sp>
    </p:spTree>
    <p:extLst>
      <p:ext uri="{BB962C8B-B14F-4D97-AF65-F5344CB8AC3E}">
        <p14:creationId xmlns:p14="http://schemas.microsoft.com/office/powerpoint/2010/main" val="1042782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Women’s Lives</a:t>
            </a:r>
            <a:endParaRPr lang="en-US" dirty="0"/>
          </a:p>
        </p:txBody>
      </p:sp>
      <p:sp>
        <p:nvSpPr>
          <p:cNvPr id="3" name="Text Placeholder 2"/>
          <p:cNvSpPr>
            <a:spLocks noGrp="1"/>
          </p:cNvSpPr>
          <p:nvPr>
            <p:ph type="body" idx="1"/>
          </p:nvPr>
        </p:nvSpPr>
        <p:spPr/>
        <p:txBody>
          <a:bodyPr/>
          <a:lstStyle/>
          <a:p>
            <a:r>
              <a:rPr lang="en-US" dirty="0"/>
              <a:t>Athens </a:t>
            </a:r>
            <a:r>
              <a:rPr lang="en-US" dirty="0" smtClean="0"/>
              <a:t>and Elsewhere</a:t>
            </a:r>
            <a:endParaRPr lang="en-US" dirty="0"/>
          </a:p>
        </p:txBody>
      </p:sp>
    </p:spTree>
    <p:extLst>
      <p:ext uri="{BB962C8B-B14F-4D97-AF65-F5344CB8AC3E}">
        <p14:creationId xmlns:p14="http://schemas.microsoft.com/office/powerpoint/2010/main" val="645818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1574" name="Rectangle 6"/>
          <p:cNvSpPr>
            <a:spLocks noGrp="1" noChangeArrowheads="1"/>
          </p:cNvSpPr>
          <p:nvPr>
            <p:ph type="title"/>
          </p:nvPr>
        </p:nvSpPr>
        <p:spPr/>
        <p:txBody>
          <a:bodyPr/>
          <a:lstStyle/>
          <a:p>
            <a:r>
              <a:rPr lang="en-US" altLang="en-US"/>
              <a:t>Biblio Note</a:t>
            </a:r>
          </a:p>
        </p:txBody>
      </p:sp>
      <p:sp>
        <p:nvSpPr>
          <p:cNvPr id="621575" name="Rectangle 7"/>
          <p:cNvSpPr>
            <a:spLocks noGrp="1" noChangeArrowheads="1"/>
          </p:cNvSpPr>
          <p:nvPr>
            <p:ph type="body" idx="1"/>
          </p:nvPr>
        </p:nvSpPr>
        <p:spPr/>
        <p:txBody>
          <a:bodyPr/>
          <a:lstStyle/>
          <a:p>
            <a:pPr>
              <a:lnSpc>
                <a:spcPct val="90000"/>
              </a:lnSpc>
              <a:spcAft>
                <a:spcPct val="50000"/>
              </a:spcAft>
              <a:buFont typeface="Wingdings" pitchFamily="2" charset="2"/>
              <a:buNone/>
            </a:pPr>
            <a:r>
              <a:rPr lang="en-US" altLang="en-US" sz="2400" dirty="0"/>
              <a:t>Blundell, Sue. </a:t>
            </a:r>
            <a:r>
              <a:rPr lang="en-US" altLang="en-US" sz="2400" i="1" dirty="0"/>
              <a:t>Women in Ancient Greece</a:t>
            </a:r>
            <a:r>
              <a:rPr lang="en-US" altLang="en-US" sz="2400" dirty="0"/>
              <a:t>. Cambridge, Mass.: Harvard University Press, 1995.</a:t>
            </a:r>
          </a:p>
          <a:p>
            <a:pPr>
              <a:lnSpc>
                <a:spcPct val="90000"/>
              </a:lnSpc>
              <a:spcAft>
                <a:spcPct val="50000"/>
              </a:spcAft>
              <a:buFont typeface="Wingdings" pitchFamily="2" charset="2"/>
              <a:buNone/>
            </a:pPr>
            <a:r>
              <a:rPr lang="en-US" altLang="en-US" sz="2400" dirty="0"/>
              <a:t>---. </a:t>
            </a:r>
            <a:r>
              <a:rPr lang="en-US" altLang="en-US" sz="2400" i="1" dirty="0"/>
              <a:t>Women in Classical Athens</a:t>
            </a:r>
            <a:r>
              <a:rPr lang="en-US" altLang="en-US" sz="2400" dirty="0"/>
              <a:t>. London: Bristol Classical Press, 1998.</a:t>
            </a:r>
          </a:p>
          <a:p>
            <a:pPr>
              <a:lnSpc>
                <a:spcPct val="90000"/>
              </a:lnSpc>
              <a:spcAft>
                <a:spcPct val="50000"/>
              </a:spcAft>
              <a:buFont typeface="Wingdings" pitchFamily="2" charset="2"/>
              <a:buNone/>
            </a:pPr>
            <a:r>
              <a:rPr lang="en-US" altLang="en-US" sz="2400" dirty="0"/>
              <a:t>Cohen, David. </a:t>
            </a:r>
            <a:r>
              <a:rPr lang="en-US" altLang="en-US" sz="2400" i="1" dirty="0"/>
              <a:t>Law, Sexuality and Society: The Enforcement of Morals in Classical Athens</a:t>
            </a:r>
            <a:r>
              <a:rPr lang="en-US" altLang="en-US" sz="2400" dirty="0"/>
              <a:t>. Cambridge and New York: Cambridge University Press, </a:t>
            </a:r>
            <a:r>
              <a:rPr lang="en-US" altLang="en-US" sz="2400" dirty="0" smtClean="0"/>
              <a:t>1991.</a:t>
            </a:r>
            <a:endParaRPr lang="en-US" altLang="en-US" sz="2400" dirty="0"/>
          </a:p>
        </p:txBody>
      </p:sp>
    </p:spTree>
    <p:extLst>
      <p:ext uri="{BB962C8B-B14F-4D97-AF65-F5344CB8AC3E}">
        <p14:creationId xmlns:p14="http://schemas.microsoft.com/office/powerpoint/2010/main" val="2845824959"/>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ancient_sexuality_and_gender">
  <a:themeElements>
    <a:clrScheme name="1_Radial 12">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0000CC"/>
      </a:hlink>
      <a:folHlink>
        <a:srgbClr val="0000CC"/>
      </a:folHlink>
    </a:clrScheme>
    <a:fontScheme name="1_Rad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Papyrus" pitchFamily="66"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Papyrus" pitchFamily="66" charset="0"/>
          </a:defRPr>
        </a:defPPr>
      </a:lstStyle>
    </a:lnDef>
    <a:txDef>
      <a:spPr>
        <a:noFill/>
      </a:spPr>
      <a:bodyPr wrap="none" rtlCol="0" anchor="ctr" anchorCtr="0">
        <a:spAutoFit/>
      </a:bodyPr>
      <a:lstStyle>
        <a:defPPr algn="ctr">
          <a:defRPr sz="3600" dirty="0" smtClean="0">
            <a:latin typeface="Calibri" panose="020F0502020204030204" pitchFamily="34" charset="0"/>
          </a:defRPr>
        </a:defPPr>
      </a:lstStyle>
    </a:txDef>
  </a:objectDefaults>
  <a:extraClrSchemeLst>
    <a:extraClrScheme>
      <a:clrScheme name="1_Radial 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996666"/>
        </a:hlink>
        <a:folHlink>
          <a:srgbClr val="6666CC"/>
        </a:folHlink>
      </a:clrScheme>
      <a:clrMap bg1="lt1" tx1="dk1" bg2="lt2" tx2="dk2" accent1="accent1" accent2="accent2" accent3="accent3" accent4="accent4" accent5="accent5" accent6="accent6" hlink="hlink" folHlink="folHlink"/>
    </a:extraClrScheme>
    <a:extraClrScheme>
      <a:clrScheme name="1_Radial 2">
        <a:dk1>
          <a:srgbClr val="000000"/>
        </a:dk1>
        <a:lt1>
          <a:srgbClr val="FFFFFF"/>
        </a:lt1>
        <a:dk2>
          <a:srgbClr val="FFFFFF"/>
        </a:dk2>
        <a:lt2>
          <a:srgbClr val="817F3F"/>
        </a:lt2>
        <a:accent1>
          <a:srgbClr val="FFCC00"/>
        </a:accent1>
        <a:accent2>
          <a:srgbClr val="CC9900"/>
        </a:accent2>
        <a:accent3>
          <a:srgbClr val="FFFFFF"/>
        </a:accent3>
        <a:accent4>
          <a:srgbClr val="000000"/>
        </a:accent4>
        <a:accent5>
          <a:srgbClr val="FFE2AA"/>
        </a:accent5>
        <a:accent6>
          <a:srgbClr val="B98A00"/>
        </a:accent6>
        <a:hlink>
          <a:srgbClr val="996666"/>
        </a:hlink>
        <a:folHlink>
          <a:srgbClr val="C94503"/>
        </a:folHlink>
      </a:clrScheme>
      <a:clrMap bg1="lt1" tx1="dk1" bg2="lt2" tx2="dk2" accent1="accent1" accent2="accent2" accent3="accent3" accent4="accent4" accent5="accent5" accent6="accent6" hlink="hlink" folHlink="folHlink"/>
    </a:extraClrScheme>
    <a:extraClrScheme>
      <a:clrScheme name="1_Radial 3">
        <a:dk1>
          <a:srgbClr val="CC6600"/>
        </a:dk1>
        <a:lt1>
          <a:srgbClr val="FFFFFF"/>
        </a:lt1>
        <a:dk2>
          <a:srgbClr val="800000"/>
        </a:dk2>
        <a:lt2>
          <a:srgbClr val="FFFFFF"/>
        </a:lt2>
        <a:accent1>
          <a:srgbClr val="FF6600"/>
        </a:accent1>
        <a:accent2>
          <a:srgbClr val="33CCCC"/>
        </a:accent2>
        <a:accent3>
          <a:srgbClr val="C0AAAA"/>
        </a:accent3>
        <a:accent4>
          <a:srgbClr val="DADADA"/>
        </a:accent4>
        <a:accent5>
          <a:srgbClr val="FFB8AA"/>
        </a:accent5>
        <a:accent6>
          <a:srgbClr val="2DB9B9"/>
        </a:accent6>
        <a:hlink>
          <a:srgbClr val="99FF33"/>
        </a:hlink>
        <a:folHlink>
          <a:srgbClr val="CC3300"/>
        </a:folHlink>
      </a:clrScheme>
      <a:clrMap bg1="dk2" tx1="lt1" bg2="dk1" tx2="lt2" accent1="accent1" accent2="accent2" accent3="accent3" accent4="accent4" accent5="accent5" accent6="accent6" hlink="hlink" folHlink="folHlink"/>
    </a:extraClrScheme>
    <a:extraClrScheme>
      <a:clrScheme name="1_Radial 4">
        <a:dk1>
          <a:srgbClr val="993300"/>
        </a:dk1>
        <a:lt1>
          <a:srgbClr val="FFFFFF"/>
        </a:lt1>
        <a:dk2>
          <a:srgbClr val="431A01"/>
        </a:dk2>
        <a:lt2>
          <a:srgbClr val="FFFFFF"/>
        </a:lt2>
        <a:accent1>
          <a:srgbClr val="FFCC00"/>
        </a:accent1>
        <a:accent2>
          <a:srgbClr val="FF9966"/>
        </a:accent2>
        <a:accent3>
          <a:srgbClr val="B0ABAA"/>
        </a:accent3>
        <a:accent4>
          <a:srgbClr val="DADADA"/>
        </a:accent4>
        <a:accent5>
          <a:srgbClr val="FFE2AA"/>
        </a:accent5>
        <a:accent6>
          <a:srgbClr val="E78A5C"/>
        </a:accent6>
        <a:hlink>
          <a:srgbClr val="FF6600"/>
        </a:hlink>
        <a:folHlink>
          <a:srgbClr val="CC3300"/>
        </a:folHlink>
      </a:clrScheme>
      <a:clrMap bg1="dk2" tx1="lt1" bg2="dk1" tx2="lt2" accent1="accent1" accent2="accent2" accent3="accent3" accent4="accent4" accent5="accent5" accent6="accent6" hlink="hlink" folHlink="folHlink"/>
    </a:extraClrScheme>
    <a:extraClrScheme>
      <a:clrScheme name="1_Radial 5">
        <a:dk1>
          <a:srgbClr val="75878B"/>
        </a:dk1>
        <a:lt1>
          <a:srgbClr val="FFFFFF"/>
        </a:lt1>
        <a:dk2>
          <a:srgbClr val="260000"/>
        </a:dk2>
        <a:lt2>
          <a:srgbClr val="FFFFFF"/>
        </a:lt2>
        <a:accent1>
          <a:srgbClr val="0099CC"/>
        </a:accent1>
        <a:accent2>
          <a:srgbClr val="FF3300"/>
        </a:accent2>
        <a:accent3>
          <a:srgbClr val="ACAAAA"/>
        </a:accent3>
        <a:accent4>
          <a:srgbClr val="DADADA"/>
        </a:accent4>
        <a:accent5>
          <a:srgbClr val="AACAE2"/>
        </a:accent5>
        <a:accent6>
          <a:srgbClr val="E72D00"/>
        </a:accent6>
        <a:hlink>
          <a:srgbClr val="FFCC00"/>
        </a:hlink>
        <a:folHlink>
          <a:srgbClr val="CC0000"/>
        </a:folHlink>
      </a:clrScheme>
      <a:clrMap bg1="dk2" tx1="lt1" bg2="dk1" tx2="lt2" accent1="accent1" accent2="accent2" accent3="accent3" accent4="accent4" accent5="accent5" accent6="accent6" hlink="hlink" folHlink="folHlink"/>
    </a:extraClrScheme>
    <a:extraClrScheme>
      <a:clrScheme name="1_Radial 6">
        <a:dk1>
          <a:srgbClr val="666699"/>
        </a:dk1>
        <a:lt1>
          <a:srgbClr val="FFFFFF"/>
        </a:lt1>
        <a:dk2>
          <a:srgbClr val="000000"/>
        </a:dk2>
        <a:lt2>
          <a:srgbClr val="FFFFFF"/>
        </a:lt2>
        <a:accent1>
          <a:srgbClr val="9966FF"/>
        </a:accent1>
        <a:accent2>
          <a:srgbClr val="99CCFF"/>
        </a:accent2>
        <a:accent3>
          <a:srgbClr val="AAAAAA"/>
        </a:accent3>
        <a:accent4>
          <a:srgbClr val="DADADA"/>
        </a:accent4>
        <a:accent5>
          <a:srgbClr val="CAB8FF"/>
        </a:accent5>
        <a:accent6>
          <a:srgbClr val="8AB9E7"/>
        </a:accent6>
        <a:hlink>
          <a:srgbClr val="FFFFCC"/>
        </a:hlink>
        <a:folHlink>
          <a:srgbClr val="6600CC"/>
        </a:folHlink>
      </a:clrScheme>
      <a:clrMap bg1="dk2" tx1="lt1" bg2="dk1" tx2="lt2" accent1="accent1" accent2="accent2" accent3="accent3" accent4="accent4" accent5="accent5" accent6="accent6" hlink="hlink" folHlink="folHlink"/>
    </a:extraClrScheme>
    <a:extraClrScheme>
      <a:clrScheme name="1_Radial 7">
        <a:dk1>
          <a:srgbClr val="666699"/>
        </a:dk1>
        <a:lt1>
          <a:srgbClr val="FFFFFF"/>
        </a:lt1>
        <a:dk2>
          <a:srgbClr val="2A2A40"/>
        </a:dk2>
        <a:lt2>
          <a:srgbClr val="FFFFFF"/>
        </a:lt2>
        <a:accent1>
          <a:srgbClr val="006699"/>
        </a:accent1>
        <a:accent2>
          <a:srgbClr val="CC9900"/>
        </a:accent2>
        <a:accent3>
          <a:srgbClr val="ACACAF"/>
        </a:accent3>
        <a:accent4>
          <a:srgbClr val="DADADA"/>
        </a:accent4>
        <a:accent5>
          <a:srgbClr val="AAB8CA"/>
        </a:accent5>
        <a:accent6>
          <a:srgbClr val="B98A00"/>
        </a:accent6>
        <a:hlink>
          <a:srgbClr val="CC6600"/>
        </a:hlink>
        <a:folHlink>
          <a:srgbClr val="6C948A"/>
        </a:folHlink>
      </a:clrScheme>
      <a:clrMap bg1="dk2" tx1="lt1" bg2="dk1" tx2="lt2" accent1="accent1" accent2="accent2" accent3="accent3" accent4="accent4" accent5="accent5" accent6="accent6" hlink="hlink" folHlink="folHlink"/>
    </a:extraClrScheme>
    <a:extraClrScheme>
      <a:clrScheme name="1_Radial 8">
        <a:dk1>
          <a:srgbClr val="BECBD8"/>
        </a:dk1>
        <a:lt1>
          <a:srgbClr val="FFFFFF"/>
        </a:lt1>
        <a:dk2>
          <a:srgbClr val="2B335B"/>
        </a:dk2>
        <a:lt2>
          <a:srgbClr val="FFFFFF"/>
        </a:lt2>
        <a:accent1>
          <a:srgbClr val="0099CC"/>
        </a:accent1>
        <a:accent2>
          <a:srgbClr val="B5DBE3"/>
        </a:accent2>
        <a:accent3>
          <a:srgbClr val="ACADB5"/>
        </a:accent3>
        <a:accent4>
          <a:srgbClr val="DADADA"/>
        </a:accent4>
        <a:accent5>
          <a:srgbClr val="AACAE2"/>
        </a:accent5>
        <a:accent6>
          <a:srgbClr val="A4C6CE"/>
        </a:accent6>
        <a:hlink>
          <a:srgbClr val="FFCC00"/>
        </a:hlink>
        <a:folHlink>
          <a:srgbClr val="58648C"/>
        </a:folHlink>
      </a:clrScheme>
      <a:clrMap bg1="dk2" tx1="lt1" bg2="dk1" tx2="lt2" accent1="accent1" accent2="accent2" accent3="accent3" accent4="accent4" accent5="accent5" accent6="accent6" hlink="hlink" folHlink="folHlink"/>
    </a:extraClrScheme>
    <a:extraClrScheme>
      <a:clrScheme name="1_Radial 9">
        <a:dk1>
          <a:srgbClr val="3333FF"/>
        </a:dk1>
        <a:lt1>
          <a:srgbClr val="FFFFFF"/>
        </a:lt1>
        <a:dk2>
          <a:srgbClr val="000099"/>
        </a:dk2>
        <a:lt2>
          <a:srgbClr val="FFFFFF"/>
        </a:lt2>
        <a:accent1>
          <a:srgbClr val="339966"/>
        </a:accent1>
        <a:accent2>
          <a:srgbClr val="9999FF"/>
        </a:accent2>
        <a:accent3>
          <a:srgbClr val="AAAACA"/>
        </a:accent3>
        <a:accent4>
          <a:srgbClr val="DADADA"/>
        </a:accent4>
        <a:accent5>
          <a:srgbClr val="ADCAB8"/>
        </a:accent5>
        <a:accent6>
          <a:srgbClr val="8A8AE7"/>
        </a:accent6>
        <a:hlink>
          <a:srgbClr val="FFFF99"/>
        </a:hlink>
        <a:folHlink>
          <a:srgbClr val="17A0D1"/>
        </a:folHlink>
      </a:clrScheme>
      <a:clrMap bg1="dk2" tx1="lt1" bg2="dk1" tx2="lt2" accent1="accent1" accent2="accent2" accent3="accent3" accent4="accent4" accent5="accent5" accent6="accent6" hlink="hlink" folHlink="folHlink"/>
    </a:extraClrScheme>
    <a:extraClrScheme>
      <a:clrScheme name="1_Radial 10">
        <a:dk1>
          <a:srgbClr val="808000"/>
        </a:dk1>
        <a:lt1>
          <a:srgbClr val="FFFFFF"/>
        </a:lt1>
        <a:dk2>
          <a:srgbClr val="354418"/>
        </a:dk2>
        <a:lt2>
          <a:srgbClr val="FFFFFF"/>
        </a:lt2>
        <a:accent1>
          <a:srgbClr val="60897C"/>
        </a:accent1>
        <a:accent2>
          <a:srgbClr val="99CC00"/>
        </a:accent2>
        <a:accent3>
          <a:srgbClr val="AEB0AB"/>
        </a:accent3>
        <a:accent4>
          <a:srgbClr val="DADADA"/>
        </a:accent4>
        <a:accent5>
          <a:srgbClr val="B6C4BF"/>
        </a:accent5>
        <a:accent6>
          <a:srgbClr val="8AB900"/>
        </a:accent6>
        <a:hlink>
          <a:srgbClr val="CCCC00"/>
        </a:hlink>
        <a:folHlink>
          <a:srgbClr val="669900"/>
        </a:folHlink>
      </a:clrScheme>
      <a:clrMap bg1="dk2" tx1="lt1" bg2="dk1" tx2="lt2" accent1="accent1" accent2="accent2" accent3="accent3" accent4="accent4" accent5="accent5" accent6="accent6" hlink="hlink" folHlink="folHlink"/>
    </a:extraClrScheme>
    <a:extraClrScheme>
      <a:clrScheme name="1_Radial 1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6666CC"/>
        </a:hlink>
        <a:folHlink>
          <a:srgbClr val="6666CC"/>
        </a:folHlink>
      </a:clrScheme>
      <a:clrMap bg1="lt1" tx1="dk1" bg2="lt2" tx2="dk2" accent1="accent1" accent2="accent2" accent3="accent3" accent4="accent4" accent5="accent5" accent6="accent6" hlink="hlink" folHlink="folHlink"/>
    </a:extraClrScheme>
    <a:extraClrScheme>
      <a:clrScheme name="1_Radial 12">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0000CC"/>
        </a:hlink>
        <a:folHlink>
          <a:srgbClr val="0000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ancient_sexuality_and_gender</Template>
  <TotalTime>286</TotalTime>
  <Words>1548</Words>
  <Application>Microsoft Office PowerPoint</Application>
  <PresentationFormat>On-screen Show (4:3)</PresentationFormat>
  <Paragraphs>201</Paragraphs>
  <Slides>19</Slides>
  <Notes>19</Notes>
  <HiddenSlides>1</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ancient_sexuality_and_gender</vt:lpstr>
      <vt:lpstr>“She Entered into Rivalry”</vt:lpstr>
      <vt:lpstr>Two Quotes…</vt:lpstr>
      <vt:lpstr>Agenda</vt:lpstr>
      <vt:lpstr>Writer’s Corner</vt:lpstr>
      <vt:lpstr>Expository Essays</vt:lpstr>
      <vt:lpstr>Essay Structure</vt:lpstr>
      <vt:lpstr>Corinna Essay - Introduction</vt:lpstr>
      <vt:lpstr>Women’s Lives</vt:lpstr>
      <vt:lpstr>Biblio Note</vt:lpstr>
      <vt:lpstr>Historical Review</vt:lpstr>
      <vt:lpstr>Athenian Women: Status</vt:lpstr>
      <vt:lpstr>Free Citizen Woman</vt:lpstr>
      <vt:lpstr>PowerPoint Presentation</vt:lpstr>
      <vt:lpstr>Women’s Voices</vt:lpstr>
      <vt:lpstr>Your Impressions?</vt:lpstr>
      <vt:lpstr>Butler or Foucault?</vt:lpstr>
      <vt:lpstr>“Sexual-Social Isomorphism”</vt:lpstr>
      <vt:lpstr>Butler on Social Construction</vt:lpstr>
      <vt:lpstr>Discussion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“She Entered into Rivalry”</dc:title>
  <dc:creator>ascholtz</dc:creator>
  <cp:lastModifiedBy>ascholtz</cp:lastModifiedBy>
  <cp:revision>45</cp:revision>
  <cp:lastPrinted>2013-10-01T18:36:58Z</cp:lastPrinted>
  <dcterms:created xsi:type="dcterms:W3CDTF">2013-10-01T01:21:17Z</dcterms:created>
  <dcterms:modified xsi:type="dcterms:W3CDTF">2013-10-01T20:20:56Z</dcterms:modified>
</cp:coreProperties>
</file>