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19"/>
  </p:notesMasterIdLst>
  <p:handoutMasterIdLst>
    <p:handoutMasterId r:id="rId20"/>
  </p:handoutMasterIdLst>
  <p:sldIdLst>
    <p:sldId id="373" r:id="rId2"/>
    <p:sldId id="388" r:id="rId3"/>
    <p:sldId id="368" r:id="rId4"/>
    <p:sldId id="356" r:id="rId5"/>
    <p:sldId id="372" r:id="rId6"/>
    <p:sldId id="320" r:id="rId7"/>
    <p:sldId id="374" r:id="rId8"/>
    <p:sldId id="382" r:id="rId9"/>
    <p:sldId id="389" r:id="rId10"/>
    <p:sldId id="383" r:id="rId11"/>
    <p:sldId id="322" r:id="rId12"/>
    <p:sldId id="379" r:id="rId13"/>
    <p:sldId id="348" r:id="rId14"/>
    <p:sldId id="332" r:id="rId15"/>
    <p:sldId id="335" r:id="rId16"/>
    <p:sldId id="376" r:id="rId17"/>
    <p:sldId id="377" r:id="rId18"/>
  </p:sldIdLst>
  <p:sldSz cx="9144000" cy="6858000" type="screen4x3"/>
  <p:notesSz cx="7045325" cy="9345613"/>
  <p:defaultTextStyle>
    <a:defPPr>
      <a:defRPr lang="en-US"/>
    </a:defPPr>
    <a:lvl1pPr algn="l" rtl="0" eaLnBrk="0" fontAlgn="base" hangingPunct="0">
      <a:spcBef>
        <a:spcPct val="0"/>
      </a:spcBef>
      <a:spcAft>
        <a:spcPct val="0"/>
      </a:spcAft>
      <a:defRPr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kern="1200">
        <a:solidFill>
          <a:schemeClr val="tx1"/>
        </a:solidFill>
        <a:latin typeface="Papyrus" pitchFamily="66" charset="0"/>
        <a:ea typeface="+mn-ea"/>
        <a:cs typeface="+mn-cs"/>
      </a:defRPr>
    </a:lvl5pPr>
    <a:lvl6pPr marL="2286000" algn="l" defTabSz="914400" rtl="0" eaLnBrk="1" latinLnBrk="0" hangingPunct="1">
      <a:defRPr kern="1200">
        <a:solidFill>
          <a:schemeClr val="tx1"/>
        </a:solidFill>
        <a:latin typeface="Papyrus" pitchFamily="66" charset="0"/>
        <a:ea typeface="+mn-ea"/>
        <a:cs typeface="+mn-cs"/>
      </a:defRPr>
    </a:lvl6pPr>
    <a:lvl7pPr marL="2743200" algn="l" defTabSz="914400" rtl="0" eaLnBrk="1" latinLnBrk="0" hangingPunct="1">
      <a:defRPr kern="1200">
        <a:solidFill>
          <a:schemeClr val="tx1"/>
        </a:solidFill>
        <a:latin typeface="Papyrus" pitchFamily="66" charset="0"/>
        <a:ea typeface="+mn-ea"/>
        <a:cs typeface="+mn-cs"/>
      </a:defRPr>
    </a:lvl7pPr>
    <a:lvl8pPr marL="3200400" algn="l" defTabSz="914400" rtl="0" eaLnBrk="1" latinLnBrk="0" hangingPunct="1">
      <a:defRPr kern="1200">
        <a:solidFill>
          <a:schemeClr val="tx1"/>
        </a:solidFill>
        <a:latin typeface="Papyrus" pitchFamily="66" charset="0"/>
        <a:ea typeface="+mn-ea"/>
        <a:cs typeface="+mn-cs"/>
      </a:defRPr>
    </a:lvl8pPr>
    <a:lvl9pPr marL="3657600" algn="l" defTabSz="914400" rtl="0" eaLnBrk="1" latinLnBrk="0" hangingPunct="1">
      <a:defRPr kern="1200">
        <a:solidFill>
          <a:schemeClr val="tx1"/>
        </a:solidFill>
        <a:latin typeface="Papyru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AEAEA"/>
    <a:srgbClr val="3333FF"/>
    <a:srgbClr val="5F5F5F"/>
    <a:srgbClr val="FFFFFF"/>
    <a:srgbClr val="99CCFF"/>
    <a:srgbClr val="CCECFF"/>
    <a:srgbClr val="FFCCC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37" autoAdjust="0"/>
    <p:restoredTop sz="80074" autoAdjust="0"/>
  </p:normalViewPr>
  <p:slideViewPr>
    <p:cSldViewPr snapToGrid="0" showGuides="1">
      <p:cViewPr varScale="1">
        <p:scale>
          <a:sx n="66" d="100"/>
          <a:sy n="66" d="100"/>
        </p:scale>
        <p:origin x="-2058" y="-108"/>
      </p:cViewPr>
      <p:guideLst>
        <p:guide orient="horz" pos="2159"/>
        <p:guide pos="2880"/>
      </p:guideLst>
    </p:cSldViewPr>
  </p:slideViewPr>
  <p:outlineViewPr>
    <p:cViewPr>
      <p:scale>
        <a:sx n="50" d="100"/>
        <a:sy n="50" d="100"/>
      </p:scale>
      <p:origin x="396" y="1482"/>
    </p:cViewPr>
    <p:sldLst>
      <p:sld r:id="rId1" collapse="1"/>
      <p:sld r:id="rId2" collapse="1"/>
      <p:sld r:id="rId3" collapse="1"/>
    </p:sldLst>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p:scale>
          <a:sx n="100" d="100"/>
          <a:sy n="100" d="100"/>
        </p:scale>
        <p:origin x="-1806" y="960"/>
      </p:cViewPr>
      <p:guideLst>
        <p:guide orient="horz" pos="2943"/>
        <p:guide pos="221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_rels/viewProps.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slide" Target="slides/slide5.xml"/><Relationship Id="rId1"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65539" name="Rectangle 3"/>
          <p:cNvSpPr>
            <a:spLocks noGrp="1" noChangeArrowheads="1"/>
          </p:cNvSpPr>
          <p:nvPr>
            <p:ph type="dt" sz="quarter"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65540" name="Rectangle 4"/>
          <p:cNvSpPr>
            <a:spLocks noGrp="1" noChangeArrowheads="1"/>
          </p:cNvSpPr>
          <p:nvPr>
            <p:ph type="ftr" sz="quarter" idx="2"/>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65541" name="Rectangle 5"/>
          <p:cNvSpPr>
            <a:spLocks noGrp="1" noChangeArrowheads="1"/>
          </p:cNvSpPr>
          <p:nvPr>
            <p:ph type="sldNum" sz="quarter" idx="3"/>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49D49933-90C8-4C0F-BBEC-32B1693D37A4}" type="slidenum">
              <a:rPr lang="en-US" altLang="en-US"/>
              <a:pPr/>
              <a:t>‹#›</a:t>
            </a:fld>
            <a:endParaRPr lang="en-US" altLang="en-US"/>
          </a:p>
        </p:txBody>
      </p:sp>
      <p:sp>
        <p:nvSpPr>
          <p:cNvPr id="65550" name="Text Box 14"/>
          <p:cNvSpPr txBox="1">
            <a:spLocks noChangeArrowheads="1"/>
          </p:cNvSpPr>
          <p:nvPr/>
        </p:nvSpPr>
        <p:spPr bwMode="auto">
          <a:xfrm>
            <a:off x="3767292" y="589701"/>
            <a:ext cx="949162" cy="28018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09638">
              <a:defRPr sz="2400">
                <a:solidFill>
                  <a:schemeClr val="tx1"/>
                </a:solidFill>
                <a:latin typeface="Times New Roman" pitchFamily="18" charset="0"/>
              </a:defRPr>
            </a:lvl1pPr>
            <a:lvl2pPr marL="455613" defTabSz="909638">
              <a:defRPr sz="2400">
                <a:solidFill>
                  <a:schemeClr val="tx1"/>
                </a:solidFill>
                <a:latin typeface="Times New Roman" pitchFamily="18" charset="0"/>
              </a:defRPr>
            </a:lvl2pPr>
            <a:lvl3pPr marL="909638" defTabSz="909638">
              <a:defRPr sz="2400">
                <a:solidFill>
                  <a:schemeClr val="tx1"/>
                </a:solidFill>
                <a:latin typeface="Times New Roman" pitchFamily="18" charset="0"/>
              </a:defRPr>
            </a:lvl3pPr>
            <a:lvl4pPr marL="1365250" defTabSz="909638">
              <a:defRPr sz="2400">
                <a:solidFill>
                  <a:schemeClr val="tx1"/>
                </a:solidFill>
                <a:latin typeface="Times New Roman" pitchFamily="18" charset="0"/>
              </a:defRPr>
            </a:lvl4pPr>
            <a:lvl5pPr marL="1819275" defTabSz="909638">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800" i="1"/>
              <a:t>Notes</a:t>
            </a:r>
            <a:endParaRPr lang="en-US" altLang="en-US"/>
          </a:p>
        </p:txBody>
      </p:sp>
    </p:spTree>
    <p:extLst>
      <p:ext uri="{BB962C8B-B14F-4D97-AF65-F5344CB8AC3E}">
        <p14:creationId xmlns:p14="http://schemas.microsoft.com/office/powerpoint/2010/main" val="309834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11267" name="Rectangle 3"/>
          <p:cNvSpPr>
            <a:spLocks noGrp="1" noChangeArrowheads="1"/>
          </p:cNvSpPr>
          <p:nvPr>
            <p:ph type="dt"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11268" name="Rectangle 4"/>
          <p:cNvSpPr>
            <a:spLocks noGrp="1" noRot="1" noChangeAspect="1" noChangeArrowheads="1" noTextEdit="1"/>
          </p:cNvSpPr>
          <p:nvPr>
            <p:ph type="sldImg" idx="2"/>
          </p:nvPr>
        </p:nvSpPr>
        <p:spPr bwMode="auto">
          <a:xfrm>
            <a:off x="1185863" y="700088"/>
            <a:ext cx="4675187" cy="35067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939377" y="4440673"/>
            <a:ext cx="5166572" cy="4204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p>
            <a:pPr lvl="0"/>
            <a:r>
              <a:rPr lang="en-US" altLang="en-US" dirty="0" smtClean="0"/>
              <a:t>Click to edit Master text styles</a:t>
            </a:r>
          </a:p>
          <a:p>
            <a:pPr lvl="1"/>
            <a:r>
              <a:rPr lang="en-US" altLang="en-US" dirty="0" smtClean="0"/>
              <a:t> Second level</a:t>
            </a:r>
          </a:p>
          <a:p>
            <a:pPr lvl="2"/>
            <a:r>
              <a:rPr lang="en-US" altLang="en-US" dirty="0" smtClean="0"/>
              <a:t> Third level</a:t>
            </a:r>
          </a:p>
          <a:p>
            <a:pPr lvl="3"/>
            <a:r>
              <a:rPr lang="en-US" altLang="en-US" dirty="0" smtClean="0"/>
              <a:t> Fourth level</a:t>
            </a:r>
          </a:p>
          <a:p>
            <a:pPr lvl="4"/>
            <a:r>
              <a:rPr lang="en-US" altLang="en-US" dirty="0" smtClean="0"/>
              <a:t> Fifth level</a:t>
            </a:r>
          </a:p>
        </p:txBody>
      </p:sp>
      <p:sp>
        <p:nvSpPr>
          <p:cNvPr id="11270" name="Rectangle 6"/>
          <p:cNvSpPr>
            <a:spLocks noGrp="1" noChangeArrowheads="1"/>
          </p:cNvSpPr>
          <p:nvPr>
            <p:ph type="ftr" sz="quarter" idx="4"/>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11271" name="Rectangle 7"/>
          <p:cNvSpPr>
            <a:spLocks noGrp="1" noChangeArrowheads="1"/>
          </p:cNvSpPr>
          <p:nvPr>
            <p:ph type="sldNum" sz="quarter" idx="5"/>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2ED5918B-C6D0-48E2-B93E-1929E7B45D62}" type="slidenum">
              <a:rPr lang="en-US" altLang="en-US"/>
              <a:pPr/>
              <a:t>‹#›</a:t>
            </a:fld>
            <a:endParaRPr lang="en-US" altLang="en-US"/>
          </a:p>
        </p:txBody>
      </p:sp>
    </p:spTree>
    <p:extLst>
      <p:ext uri="{BB962C8B-B14F-4D97-AF65-F5344CB8AC3E}">
        <p14:creationId xmlns:p14="http://schemas.microsoft.com/office/powerpoint/2010/main" val="3591041138"/>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1pPr>
    <a:lvl2pPr marL="2286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2pPr>
    <a:lvl3pPr marL="4572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3pPr>
    <a:lvl4pPr marL="6858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4pPr>
    <a:lvl5pPr marL="9144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a:t>
            </a:fld>
            <a:endParaRPr lang="en-US" altLang="en-US"/>
          </a:p>
        </p:txBody>
      </p:sp>
    </p:spTree>
    <p:extLst>
      <p:ext uri="{BB962C8B-B14F-4D97-AF65-F5344CB8AC3E}">
        <p14:creationId xmlns:p14="http://schemas.microsoft.com/office/powerpoint/2010/main" val="3869593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10</a:t>
            </a:fld>
            <a:endParaRPr lang="en-US" altLang="en-US"/>
          </a:p>
        </p:txBody>
      </p:sp>
    </p:spTree>
    <p:extLst>
      <p:ext uri="{BB962C8B-B14F-4D97-AF65-F5344CB8AC3E}">
        <p14:creationId xmlns:p14="http://schemas.microsoft.com/office/powerpoint/2010/main" val="4254942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8E031310-C67D-4617-94BD-98A78B969D83}" type="slidenum">
              <a:rPr lang="en-US" altLang="en-US"/>
              <a:pPr/>
              <a:t>11</a:t>
            </a:fld>
            <a:endParaRPr lang="en-US" altLang="en-US"/>
          </a:p>
        </p:txBody>
      </p:sp>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p:txBody>
          <a:bodyPr/>
          <a:lstStyle/>
          <a:p>
            <a:pPr lvl="1"/>
            <a:r>
              <a:rPr lang="en-US" altLang="en-US" dirty="0" smtClean="0"/>
              <a:t>OED: A systematic scheme of ideas, usually relating to politics, economics, or society and forming the basis of action or policy; a set of beliefs governing conduct. Also: the forming or holding of such a scheme of ideas.</a:t>
            </a:r>
          </a:p>
          <a:p>
            <a:pPr lvl="1"/>
            <a:r>
              <a:rPr lang="en-US" altLang="en-US" dirty="0" smtClean="0"/>
              <a:t>TERMS:</a:t>
            </a:r>
            <a:r>
              <a:rPr lang="en-US" altLang="en-US" baseline="0" dirty="0" smtClean="0"/>
              <a:t> ideology. As a term, "ideology" is often used simply to denigrate — as subjective, as self-centered, as manipulative — systems of thought with which one disagrees. In other views, ideology is the individual's self-image in relation to her or his social/political existence. Ideology legitimizes and orders that which seems vulnerable to contradiction and chaos. Thus the work that ideology is meant to do can betray the misgivings ideology masks.</a:t>
            </a:r>
            <a:endParaRPr lang="en-US" alt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1D26284E-6283-4E20-9449-5938D3A13F57}" type="slidenum">
              <a:rPr lang="en-US" altLang="en-US"/>
              <a:pPr/>
              <a:t>12</a:t>
            </a:fld>
            <a:endParaRPr lang="en-US" altLang="en-US"/>
          </a:p>
        </p:txBody>
      </p:sp>
      <p:sp>
        <p:nvSpPr>
          <p:cNvPr id="381954" name="Rectangle 2"/>
          <p:cNvSpPr>
            <a:spLocks noGrp="1" noRot="1" noChangeAspect="1" noChangeArrowheads="1" noTextEdit="1"/>
          </p:cNvSpPr>
          <p:nvPr>
            <p:ph type="sldImg"/>
          </p:nvPr>
        </p:nvSpPr>
        <p:spPr>
          <a:ln/>
        </p:spPr>
      </p:sp>
      <p:sp>
        <p:nvSpPr>
          <p:cNvPr id="381955" name="Rectangle 3"/>
          <p:cNvSpPr>
            <a:spLocks noGrp="1" noChangeArrowheads="1"/>
          </p:cNvSpPr>
          <p:nvPr>
            <p:ph type="body" idx="1"/>
          </p:nvPr>
        </p:nvSpPr>
        <p:spPr/>
        <p:txBody>
          <a:bodyPr/>
          <a:lstStyle/>
          <a:p>
            <a:r>
              <a:rPr lang="en-US" altLang="en-US" dirty="0"/>
              <a:t>how relevant for </a:t>
            </a:r>
            <a:r>
              <a:rPr lang="en-US" altLang="en-US" dirty="0" err="1"/>
              <a:t>tody</a:t>
            </a:r>
            <a:r>
              <a:rPr lang="en-US" altLang="en-US" dirty="0"/>
              <a:t>??</a:t>
            </a:r>
          </a:p>
          <a:p>
            <a:pPr lvl="1"/>
            <a:r>
              <a:rPr lang="en-US" altLang="en-US" dirty="0"/>
              <a:t>the study of </a:t>
            </a:r>
            <a:r>
              <a:rPr lang="en-US" altLang="en-US" i="1" dirty="0"/>
              <a:t>ancient</a:t>
            </a:r>
            <a:r>
              <a:rPr lang="en-US" altLang="en-US" dirty="0"/>
              <a:t> sexuality helps us gain perspective on issues animating the (still simmering) culture wars</a:t>
            </a:r>
          </a:p>
          <a:p>
            <a:pPr lvl="2"/>
            <a:r>
              <a:rPr lang="en-US" altLang="en-US" i="0" dirty="0"/>
              <a:t>a world that is neither wholly alien nor familiar, but one that forces us to confront questions of universality and particularism where our morals and cultural practices are concerned</a:t>
            </a:r>
          </a:p>
          <a:p>
            <a:pPr lvl="2"/>
            <a:endParaRPr lang="en-US" altLang="en-US" i="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109E0F6D-5F9E-456F-8854-2C278CFFCE96}" type="slidenum">
              <a:rPr lang="en-US" altLang="en-US"/>
              <a:pPr/>
              <a:t>13</a:t>
            </a:fld>
            <a:endParaRPr lang="en-US" altLang="en-US"/>
          </a:p>
        </p:txBody>
      </p:sp>
      <p:sp>
        <p:nvSpPr>
          <p:cNvPr id="290818" name="Rectangle 2"/>
          <p:cNvSpPr>
            <a:spLocks noGrp="1" noRot="1" noChangeAspect="1" noChangeArrowheads="1" noTextEdit="1"/>
          </p:cNvSpPr>
          <p:nvPr>
            <p:ph type="sldImg"/>
          </p:nvPr>
        </p:nvSpPr>
        <p:spPr>
          <a:ln/>
        </p:spPr>
      </p:sp>
      <p:sp>
        <p:nvSpPr>
          <p:cNvPr id="29081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E3DEAED9-32E8-4B54-8C59-D660BAEE672C}" type="slidenum">
              <a:rPr lang="en-US" altLang="en-US"/>
              <a:pPr/>
              <a:t>14</a:t>
            </a:fld>
            <a:endParaRPr lang="en-US" altLang="en-US"/>
          </a:p>
        </p:txBody>
      </p:sp>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BB023BC5-CADA-45C7-A3AA-9703016139AC}" type="slidenum">
              <a:rPr lang="en-US" altLang="en-US"/>
              <a:pPr/>
              <a:t>15</a:t>
            </a:fld>
            <a:endParaRPr lang="en-US" altLang="en-US"/>
          </a:p>
        </p:txBody>
      </p:sp>
      <p:sp>
        <p:nvSpPr>
          <p:cNvPr id="237570" name="Rectangle 1026"/>
          <p:cNvSpPr>
            <a:spLocks noGrp="1" noRot="1" noChangeAspect="1" noChangeArrowheads="1" noTextEdit="1"/>
          </p:cNvSpPr>
          <p:nvPr>
            <p:ph type="sldImg"/>
          </p:nvPr>
        </p:nvSpPr>
        <p:spPr>
          <a:ln/>
        </p:spPr>
      </p:sp>
      <p:sp>
        <p:nvSpPr>
          <p:cNvPr id="237571" name="Rectangle 1027"/>
          <p:cNvSpPr>
            <a:spLocks noGrp="1" noChangeArrowheads="1"/>
          </p:cNvSpPr>
          <p:nvPr>
            <p:ph type="body" idx="1"/>
          </p:nvPr>
        </p:nvSpPr>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16</a:t>
            </a:fld>
            <a:endParaRPr lang="en-US" altLang="en-US"/>
          </a:p>
        </p:txBody>
      </p:sp>
    </p:spTree>
    <p:extLst>
      <p:ext uri="{BB962C8B-B14F-4D97-AF65-F5344CB8AC3E}">
        <p14:creationId xmlns:p14="http://schemas.microsoft.com/office/powerpoint/2010/main" val="281150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17</a:t>
            </a:fld>
            <a:endParaRPr lang="en-US" altLang="en-US"/>
          </a:p>
        </p:txBody>
      </p:sp>
    </p:spTree>
    <p:extLst>
      <p:ext uri="{BB962C8B-B14F-4D97-AF65-F5344CB8AC3E}">
        <p14:creationId xmlns:p14="http://schemas.microsoft.com/office/powerpoint/2010/main" val="1617746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2</a:t>
            </a:fld>
            <a:endParaRPr lang="en-US" altLang="en-US"/>
          </a:p>
        </p:txBody>
      </p:sp>
    </p:spTree>
    <p:extLst>
      <p:ext uri="{BB962C8B-B14F-4D97-AF65-F5344CB8AC3E}">
        <p14:creationId xmlns:p14="http://schemas.microsoft.com/office/powerpoint/2010/main" val="1056295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A869BE0D-11C6-42B8-9472-936367F9D801}" type="slidenum">
              <a:rPr lang="en-US" altLang="en-US"/>
              <a:pPr/>
              <a:t>3</a:t>
            </a:fld>
            <a:endParaRPr lang="en-US" altLang="en-US"/>
          </a:p>
        </p:txBody>
      </p:sp>
      <p:sp>
        <p:nvSpPr>
          <p:cNvPr id="346114" name="Rectangle 2"/>
          <p:cNvSpPr>
            <a:spLocks noGrp="1" noRot="1" noChangeAspect="1" noChangeArrowheads="1" noTextEdit="1"/>
          </p:cNvSpPr>
          <p:nvPr>
            <p:ph type="sldImg"/>
          </p:nvPr>
        </p:nvSpPr>
        <p:spPr>
          <a:ln/>
        </p:spPr>
      </p:sp>
      <p:sp>
        <p:nvSpPr>
          <p:cNvPr id="34611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202FC3C7-95C9-41E4-B091-638F25C5231A}" type="slidenum">
              <a:rPr lang="en-US" altLang="en-US"/>
              <a:pPr/>
              <a:t>4</a:t>
            </a:fld>
            <a:endParaRPr lang="en-US" altLang="en-US"/>
          </a:p>
        </p:txBody>
      </p:sp>
      <p:sp>
        <p:nvSpPr>
          <p:cNvPr id="312322" name="Rectangle 2"/>
          <p:cNvSpPr>
            <a:spLocks noGrp="1" noRot="1" noChangeAspect="1" noChangeArrowheads="1" noTextEdit="1"/>
          </p:cNvSpPr>
          <p:nvPr>
            <p:ph type="sldImg"/>
          </p:nvPr>
        </p:nvSpPr>
        <p:spPr>
          <a:ln/>
        </p:spPr>
      </p:sp>
      <p:sp>
        <p:nvSpPr>
          <p:cNvPr id="31232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2E8EC066-EE5D-45CB-B54D-D5D3AE974ACA}" type="slidenum">
              <a:rPr lang="en-US" altLang="en-US"/>
              <a:pPr/>
              <a:t>5</a:t>
            </a:fld>
            <a:endParaRPr lang="en-US" alt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pPr eaLnBrk="1" hangingPunct="1">
              <a:spcBef>
                <a:spcPct val="0"/>
              </a:spcBef>
            </a:pPr>
            <a:r>
              <a:rPr lang="en-US" altLang="en-US" b="0" u="none" dirty="0" smtClean="0">
                <a:solidFill>
                  <a:schemeClr val="bg1"/>
                </a:solidFill>
              </a:rPr>
              <a:t>WHAT DO YOU SEE? WHAT DOES IT SEEM TO SAY?</a:t>
            </a:r>
          </a:p>
          <a:p>
            <a:pPr eaLnBrk="1" hangingPunct="1">
              <a:spcBef>
                <a:spcPct val="0"/>
              </a:spcBef>
            </a:pPr>
            <a:r>
              <a:rPr lang="en-US" altLang="en-US" b="0" u="none" dirty="0" smtClean="0">
                <a:solidFill>
                  <a:schemeClr val="bg1"/>
                </a:solidFill>
              </a:rPr>
              <a:t>Scene </a:t>
            </a:r>
            <a:r>
              <a:rPr lang="en-US" altLang="en-US" b="0" u="none" dirty="0">
                <a:solidFill>
                  <a:schemeClr val="bg1"/>
                </a:solidFill>
              </a:rPr>
              <a:t>from alabastron (small scented-oil jar, like what small girl holds), Athenian, </a:t>
            </a:r>
            <a:r>
              <a:rPr lang="en-US" altLang="en-US" b="0" i="1" u="none" dirty="0">
                <a:solidFill>
                  <a:schemeClr val="bg1"/>
                </a:solidFill>
              </a:rPr>
              <a:t>ca.</a:t>
            </a:r>
            <a:r>
              <a:rPr lang="en-US" altLang="en-US" b="0" u="none" dirty="0">
                <a:solidFill>
                  <a:schemeClr val="bg1"/>
                </a:solidFill>
              </a:rPr>
              <a:t> 465 BCE. Woman plaiting a wedding/courtship wreath. Youth offering fringed scarf. Woman’s inscription: </a:t>
            </a:r>
            <a:r>
              <a:rPr lang="en-US" altLang="en-US" b="0" i="1" u="none" dirty="0" err="1">
                <a:solidFill>
                  <a:schemeClr val="bg1"/>
                </a:solidFill>
              </a:rPr>
              <a:t>hē</a:t>
            </a:r>
            <a:r>
              <a:rPr lang="en-US" altLang="en-US" b="0" i="1" u="none" dirty="0">
                <a:solidFill>
                  <a:schemeClr val="bg1"/>
                </a:solidFill>
              </a:rPr>
              <a:t> </a:t>
            </a:r>
            <a:r>
              <a:rPr lang="en-US" altLang="en-US" b="0" i="1" u="none" dirty="0" err="1">
                <a:solidFill>
                  <a:schemeClr val="bg1"/>
                </a:solidFill>
              </a:rPr>
              <a:t>numphē</a:t>
            </a:r>
            <a:r>
              <a:rPr lang="en-US" altLang="en-US" b="0" i="1" u="none" dirty="0">
                <a:solidFill>
                  <a:schemeClr val="bg1"/>
                </a:solidFill>
              </a:rPr>
              <a:t> </a:t>
            </a:r>
            <a:r>
              <a:rPr lang="en-US" altLang="en-US" b="0" i="1" u="none" dirty="0" err="1">
                <a:solidFill>
                  <a:schemeClr val="bg1"/>
                </a:solidFill>
              </a:rPr>
              <a:t>kalē</a:t>
            </a:r>
            <a:r>
              <a:rPr lang="en-US" altLang="en-US" b="0" u="none" dirty="0">
                <a:solidFill>
                  <a:schemeClr val="bg1"/>
                </a:solidFill>
              </a:rPr>
              <a:t>, “The bride is beautiful.” Youth’s: </a:t>
            </a:r>
            <a:r>
              <a:rPr lang="en-US" altLang="en-US" b="0" i="1" u="none" dirty="0" err="1">
                <a:solidFill>
                  <a:schemeClr val="bg1"/>
                </a:solidFill>
              </a:rPr>
              <a:t>Timodēmos</a:t>
            </a:r>
            <a:r>
              <a:rPr lang="en-US" altLang="en-US" b="0" i="1" u="none" dirty="0">
                <a:solidFill>
                  <a:schemeClr val="bg1"/>
                </a:solidFill>
              </a:rPr>
              <a:t> kalos</a:t>
            </a:r>
            <a:r>
              <a:rPr lang="en-US" altLang="en-US" b="0" u="none" dirty="0">
                <a:solidFill>
                  <a:schemeClr val="bg1"/>
                </a:solidFill>
              </a:rPr>
              <a:t>, “Timodemos is handsome.” I.e., </a:t>
            </a:r>
            <a:r>
              <a:rPr lang="en-US" altLang="en-US" b="0" i="1" u="none" dirty="0">
                <a:solidFill>
                  <a:schemeClr val="bg1"/>
                </a:solidFill>
              </a:rPr>
              <a:t>kalos</a:t>
            </a:r>
            <a:r>
              <a:rPr lang="en-US" altLang="en-US" b="0" u="none" dirty="0">
                <a:solidFill>
                  <a:schemeClr val="bg1"/>
                </a:solidFill>
              </a:rPr>
              <a:t>-inscriptions meaning “So-and-so is sexually desirable,” or “I love so-and-so.” Girl, probably a slave, brings oil likely to be used here when bride and groom consummate marriage. Sort of, then, propaganda-“pornography” promoting citizen marriage using imagery of (pederastic?) courtship.</a:t>
            </a:r>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38119A78-9C7A-45DF-894B-12265C952A0B}" type="slidenum">
              <a:rPr lang="en-US" altLang="en-US"/>
              <a:pPr/>
              <a:t>6</a:t>
            </a:fld>
            <a:endParaRPr lang="en-US" altLang="en-US"/>
          </a:p>
        </p:txBody>
      </p:sp>
      <p:sp>
        <p:nvSpPr>
          <p:cNvPr id="189442" name="Rectangle 2"/>
          <p:cNvSpPr>
            <a:spLocks noGrp="1" noRot="1" noChangeAspect="1" noChangeArrowheads="1" noTextEdit="1"/>
          </p:cNvSpPr>
          <p:nvPr>
            <p:ph type="sldImg"/>
          </p:nvPr>
        </p:nvSpPr>
        <p:spPr>
          <a:ln/>
        </p:spPr>
      </p:sp>
      <p:sp>
        <p:nvSpPr>
          <p:cNvPr id="189443" name="Rectangle 3"/>
          <p:cNvSpPr>
            <a:spLocks noGrp="1" noChangeArrowheads="1"/>
          </p:cNvSpPr>
          <p:nvPr>
            <p:ph type="body" idx="1"/>
          </p:nvPr>
        </p:nvSpPr>
        <p:spPr/>
        <p:txBody>
          <a:bodyPr/>
          <a:lstStyle/>
          <a:p>
            <a:pPr marL="469362" lvl="1" defTabSz="938723">
              <a:spcBef>
                <a:spcPct val="0"/>
              </a:spcBef>
              <a:defRPr/>
            </a:pPr>
            <a:r>
              <a:rPr lang="en-US" altLang="en-US" b="0" u="none" dirty="0" smtClean="0">
                <a:solidFill>
                  <a:schemeClr val="bg1"/>
                </a:solidFill>
              </a:rPr>
              <a:t>WHAT DO YOU SEE? WHAT DOES IT SEEM TO SAY?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1BDC7ECE-2646-4E19-ACC0-6A27F2449DBB}" type="slidenum">
              <a:rPr lang="en-US" altLang="en-US"/>
              <a:pPr/>
              <a:t>7</a:t>
            </a:fld>
            <a:endParaRPr lang="en-US" altLang="en-US"/>
          </a:p>
        </p:txBody>
      </p:sp>
      <p:sp>
        <p:nvSpPr>
          <p:cNvPr id="368642" name="Rectangle 2"/>
          <p:cNvSpPr>
            <a:spLocks noGrp="1" noRot="1" noChangeAspect="1" noChangeArrowheads="1" noTextEdit="1"/>
          </p:cNvSpPr>
          <p:nvPr>
            <p:ph type="sldImg"/>
          </p:nvPr>
        </p:nvSpPr>
        <p:spPr>
          <a:xfrm>
            <a:off x="2273300" y="471488"/>
            <a:ext cx="2500313" cy="1874837"/>
          </a:xfrm>
          <a:ln/>
        </p:spPr>
      </p:sp>
      <p:sp>
        <p:nvSpPr>
          <p:cNvPr id="368643" name="Rectangle 3"/>
          <p:cNvSpPr>
            <a:spLocks noGrp="1" noChangeArrowheads="1"/>
          </p:cNvSpPr>
          <p:nvPr>
            <p:ph type="body" idx="1"/>
          </p:nvPr>
        </p:nvSpPr>
        <p:spPr>
          <a:xfrm>
            <a:off x="469689" y="2502155"/>
            <a:ext cx="6105948" cy="6142985"/>
          </a:xfrm>
        </p:spPr>
        <p:txBody>
          <a:bodyPr/>
          <a:lstStyle/>
          <a:p>
            <a:pPr defTabSz="938723">
              <a:defRPr/>
            </a:pPr>
            <a:r>
              <a:rPr lang="en-US" altLang="en-US" b="0" u="none" dirty="0" smtClean="0">
                <a:solidFill>
                  <a:schemeClr val="bg1"/>
                </a:solidFill>
              </a:rPr>
              <a:t>WHAT DO YOU SEE? WHAT DOES IT SEEM TO SAY?</a:t>
            </a:r>
            <a:endParaRPr lang="en-US" altLang="en-US" dirty="0" smtClean="0"/>
          </a:p>
          <a:p>
            <a:r>
              <a:rPr lang="en-US" altLang="en-US" dirty="0" smtClean="0"/>
              <a:t>roman fascination with</a:t>
            </a:r>
          </a:p>
          <a:p>
            <a:pPr lvl="1"/>
            <a:r>
              <a:rPr lang="en-US" altLang="en-US" dirty="0" smtClean="0"/>
              <a:t>the monstrous</a:t>
            </a:r>
          </a:p>
          <a:p>
            <a:pPr lvl="1"/>
            <a:r>
              <a:rPr lang="en-US" altLang="en-US" dirty="0" smtClean="0"/>
              <a:t>the grotesque</a:t>
            </a:r>
          </a:p>
          <a:p>
            <a:pPr lvl="1"/>
            <a:r>
              <a:rPr lang="en-US" altLang="en-US" dirty="0" smtClean="0"/>
              <a:t>the extreme</a:t>
            </a:r>
          </a:p>
          <a:p>
            <a:pPr lvl="1"/>
            <a:r>
              <a:rPr lang="en-US" altLang="en-US" dirty="0" smtClean="0"/>
              <a:t>the gladiator</a:t>
            </a:r>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8723"/>
            <a:r>
              <a:rPr lang="en-US" dirty="0" smtClean="0"/>
              <a:t>I’d like us to reflect a little on the</a:t>
            </a:r>
            <a:r>
              <a:rPr lang="en-US" baseline="0" dirty="0" smtClean="0"/>
              <a:t> experience of viewing and processing the images we’ve just seen. What kinds of questions do the images prompt? How to go about answering those questions? What, in other words, do we want to know, and do we go about knowing it?</a:t>
            </a:r>
            <a:endParaRPr lang="en-US" dirty="0" smtClean="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8</a:t>
            </a:fld>
            <a:endParaRPr lang="en-US" altLang="en-US"/>
          </a:p>
        </p:txBody>
      </p:sp>
    </p:spTree>
    <p:extLst>
      <p:ext uri="{BB962C8B-B14F-4D97-AF65-F5344CB8AC3E}">
        <p14:creationId xmlns:p14="http://schemas.microsoft.com/office/powerpoint/2010/main" val="3726432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how once approached – but what (if anything) wrong with the student’s more “enlightened” approach?</a:t>
            </a:r>
          </a:p>
          <a:p>
            <a:pPr lvl="1">
              <a:buFontTx/>
              <a:buNone/>
            </a:pPr>
            <a:r>
              <a:rPr lang="en-US" altLang="en-US" dirty="0" smtClean="0"/>
              <a:t>They attended the Dean’s translation class, and when one of the men was forging quietly ahead Mr. Cornwallis observed in a flat toneless voice: “Omit: a reference to the unspeakable vice of the Greeks.” Durham observed afterwards that he ought to lose his fellowship for such hypocrisy.</a:t>
            </a:r>
          </a:p>
          <a:p>
            <a:r>
              <a:rPr lang="en-US" altLang="en-US" b="0" u="none" dirty="0" smtClean="0"/>
              <a:t>Maurice laughed.</a:t>
            </a:r>
          </a:p>
          <a:p>
            <a:r>
              <a:rPr lang="en-US" altLang="en-US" b="0" u="none" dirty="0" smtClean="0"/>
              <a:t>“I regard it as a point of pure scholarship. The Greeks, or most of them, were that way inclined, and to omit it is to omit the mainstay of Athenian society.”</a:t>
            </a:r>
          </a:p>
          <a:p>
            <a:r>
              <a:rPr lang="en-US" altLang="en-US" b="0" u="none" dirty="0" smtClean="0"/>
              <a:t>“Is that so?”</a:t>
            </a:r>
          </a:p>
          <a:p>
            <a:r>
              <a:rPr lang="en-US" altLang="en-US" b="0" u="none" dirty="0" smtClean="0"/>
              <a:t>“You’ve read the </a:t>
            </a:r>
            <a:r>
              <a:rPr lang="en-US" altLang="en-US" b="0" i="1" u="none" dirty="0" smtClean="0"/>
              <a:t>Symposium</a:t>
            </a:r>
            <a:r>
              <a:rPr lang="en-US" altLang="en-US" b="0" u="none" dirty="0" smtClean="0"/>
              <a:t>?”</a:t>
            </a:r>
          </a:p>
          <a:p>
            <a:r>
              <a:rPr lang="en-US" altLang="en-US" b="0" u="none" dirty="0" smtClean="0"/>
              <a:t>Maurice had not, and did not add that he had explored Martial.</a:t>
            </a:r>
          </a:p>
          <a:p>
            <a:r>
              <a:rPr lang="en-US" altLang="en-US" b="0" u="none" dirty="0" smtClean="0"/>
              <a:t>“It’s all in there—not meat for babes, of course, but you ought to read it. Read it this vac.”</a:t>
            </a:r>
          </a:p>
          <a:p>
            <a:r>
              <a:rPr lang="en-US" altLang="en-US" b="0" u="none" dirty="0" smtClean="0"/>
              <a:t>He hadn’t known it could be mentioned, and when Durham did so in the middle of the sunlit court a breath of liberty touched him. </a:t>
            </a:r>
          </a:p>
          <a:p>
            <a:pPr>
              <a:spcBef>
                <a:spcPct val="0"/>
              </a:spcBef>
            </a:pPr>
            <a:endParaRPr lang="en-US" altLang="en-US" dirty="0" smtClean="0"/>
          </a:p>
          <a:p>
            <a:pPr lvl="1"/>
            <a:r>
              <a:rPr lang="en-US" altLang="en-US" dirty="0" smtClean="0"/>
              <a:t>(E. M. Forster </a:t>
            </a:r>
            <a:r>
              <a:rPr lang="en-US" altLang="en-US" i="1" dirty="0" smtClean="0"/>
              <a:t>Maurice</a:t>
            </a:r>
            <a:r>
              <a:rPr lang="en-US" altLang="en-US" dirty="0" smtClean="0"/>
              <a:t>. 1981. p. 51. see in Nussbaum essay)</a:t>
            </a:r>
          </a:p>
          <a:p>
            <a:pPr lvl="1"/>
            <a:r>
              <a:rPr lang="en-US" altLang="en-US" dirty="0" smtClean="0"/>
              <a:t> “The Greeks, or most of them, were that way inclined, and to omit it is to omit the mainstay of Athenian society”</a:t>
            </a:r>
          </a:p>
          <a:p>
            <a:pPr lvl="2"/>
            <a:r>
              <a:rPr lang="en-US" altLang="en-US" dirty="0" smtClean="0"/>
              <a:t> That’s actually debatable—that most Greeks were “that way inclined.”</a:t>
            </a:r>
          </a:p>
          <a:p>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9</a:t>
            </a:fld>
            <a:endParaRPr lang="en-US" altLang="en-US"/>
          </a:p>
        </p:txBody>
      </p:sp>
    </p:spTree>
    <p:extLst>
      <p:ext uri="{BB962C8B-B14F-4D97-AF65-F5344CB8AC3E}">
        <p14:creationId xmlns:p14="http://schemas.microsoft.com/office/powerpoint/2010/main" val="3492555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90146" name="AutoShape 2"/>
          <p:cNvSpPr>
            <a:spLocks noChangeArrowheads="1"/>
          </p:cNvSpPr>
          <p:nvPr/>
        </p:nvSpPr>
        <p:spPr bwMode="auto">
          <a:xfrm>
            <a:off x="685800" y="2235200"/>
            <a:ext cx="7391400" cy="3352800"/>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sp>
        <p:nvSpPr>
          <p:cNvPr id="390147" name="Rectangle 3"/>
          <p:cNvSpPr>
            <a:spLocks noChangeArrowheads="1"/>
          </p:cNvSpPr>
          <p:nvPr/>
        </p:nvSpPr>
        <p:spPr bwMode="blackWhite">
          <a:xfrm>
            <a:off x="228600" y="1092200"/>
            <a:ext cx="7162800" cy="990600"/>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grpSp>
        <p:nvGrpSpPr>
          <p:cNvPr id="2" name="Group 1"/>
          <p:cNvGrpSpPr/>
          <p:nvPr userDrawn="1"/>
        </p:nvGrpSpPr>
        <p:grpSpPr>
          <a:xfrm>
            <a:off x="0" y="1782763"/>
            <a:ext cx="8305800" cy="1422400"/>
            <a:chOff x="0" y="1782763"/>
            <a:chExt cx="8305800" cy="1422400"/>
          </a:xfrm>
        </p:grpSpPr>
        <p:sp>
          <p:nvSpPr>
            <p:cNvPr id="390148"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149"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90150" name="Rectangle 6"/>
          <p:cNvSpPr>
            <a:spLocks noGrp="1" noChangeArrowheads="1"/>
          </p:cNvSpPr>
          <p:nvPr>
            <p:ph type="ctrTitle"/>
          </p:nvPr>
        </p:nvSpPr>
        <p:spPr>
          <a:xfrm>
            <a:off x="228600" y="1782763"/>
            <a:ext cx="8077200" cy="1430337"/>
          </a:xfrm>
        </p:spPr>
        <p:txBody>
          <a:bodyPr/>
          <a:lstStyle>
            <a:lvl1pPr>
              <a:defRPr sz="4000"/>
            </a:lvl1pPr>
          </a:lstStyle>
          <a:p>
            <a:pPr lvl="0"/>
            <a:r>
              <a:rPr lang="en-US" altLang="en-US" noProof="0" dirty="0" smtClean="0"/>
              <a:t>Click to edit Master title style</a:t>
            </a:r>
          </a:p>
        </p:txBody>
      </p:sp>
      <p:sp>
        <p:nvSpPr>
          <p:cNvPr id="390151" name="Rectangle 7"/>
          <p:cNvSpPr>
            <a:spLocks noGrp="1" noChangeArrowheads="1"/>
          </p:cNvSpPr>
          <p:nvPr>
            <p:ph type="subTitle" idx="1"/>
          </p:nvPr>
        </p:nvSpPr>
        <p:spPr>
          <a:xfrm>
            <a:off x="1066800" y="3695700"/>
            <a:ext cx="6629400" cy="16764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390152" name="Rectangle 8"/>
          <p:cNvSpPr>
            <a:spLocks noGrp="1" noChangeArrowheads="1"/>
          </p:cNvSpPr>
          <p:nvPr>
            <p:ph type="dt" sz="half" idx="2"/>
          </p:nvPr>
        </p:nvSpPr>
        <p:spPr>
          <a:xfrm>
            <a:off x="457200" y="6248400"/>
            <a:ext cx="2133600" cy="471488"/>
          </a:xfrm>
        </p:spPr>
        <p:txBody>
          <a:bodyPr/>
          <a:lstStyle>
            <a:lvl1pPr>
              <a:defRPr/>
            </a:lvl1pPr>
          </a:lstStyle>
          <a:p>
            <a:r>
              <a:rPr lang="en-US" altLang="en-US" smtClean="0"/>
              <a:t>27-Aug</a:t>
            </a:r>
            <a:endParaRPr lang="en-US" altLang="en-US"/>
          </a:p>
        </p:txBody>
      </p:sp>
      <p:sp>
        <p:nvSpPr>
          <p:cNvPr id="390153" name="Rectangle 9"/>
          <p:cNvSpPr>
            <a:spLocks noGrp="1" noChangeArrowheads="1"/>
          </p:cNvSpPr>
          <p:nvPr>
            <p:ph type="ftr" sz="quarter" idx="3"/>
          </p:nvPr>
        </p:nvSpPr>
        <p:spPr>
          <a:xfrm>
            <a:off x="3124200" y="6253163"/>
            <a:ext cx="2895600" cy="457200"/>
          </a:xfrm>
        </p:spPr>
        <p:txBody>
          <a:bodyPr/>
          <a:lstStyle>
            <a:lvl1pPr>
              <a:defRPr/>
            </a:lvl1pPr>
          </a:lstStyle>
          <a:p>
            <a:endParaRPr lang="en-US" altLang="en-US"/>
          </a:p>
        </p:txBody>
      </p:sp>
      <p:sp>
        <p:nvSpPr>
          <p:cNvPr id="390154" name="Rectangle 10"/>
          <p:cNvSpPr>
            <a:spLocks noGrp="1" noChangeArrowheads="1"/>
          </p:cNvSpPr>
          <p:nvPr>
            <p:ph type="sldNum" sz="quarter" idx="4"/>
          </p:nvPr>
        </p:nvSpPr>
        <p:spPr>
          <a:xfrm>
            <a:off x="6553200" y="6248400"/>
            <a:ext cx="2133600" cy="471488"/>
          </a:xfrm>
        </p:spPr>
        <p:txBody>
          <a:bodyPr/>
          <a:lstStyle>
            <a:lvl1pPr>
              <a:defRPr/>
            </a:lvl1pPr>
          </a:lstStyle>
          <a:p>
            <a:fld id="{7A88AE38-B7DC-4EB9-AA3E-6710C533ED47}" type="slidenum">
              <a:rPr lang="en-US" altLang="en-US"/>
              <a:pPr/>
              <a:t>‹#›</a:t>
            </a:fld>
            <a:endParaRPr lang="en-US" altLang="en-US"/>
          </a:p>
        </p:txBody>
      </p:sp>
      <p:pic>
        <p:nvPicPr>
          <p:cNvPr id="39015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0156" name="Picture 12" descr="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27-Aug</a:t>
            </a:r>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1427B24C-E2EC-42C0-9F51-0BFFEC4C4B7B}" type="slidenum">
              <a:rPr lang="en-US" altLang="en-US"/>
              <a:pPr/>
              <a:t>‹#›</a:t>
            </a:fld>
            <a:endParaRPr lang="en-US" altLang="en-US"/>
          </a:p>
        </p:txBody>
      </p:sp>
    </p:spTree>
    <p:extLst>
      <p:ext uri="{BB962C8B-B14F-4D97-AF65-F5344CB8AC3E}">
        <p14:creationId xmlns:p14="http://schemas.microsoft.com/office/powerpoint/2010/main" val="405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9538" y="431800"/>
            <a:ext cx="2076450" cy="5816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431800"/>
            <a:ext cx="6078538"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27-Aug</a:t>
            </a:r>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8F0F5BB-7EF7-48B2-B70C-DBBE035D9647}" type="slidenum">
              <a:rPr lang="en-US" altLang="en-US"/>
              <a:pPr/>
              <a:t>‹#›</a:t>
            </a:fld>
            <a:endParaRPr lang="en-US" altLang="en-US"/>
          </a:p>
        </p:txBody>
      </p:sp>
    </p:spTree>
    <p:extLst>
      <p:ext uri="{BB962C8B-B14F-4D97-AF65-F5344CB8AC3E}">
        <p14:creationId xmlns:p14="http://schemas.microsoft.com/office/powerpoint/2010/main" val="163859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altLang="en-US" smtClean="0"/>
              <a:t>27-Aug</a:t>
            </a:r>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45CBAB23-029E-42B1-8BBA-6B5058138180}" type="slidenum">
              <a:rPr lang="en-US" altLang="en-US"/>
              <a:pPr/>
              <a:t>‹#›</a:t>
            </a:fld>
            <a:endParaRPr lang="en-US" altLang="en-US"/>
          </a:p>
        </p:txBody>
      </p:sp>
    </p:spTree>
    <p:extLst>
      <p:ext uri="{BB962C8B-B14F-4D97-AF65-F5344CB8AC3E}">
        <p14:creationId xmlns:p14="http://schemas.microsoft.com/office/powerpoint/2010/main" val="28730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2931617"/>
            <a:ext cx="8305800" cy="1422400"/>
            <a:chOff x="0" y="1782763"/>
            <a:chExt cx="8305800" cy="1422400"/>
          </a:xfrm>
        </p:grpSpPr>
        <p:sp>
          <p:nvSpPr>
            <p:cNvPr id="11"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722313" y="2906355"/>
            <a:ext cx="7772400" cy="1315899"/>
          </a:xfrm>
        </p:spPr>
        <p:txBody>
          <a:bodyPr anchor="ctr" anchorCtr="0"/>
          <a:lstStyle>
            <a:lvl1pPr algn="l">
              <a:defRPr sz="4000" b="0" cap="none"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4435688"/>
            <a:ext cx="7772400" cy="1500187"/>
          </a:xfrm>
        </p:spPr>
        <p:txBody>
          <a:bodyPr anchor="t" anchorCtr="0"/>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r>
              <a:rPr lang="en-US" altLang="en-US" smtClean="0"/>
              <a:t>27-Aug</a:t>
            </a:r>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7D6F24A8-2190-47D9-9BCF-9241DF12E637}" type="slidenum">
              <a:rPr lang="en-US" altLang="en-US"/>
              <a:pPr/>
              <a:t>‹#›</a:t>
            </a:fld>
            <a:endParaRPr lang="en-US" altLang="en-US"/>
          </a:p>
        </p:txBody>
      </p:sp>
      <p:pic>
        <p:nvPicPr>
          <p:cNvPr id="13"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2" descr="z"/>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56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bwMode="auto">
          <a:xfrm>
            <a:off x="4555328" y="2176463"/>
            <a:ext cx="27432" cy="2943225"/>
          </a:xfrm>
          <a:prstGeom prst="rect">
            <a:avLst/>
          </a:prstGeom>
          <a:gradFill>
            <a:gsLst>
              <a:gs pos="0">
                <a:schemeClr val="bg1">
                  <a:lumMod val="6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altLang="en-US" smtClean="0"/>
              <a:t>27-Aug</a:t>
            </a:r>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59CED4C-F468-4C47-B8E8-69794AA6189D}" type="slidenum">
              <a:rPr lang="en-US" altLang="en-US"/>
              <a:pPr/>
              <a:t>‹#›</a:t>
            </a:fld>
            <a:endParaRPr lang="en-US" altLang="en-US"/>
          </a:p>
        </p:txBody>
      </p:sp>
    </p:spTree>
    <p:extLst>
      <p:ext uri="{BB962C8B-B14F-4D97-AF65-F5344CB8AC3E}">
        <p14:creationId xmlns:p14="http://schemas.microsoft.com/office/powerpoint/2010/main" val="249701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2928" y="1635129"/>
            <a:ext cx="3968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2928" y="2274891"/>
            <a:ext cx="3968776"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30753" y="1635129"/>
            <a:ext cx="397033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30753" y="2274891"/>
            <a:ext cx="3970335"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altLang="en-US" smtClean="0"/>
              <a:t>27-Aug</a:t>
            </a:r>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A3252525-01FE-43C4-B8EE-2D97A9156A80}" type="slidenum">
              <a:rPr lang="en-US" altLang="en-US"/>
              <a:pPr/>
              <a:t>‹#›</a:t>
            </a:fld>
            <a:endParaRPr lang="en-US" altLang="en-US"/>
          </a:p>
        </p:txBody>
      </p:sp>
      <p:sp>
        <p:nvSpPr>
          <p:cNvPr id="11" name="Rectangle 10"/>
          <p:cNvSpPr/>
          <p:nvPr userDrawn="1"/>
        </p:nvSpPr>
        <p:spPr bwMode="auto">
          <a:xfrm>
            <a:off x="4626768" y="2290767"/>
            <a:ext cx="27432" cy="2943225"/>
          </a:xfrm>
          <a:prstGeom prst="rect">
            <a:avLst/>
          </a:prstGeom>
          <a:gradFill>
            <a:gsLst>
              <a:gs pos="0">
                <a:schemeClr val="bg1">
                  <a:lumMod val="7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4449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n-US" altLang="en-US" smtClean="0"/>
              <a:t>27-Aug</a:t>
            </a:r>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0CD49258-D63D-4572-83CE-F1E849379B6C}" type="slidenum">
              <a:rPr lang="en-US" altLang="en-US"/>
              <a:pPr/>
              <a:t>‹#›</a:t>
            </a:fld>
            <a:endParaRPr lang="en-US" altLang="en-US"/>
          </a:p>
        </p:txBody>
      </p:sp>
    </p:spTree>
    <p:extLst>
      <p:ext uri="{BB962C8B-B14F-4D97-AF65-F5344CB8AC3E}">
        <p14:creationId xmlns:p14="http://schemas.microsoft.com/office/powerpoint/2010/main" val="153929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92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lvl1pPr>
              <a:defRPr/>
            </a:lvl1pPr>
          </a:lstStyle>
          <a:p>
            <a:r>
              <a:rPr lang="en-US" altLang="en-US" smtClean="0"/>
              <a:t>27-Aug</a:t>
            </a:r>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6AEBA05D-DF2A-4AD4-991F-777491926F58}" type="slidenum">
              <a:rPr lang="en-US" altLang="en-US"/>
              <a:pPr/>
              <a:t>‹#›</a:t>
            </a:fld>
            <a:endParaRPr lang="en-US" altLang="en-US"/>
          </a:p>
        </p:txBody>
      </p:sp>
    </p:spTree>
    <p:extLst>
      <p:ext uri="{BB962C8B-B14F-4D97-AF65-F5344CB8AC3E}">
        <p14:creationId xmlns:p14="http://schemas.microsoft.com/office/powerpoint/2010/main" val="157389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27-Aug</a:t>
            </a:r>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11790FC2-4AB7-4145-9DF5-2718379CAE9A}" type="slidenum">
              <a:rPr lang="en-US" altLang="en-US"/>
              <a:pPr/>
              <a:t>‹#›</a:t>
            </a:fld>
            <a:endParaRPr lang="en-US" altLang="en-US"/>
          </a:p>
        </p:txBody>
      </p:sp>
    </p:spTree>
    <p:extLst>
      <p:ext uri="{BB962C8B-B14F-4D97-AF65-F5344CB8AC3E}">
        <p14:creationId xmlns:p14="http://schemas.microsoft.com/office/powerpoint/2010/main" val="11490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27-Aug</a:t>
            </a:r>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5CA8425-F3DA-4334-853B-0B45E73613F1}" type="slidenum">
              <a:rPr lang="en-US" altLang="en-US"/>
              <a:pPr/>
              <a:t>‹#›</a:t>
            </a:fld>
            <a:endParaRPr lang="en-US" altLang="en-US"/>
          </a:p>
        </p:txBody>
      </p:sp>
    </p:spTree>
    <p:extLst>
      <p:ext uri="{BB962C8B-B14F-4D97-AF65-F5344CB8AC3E}">
        <p14:creationId xmlns:p14="http://schemas.microsoft.com/office/powerpoint/2010/main" val="266645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Line 2"/>
          <p:cNvSpPr>
            <a:spLocks noChangeShapeType="1"/>
          </p:cNvSpPr>
          <p:nvPr/>
        </p:nvSpPr>
        <p:spPr bwMode="auto">
          <a:xfrm>
            <a:off x="0" y="1536700"/>
            <a:ext cx="9144000" cy="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3" name="Line 3"/>
          <p:cNvSpPr>
            <a:spLocks noChangeShapeType="1"/>
          </p:cNvSpPr>
          <p:nvPr/>
        </p:nvSpPr>
        <p:spPr bwMode="auto">
          <a:xfrm flipV="1">
            <a:off x="533400" y="152400"/>
            <a:ext cx="0" cy="327660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4" name="Rectangle 4"/>
          <p:cNvSpPr>
            <a:spLocks noChangeArrowheads="1"/>
          </p:cNvSpPr>
          <p:nvPr/>
        </p:nvSpPr>
        <p:spPr bwMode="auto">
          <a:xfrm>
            <a:off x="0" y="328613"/>
            <a:ext cx="5713413"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25" name="Rectangle 5"/>
          <p:cNvSpPr>
            <a:spLocks noGrp="1" noChangeArrowheads="1"/>
          </p:cNvSpPr>
          <p:nvPr>
            <p:ph type="title"/>
          </p:nvPr>
        </p:nvSpPr>
        <p:spPr bwMode="auto">
          <a:xfrm>
            <a:off x="228600" y="431800"/>
            <a:ext cx="83073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389126" name="Rectangle 6"/>
          <p:cNvSpPr>
            <a:spLocks noGrp="1" noChangeArrowheads="1"/>
          </p:cNvSpPr>
          <p:nvPr>
            <p:ph type="body" idx="1"/>
          </p:nvPr>
        </p:nvSpPr>
        <p:spPr bwMode="auto">
          <a:xfrm>
            <a:off x="609600" y="1752600"/>
            <a:ext cx="7924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389127" name="Rectangle 7"/>
          <p:cNvSpPr>
            <a:spLocks noGrp="1" noChangeArrowheads="1"/>
          </p:cNvSpPr>
          <p:nvPr>
            <p:ph type="dt" sz="half" idx="2"/>
          </p:nvPr>
        </p:nvSpPr>
        <p:spPr bwMode="auto">
          <a:xfrm>
            <a:off x="628656"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Calibri" panose="020F0502020204030204" pitchFamily="34" charset="0"/>
              </a:defRPr>
            </a:lvl1pPr>
          </a:lstStyle>
          <a:p>
            <a:r>
              <a:rPr lang="en-US" altLang="en-US" smtClean="0"/>
              <a:t>27-Aug</a:t>
            </a:r>
            <a:endParaRPr lang="en-US" altLang="en-US"/>
          </a:p>
        </p:txBody>
      </p:sp>
      <p:sp>
        <p:nvSpPr>
          <p:cNvPr id="389128"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Calibri" panose="020F0502020204030204" pitchFamily="34" charset="0"/>
              </a:defRPr>
            </a:lvl1pPr>
          </a:lstStyle>
          <a:p>
            <a:endParaRPr lang="en-US" altLang="en-US"/>
          </a:p>
        </p:txBody>
      </p:sp>
      <p:sp>
        <p:nvSpPr>
          <p:cNvPr id="389129" name="Rectangle 9"/>
          <p:cNvSpPr>
            <a:spLocks noGrp="1" noChangeArrowheads="1"/>
          </p:cNvSpPr>
          <p:nvPr>
            <p:ph type="sldNum" sz="quarter" idx="4"/>
          </p:nvPr>
        </p:nvSpPr>
        <p:spPr bwMode="auto">
          <a:xfrm>
            <a:off x="641032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Calibri" panose="020F0502020204030204" pitchFamily="34" charset="0"/>
              </a:defRPr>
            </a:lvl1pPr>
          </a:lstStyle>
          <a:p>
            <a:fld id="{3282550D-7A37-46EB-A743-FE90ABCEBE71}"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p:txStyles>
    <p:titleStyle>
      <a:lvl1pPr algn="l" rtl="0" fontAlgn="base">
        <a:spcBef>
          <a:spcPct val="0"/>
        </a:spcBef>
        <a:spcAft>
          <a:spcPct val="0"/>
        </a:spcAft>
        <a:defRPr sz="4000" b="0">
          <a:solidFill>
            <a:schemeClr val="tx1"/>
          </a:solidFill>
          <a:effectLst>
            <a:outerShdw blurRad="38100" dist="38100" dir="2700000" algn="tl">
              <a:srgbClr val="000000">
                <a:alpha val="43137"/>
              </a:srgbClr>
            </a:outerShdw>
          </a:effectLst>
          <a:latin typeface="Century Gothic" panose="020B0502020202020204" pitchFamily="34" charset="0"/>
          <a:ea typeface="+mj-ea"/>
          <a:cs typeface="+mj-cs"/>
        </a:defRPr>
      </a:lvl1pPr>
      <a:lvl2pPr algn="l" rtl="0" fontAlgn="base">
        <a:spcBef>
          <a:spcPct val="0"/>
        </a:spcBef>
        <a:spcAft>
          <a:spcPct val="0"/>
        </a:spcAft>
        <a:defRPr sz="4200">
          <a:solidFill>
            <a:schemeClr val="tx1"/>
          </a:solidFill>
          <a:latin typeface="Arial" pitchFamily="34" charset="0"/>
        </a:defRPr>
      </a:lvl2pPr>
      <a:lvl3pPr algn="l" rtl="0" fontAlgn="base">
        <a:spcBef>
          <a:spcPct val="0"/>
        </a:spcBef>
        <a:spcAft>
          <a:spcPct val="0"/>
        </a:spcAft>
        <a:defRPr sz="4200">
          <a:solidFill>
            <a:schemeClr val="tx1"/>
          </a:solidFill>
          <a:latin typeface="Arial" pitchFamily="34" charset="0"/>
        </a:defRPr>
      </a:lvl3pPr>
      <a:lvl4pPr algn="l" rtl="0" fontAlgn="base">
        <a:spcBef>
          <a:spcPct val="0"/>
        </a:spcBef>
        <a:spcAft>
          <a:spcPct val="0"/>
        </a:spcAft>
        <a:defRPr sz="4200">
          <a:solidFill>
            <a:schemeClr val="tx1"/>
          </a:solidFill>
          <a:latin typeface="Arial" pitchFamily="34" charset="0"/>
        </a:defRPr>
      </a:lvl4pPr>
      <a:lvl5pPr algn="l" rtl="0" fontAlgn="base">
        <a:spcBef>
          <a:spcPct val="0"/>
        </a:spcBef>
        <a:spcAft>
          <a:spcPct val="0"/>
        </a:spcAft>
        <a:defRPr sz="4200">
          <a:solidFill>
            <a:schemeClr val="tx1"/>
          </a:solidFill>
          <a:latin typeface="Arial" pitchFamily="34" charset="0"/>
        </a:defRPr>
      </a:lvl5pPr>
      <a:lvl6pPr marL="457200" algn="l" rtl="0" fontAlgn="base">
        <a:spcBef>
          <a:spcPct val="0"/>
        </a:spcBef>
        <a:spcAft>
          <a:spcPct val="0"/>
        </a:spcAft>
        <a:defRPr sz="4200">
          <a:solidFill>
            <a:schemeClr val="tx1"/>
          </a:solidFill>
          <a:latin typeface="Arial" pitchFamily="34" charset="0"/>
        </a:defRPr>
      </a:lvl6pPr>
      <a:lvl7pPr marL="914400" algn="l" rtl="0" fontAlgn="base">
        <a:spcBef>
          <a:spcPct val="0"/>
        </a:spcBef>
        <a:spcAft>
          <a:spcPct val="0"/>
        </a:spcAft>
        <a:defRPr sz="4200">
          <a:solidFill>
            <a:schemeClr val="tx1"/>
          </a:solidFill>
          <a:latin typeface="Arial" pitchFamily="34" charset="0"/>
        </a:defRPr>
      </a:lvl7pPr>
      <a:lvl8pPr marL="1371600" algn="l" rtl="0" fontAlgn="base">
        <a:spcBef>
          <a:spcPct val="0"/>
        </a:spcBef>
        <a:spcAft>
          <a:spcPct val="0"/>
        </a:spcAft>
        <a:defRPr sz="4200">
          <a:solidFill>
            <a:schemeClr val="tx1"/>
          </a:solidFill>
          <a:latin typeface="Arial" pitchFamily="34" charset="0"/>
        </a:defRPr>
      </a:lvl8pPr>
      <a:lvl9pPr marL="1828800" algn="l" rtl="0" fontAlgn="base">
        <a:spcBef>
          <a:spcPct val="0"/>
        </a:spcBef>
        <a:spcAft>
          <a:spcPct val="0"/>
        </a:spcAft>
        <a:defRPr sz="4200">
          <a:solidFill>
            <a:schemeClr val="tx1"/>
          </a:solidFill>
          <a:latin typeface="Arial" pitchFamily="34"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l"/>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lr>
          <a:schemeClr val="accent1"/>
        </a:buClr>
        <a:buSzPct val="70000"/>
        <a:buFont typeface="Wingdings" pitchFamily="2" charset="2"/>
        <a:buChar char="l"/>
        <a:defRPr sz="2800">
          <a:solidFill>
            <a:schemeClr val="tx1"/>
          </a:solidFill>
          <a:latin typeface="Calibri" panose="020F0502020204030204" pitchFamily="34" charset="0"/>
        </a:defRPr>
      </a:lvl2pPr>
      <a:lvl3pPr marL="1143000" indent="-228600" algn="l" rtl="0" fontAlgn="base">
        <a:spcBef>
          <a:spcPct val="20000"/>
        </a:spcBef>
        <a:spcAft>
          <a:spcPct val="0"/>
        </a:spcAft>
        <a:buClr>
          <a:schemeClr val="bg2"/>
        </a:buClr>
        <a:buSzPct val="65000"/>
        <a:buFont typeface="Wingdings" pitchFamily="2" charset="2"/>
        <a:buChar char="l"/>
        <a:defRPr sz="2400">
          <a:solidFill>
            <a:schemeClr val="tx1"/>
          </a:solidFill>
          <a:latin typeface="Calibri" panose="020F0502020204030204" pitchFamily="34" charset="0"/>
        </a:defRPr>
      </a:lvl3pPr>
      <a:lvl4pPr marL="1600200" indent="-228600" algn="l" rtl="0" fontAlgn="base">
        <a:spcBef>
          <a:spcPct val="20000"/>
        </a:spcBef>
        <a:spcAft>
          <a:spcPct val="0"/>
        </a:spcAft>
        <a:buClr>
          <a:schemeClr val="hlink"/>
        </a:buClr>
        <a:buSzPct val="60000"/>
        <a:buFont typeface="Wingdings" pitchFamily="2" charset="2"/>
        <a:buChar char="l"/>
        <a:defRPr sz="2000">
          <a:solidFill>
            <a:schemeClr val="tx1"/>
          </a:solidFill>
          <a:latin typeface="Calibri" panose="020F0502020204030204" pitchFamily="34" charset="0"/>
        </a:defRPr>
      </a:lvl4pPr>
      <a:lvl5pPr marL="20574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Calibri" panose="020F0502020204030204" pitchFamily="34" charset="0"/>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7.jpeg"/><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hyperlink" Target="http://www.britannica.com/bcom/eb/article/single_image/0,5716,74805+asmbly_id,00.html" TargetMode="External"/><Relationship Id="rId4" Type="http://schemas.openxmlformats.org/officeDocument/2006/relationships/image" Target="../media/image8.png"/><Relationship Id="rId9"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83" name="Rectangle 15"/>
          <p:cNvSpPr>
            <a:spLocks noGrp="1" noChangeArrowheads="1"/>
          </p:cNvSpPr>
          <p:nvPr>
            <p:ph type="ctrTitle"/>
          </p:nvPr>
        </p:nvSpPr>
        <p:spPr/>
        <p:txBody>
          <a:bodyPr/>
          <a:lstStyle/>
          <a:p>
            <a:r>
              <a:rPr lang="en-US" altLang="en-US" dirty="0"/>
              <a:t>Ancient Gender and Sexuality</a:t>
            </a:r>
          </a:p>
        </p:txBody>
      </p:sp>
      <p:sp>
        <p:nvSpPr>
          <p:cNvPr id="365584" name="Rectangle 16"/>
          <p:cNvSpPr>
            <a:spLocks noGrp="1" noChangeArrowheads="1"/>
          </p:cNvSpPr>
          <p:nvPr>
            <p:ph type="subTitle" idx="1"/>
          </p:nvPr>
        </p:nvSpPr>
        <p:spPr/>
        <p:txBody>
          <a:bodyPr/>
          <a:lstStyle/>
          <a:p>
            <a:r>
              <a:rPr lang="en-US" altLang="en-US" dirty="0"/>
              <a:t>Andrew Scholtz, </a:t>
            </a:r>
            <a:r>
              <a:rPr lang="en-US" altLang="en-US" dirty="0" smtClean="0"/>
              <a:t>Fall 2013</a:t>
            </a:r>
            <a:endParaRPr lang="en-US" alt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Text Placeholder 2"/>
          <p:cNvSpPr>
            <a:spLocks noGrp="1"/>
          </p:cNvSpPr>
          <p:nvPr>
            <p:ph type="body" idx="1"/>
          </p:nvPr>
        </p:nvSpPr>
        <p:spPr/>
        <p:txBody>
          <a:bodyPr/>
          <a:lstStyle/>
          <a:p>
            <a:r>
              <a:rPr lang="en-US" dirty="0" smtClean="0"/>
              <a:t>What to ask?</a:t>
            </a:r>
            <a:endParaRPr lang="en-US" dirty="0"/>
          </a:p>
        </p:txBody>
      </p:sp>
      <p:sp>
        <p:nvSpPr>
          <p:cNvPr id="4" name="Content Placeholder 3"/>
          <p:cNvSpPr>
            <a:spLocks noGrp="1"/>
          </p:cNvSpPr>
          <p:nvPr>
            <p:ph sz="half" idx="2"/>
          </p:nvPr>
        </p:nvSpPr>
        <p:spPr/>
        <p:txBody>
          <a:bodyPr/>
          <a:lstStyle/>
          <a:p>
            <a:pPr marL="457200" indent="-457200">
              <a:buFont typeface="+mj-lt"/>
              <a:buAutoNum type="arabicPeriod"/>
            </a:pPr>
            <a:r>
              <a:rPr lang="en-US" dirty="0" smtClean="0"/>
              <a:t>How openly displayed were homosexual relationships?</a:t>
            </a:r>
          </a:p>
          <a:p>
            <a:pPr marL="457200" indent="-457200">
              <a:buFont typeface="+mj-lt"/>
              <a:buAutoNum type="arabicPeriod"/>
            </a:pPr>
            <a:r>
              <a:rPr lang="en-US" dirty="0" smtClean="0"/>
              <a:t>Will killing the animal hurt the gladiator?</a:t>
            </a:r>
          </a:p>
          <a:p>
            <a:pPr marL="457200" indent="-457200">
              <a:buFont typeface="+mj-lt"/>
              <a:buAutoNum type="arabicPeriod"/>
            </a:pPr>
            <a:r>
              <a:rPr lang="en-US" dirty="0" smtClean="0"/>
              <a:t>How is womanhood defined in the pottery illustration?</a:t>
            </a:r>
          </a:p>
          <a:p>
            <a:pPr marL="457200" indent="-457200">
              <a:buFont typeface="+mj-lt"/>
              <a:buAutoNum type="arabicPeriod"/>
            </a:pPr>
            <a:r>
              <a:rPr lang="en-US" dirty="0" smtClean="0"/>
              <a:t>How were gender and sexuality thought of in that society?</a:t>
            </a:r>
            <a:endParaRPr lang="en-US" dirty="0"/>
          </a:p>
        </p:txBody>
      </p:sp>
      <p:sp>
        <p:nvSpPr>
          <p:cNvPr id="5" name="Text Placeholder 4"/>
          <p:cNvSpPr>
            <a:spLocks noGrp="1"/>
          </p:cNvSpPr>
          <p:nvPr>
            <p:ph type="body" sz="quarter" idx="3"/>
          </p:nvPr>
        </p:nvSpPr>
        <p:spPr/>
        <p:txBody>
          <a:bodyPr/>
          <a:lstStyle/>
          <a:p>
            <a:r>
              <a:rPr lang="en-US" dirty="0" smtClean="0"/>
              <a:t>How to answer?</a:t>
            </a:r>
            <a:endParaRPr lang="en-US" dirty="0"/>
          </a:p>
        </p:txBody>
      </p:sp>
      <p:sp>
        <p:nvSpPr>
          <p:cNvPr id="6" name="Content Placeholder 5"/>
          <p:cNvSpPr>
            <a:spLocks noGrp="1"/>
          </p:cNvSpPr>
          <p:nvPr>
            <p:ph sz="quarter" idx="4"/>
          </p:nvPr>
        </p:nvSpPr>
        <p:spPr/>
        <p:txBody>
          <a:bodyPr/>
          <a:lstStyle/>
          <a:p>
            <a:pPr marL="457200" indent="-457200">
              <a:buFont typeface="+mj-lt"/>
              <a:buAutoNum type="arabicPeriod"/>
            </a:pPr>
            <a:r>
              <a:rPr lang="en-US" dirty="0" smtClean="0"/>
              <a:t>I.e., in Symposium.</a:t>
            </a:r>
          </a:p>
          <a:p>
            <a:pPr marL="457200" indent="-457200">
              <a:buFont typeface="+mj-lt"/>
              <a:buAutoNum type="arabicPeriod"/>
            </a:pPr>
            <a:r>
              <a:rPr lang="en-US" dirty="0" smtClean="0"/>
              <a:t>No, because an intense internal struggle sex drive. Or not…</a:t>
            </a:r>
          </a:p>
          <a:p>
            <a:pPr marL="457200" indent="-457200">
              <a:buFont typeface="+mj-lt"/>
              <a:buAutoNum type="arabicPeriod"/>
            </a:pPr>
            <a:r>
              <a:rPr lang="en-US" dirty="0" smtClean="0"/>
              <a:t>Relational identities, issues of status.</a:t>
            </a:r>
          </a:p>
          <a:p>
            <a:pPr marL="457200" indent="-457200">
              <a:buFont typeface="+mj-lt"/>
              <a:buAutoNum type="arabicPeriod"/>
            </a:pPr>
            <a:r>
              <a:rPr lang="en-US" dirty="0" smtClean="0"/>
              <a:t>Attitudes. How societies </a:t>
            </a:r>
            <a:r>
              <a:rPr lang="en-US" smtClean="0"/>
              <a:t>view others.</a:t>
            </a:r>
            <a:endParaRPr lang="en-US" dirty="0"/>
          </a:p>
        </p:txBody>
      </p:sp>
      <p:sp>
        <p:nvSpPr>
          <p:cNvPr id="7" name="Date Placeholder 6"/>
          <p:cNvSpPr>
            <a:spLocks noGrp="1"/>
          </p:cNvSpPr>
          <p:nvPr>
            <p:ph type="dt" sz="half" idx="10"/>
          </p:nvPr>
        </p:nvSpPr>
        <p:spPr/>
        <p:txBody>
          <a:bodyPr/>
          <a:lstStyle/>
          <a:p>
            <a:r>
              <a:rPr lang="en-US" altLang="en-US" smtClean="0"/>
              <a:t>27-Aug</a:t>
            </a:r>
            <a:endParaRPr lang="en-US" altLang="en-US"/>
          </a:p>
        </p:txBody>
      </p:sp>
      <p:sp>
        <p:nvSpPr>
          <p:cNvPr id="8" name="Slide Number Placeholder 7"/>
          <p:cNvSpPr>
            <a:spLocks noGrp="1"/>
          </p:cNvSpPr>
          <p:nvPr>
            <p:ph type="sldNum" sz="quarter" idx="12"/>
          </p:nvPr>
        </p:nvSpPr>
        <p:spPr/>
        <p:txBody>
          <a:bodyPr/>
          <a:lstStyle/>
          <a:p>
            <a:fld id="{A3252525-01FE-43C4-B8EE-2D97A9156A80}" type="slidenum">
              <a:rPr lang="en-US" altLang="en-US" smtClean="0"/>
              <a:pPr/>
              <a:t>10</a:t>
            </a:fld>
            <a:endParaRPr lang="en-US" altLang="en-US"/>
          </a:p>
        </p:txBody>
      </p:sp>
    </p:spTree>
    <p:extLst>
      <p:ext uri="{BB962C8B-B14F-4D97-AF65-F5344CB8AC3E}">
        <p14:creationId xmlns:p14="http://schemas.microsoft.com/office/powerpoint/2010/main" val="3814772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smtClean="0"/>
              <a:t>27-Aug</a:t>
            </a:r>
            <a:endParaRPr lang="en-US" altLang="en-US"/>
          </a:p>
        </p:txBody>
      </p:sp>
      <p:sp>
        <p:nvSpPr>
          <p:cNvPr id="5" name="Slide Number Placeholder 5"/>
          <p:cNvSpPr>
            <a:spLocks noGrp="1"/>
          </p:cNvSpPr>
          <p:nvPr>
            <p:ph type="sldNum" sz="quarter" idx="12"/>
          </p:nvPr>
        </p:nvSpPr>
        <p:spPr/>
        <p:txBody>
          <a:bodyPr/>
          <a:lstStyle/>
          <a:p>
            <a:fld id="{5A34FF41-1268-4455-B43F-6A1F42A48E57}" type="slidenum">
              <a:rPr lang="en-US" altLang="en-US"/>
              <a:pPr/>
              <a:t>11</a:t>
            </a:fld>
            <a:endParaRPr lang="en-US" altLang="en-US"/>
          </a:p>
        </p:txBody>
      </p:sp>
      <p:sp>
        <p:nvSpPr>
          <p:cNvPr id="195590" name="Rectangle 6"/>
          <p:cNvSpPr>
            <a:spLocks noGrp="1" noChangeArrowheads="1"/>
          </p:cNvSpPr>
          <p:nvPr>
            <p:ph type="title"/>
          </p:nvPr>
        </p:nvSpPr>
        <p:spPr/>
        <p:txBody>
          <a:bodyPr/>
          <a:lstStyle/>
          <a:p>
            <a:r>
              <a:rPr lang="en-US" altLang="en-US" dirty="0" smtClean="0"/>
              <a:t>Approaches</a:t>
            </a:r>
            <a:r>
              <a:rPr lang="en-US" altLang="en-US" dirty="0"/>
              <a:t>…</a:t>
            </a:r>
          </a:p>
        </p:txBody>
      </p:sp>
      <p:sp>
        <p:nvSpPr>
          <p:cNvPr id="195591" name="Rectangle 7"/>
          <p:cNvSpPr>
            <a:spLocks noGrp="1" noChangeArrowheads="1"/>
          </p:cNvSpPr>
          <p:nvPr>
            <p:ph type="body" idx="1"/>
          </p:nvPr>
        </p:nvSpPr>
        <p:spPr/>
        <p:txBody>
          <a:bodyPr/>
          <a:lstStyle/>
          <a:p>
            <a:r>
              <a:rPr lang="en-US" altLang="en-US" dirty="0" smtClean="0"/>
              <a:t>Biological</a:t>
            </a:r>
          </a:p>
          <a:p>
            <a:r>
              <a:rPr lang="en-US" altLang="en-US" dirty="0" smtClean="0"/>
              <a:t>Historicist</a:t>
            </a:r>
            <a:endParaRPr lang="en-US" altLang="en-US" dirty="0"/>
          </a:p>
          <a:p>
            <a:r>
              <a:rPr lang="en-US" altLang="en-US" dirty="0" smtClean="0"/>
              <a:t>Subjective</a:t>
            </a:r>
            <a:endParaRPr lang="en-US" altLang="en-US" dirty="0"/>
          </a:p>
          <a:p>
            <a:pPr lvl="1"/>
            <a:r>
              <a:rPr lang="en-US" altLang="en-US" dirty="0"/>
              <a:t>“Means to me</a:t>
            </a:r>
            <a:r>
              <a:rPr lang="en-US" altLang="en-US" dirty="0" smtClean="0"/>
              <a:t>…”</a:t>
            </a:r>
          </a:p>
          <a:p>
            <a:r>
              <a:rPr lang="en-US" altLang="en-US" dirty="0" smtClean="0"/>
              <a:t>Ideological</a:t>
            </a:r>
          </a:p>
          <a:p>
            <a:pPr lvl="1"/>
            <a:r>
              <a:rPr lang="en-US" altLang="en-US" dirty="0" smtClean="0"/>
              <a:t>Means what to whom?</a:t>
            </a:r>
            <a:endParaRPr lang="en-US"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55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55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559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95591">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95591">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19559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91" grpId="0" uiExpand="1" build="p" bldLvl="2"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e Placeholder 2"/>
          <p:cNvSpPr>
            <a:spLocks noGrp="1"/>
          </p:cNvSpPr>
          <p:nvPr>
            <p:ph type="dt" sz="half" idx="10"/>
          </p:nvPr>
        </p:nvSpPr>
        <p:spPr/>
        <p:txBody>
          <a:bodyPr/>
          <a:lstStyle/>
          <a:p>
            <a:r>
              <a:rPr lang="en-US" altLang="en-US" smtClean="0"/>
              <a:t>27-Aug</a:t>
            </a:r>
            <a:endParaRPr lang="en-US" altLang="en-US"/>
          </a:p>
        </p:txBody>
      </p:sp>
      <p:sp>
        <p:nvSpPr>
          <p:cNvPr id="19" name="Slide Number Placeholder 4"/>
          <p:cNvSpPr>
            <a:spLocks noGrp="1"/>
          </p:cNvSpPr>
          <p:nvPr>
            <p:ph type="sldNum" sz="quarter" idx="12"/>
          </p:nvPr>
        </p:nvSpPr>
        <p:spPr/>
        <p:txBody>
          <a:bodyPr/>
          <a:lstStyle/>
          <a:p>
            <a:fld id="{9D056030-40FC-4AD7-900E-DCD0A2511579}" type="slidenum">
              <a:rPr lang="en-US" altLang="en-US"/>
              <a:pPr/>
              <a:t>12</a:t>
            </a:fld>
            <a:endParaRPr lang="en-US" altLang="en-US"/>
          </a:p>
        </p:txBody>
      </p:sp>
      <p:sp>
        <p:nvSpPr>
          <p:cNvPr id="378884" name="Rectangle 4"/>
          <p:cNvSpPr>
            <a:spLocks noGrp="1" noChangeArrowheads="1"/>
          </p:cNvSpPr>
          <p:nvPr>
            <p:ph type="title"/>
          </p:nvPr>
        </p:nvSpPr>
        <p:spPr/>
        <p:txBody>
          <a:bodyPr/>
          <a:lstStyle/>
          <a:p>
            <a:r>
              <a:rPr lang="en-US" altLang="en-US" dirty="0"/>
              <a:t>Issues / Thinkers</a:t>
            </a:r>
          </a:p>
        </p:txBody>
      </p:sp>
      <p:pic>
        <p:nvPicPr>
          <p:cNvPr id="378886" name="Picture 6" descr="blake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6163" y="1525588"/>
            <a:ext cx="1520825" cy="2324100"/>
          </a:xfrm>
          <a:prstGeom prst="rect">
            <a:avLst/>
          </a:prstGeom>
          <a:noFill/>
          <a:extLst>
            <a:ext uri="{909E8E84-426E-40DD-AFC4-6F175D3DCCD1}">
              <a14:hiddenFill xmlns:a14="http://schemas.microsoft.com/office/drawing/2010/main">
                <a:solidFill>
                  <a:srgbClr val="FFFFFF"/>
                </a:solidFill>
              </a14:hiddenFill>
            </a:ext>
          </a:extLst>
        </p:spPr>
      </p:pic>
      <p:sp>
        <p:nvSpPr>
          <p:cNvPr id="378887" name="Text Box 7"/>
          <p:cNvSpPr txBox="1">
            <a:spLocks noChangeArrowheads="1"/>
          </p:cNvSpPr>
          <p:nvPr/>
        </p:nvSpPr>
        <p:spPr bwMode="auto">
          <a:xfrm>
            <a:off x="4749800" y="3976688"/>
            <a:ext cx="1711325" cy="274637"/>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a:latin typeface="Arial" pitchFamily="34" charset="0"/>
              </a:rPr>
              <a:t>Essentialism</a:t>
            </a:r>
          </a:p>
        </p:txBody>
      </p:sp>
      <p:sp>
        <p:nvSpPr>
          <p:cNvPr id="378888" name="Text Box 8"/>
          <p:cNvSpPr txBox="1">
            <a:spLocks noChangeArrowheads="1"/>
          </p:cNvSpPr>
          <p:nvPr/>
        </p:nvSpPr>
        <p:spPr bwMode="auto">
          <a:xfrm>
            <a:off x="6621463" y="3976688"/>
            <a:ext cx="2362200" cy="274637"/>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a:latin typeface="Arial" pitchFamily="34" charset="0"/>
              </a:rPr>
              <a:t>Constructionism</a:t>
            </a:r>
          </a:p>
        </p:txBody>
      </p:sp>
      <p:pic>
        <p:nvPicPr>
          <p:cNvPr id="378889" name="Picture 9" descr="EQUIPM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4363" y="1795463"/>
            <a:ext cx="1981200" cy="1784350"/>
          </a:xfrm>
          <a:prstGeom prst="rect">
            <a:avLst/>
          </a:prstGeom>
          <a:noFill/>
          <a:extLst>
            <a:ext uri="{909E8E84-426E-40DD-AFC4-6F175D3DCCD1}">
              <a14:hiddenFill xmlns:a14="http://schemas.microsoft.com/office/drawing/2010/main">
                <a:solidFill>
                  <a:srgbClr val="FFFFFF"/>
                </a:solidFill>
              </a14:hiddenFill>
            </a:ext>
          </a:extLst>
        </p:spPr>
      </p:pic>
      <p:pic>
        <p:nvPicPr>
          <p:cNvPr id="378891" name="Picture 11" descr="42">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8563" y="1582738"/>
            <a:ext cx="1800225" cy="2209800"/>
          </a:xfrm>
          <a:prstGeom prst="rect">
            <a:avLst/>
          </a:prstGeom>
          <a:noFill/>
          <a:extLst>
            <a:ext uri="{909E8E84-426E-40DD-AFC4-6F175D3DCCD1}">
              <a14:hiddenFill xmlns:a14="http://schemas.microsoft.com/office/drawing/2010/main">
                <a:solidFill>
                  <a:srgbClr val="FFFFFF"/>
                </a:solidFill>
              </a14:hiddenFill>
            </a:ext>
          </a:extLst>
        </p:spPr>
      </p:pic>
      <p:sp>
        <p:nvSpPr>
          <p:cNvPr id="378892" name="Text Box 12"/>
          <p:cNvSpPr txBox="1">
            <a:spLocks noChangeArrowheads="1"/>
          </p:cNvSpPr>
          <p:nvPr/>
        </p:nvSpPr>
        <p:spPr bwMode="auto">
          <a:xfrm>
            <a:off x="2778125" y="3884613"/>
            <a:ext cx="1060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latin typeface="Arial" pitchFamily="34" charset="0"/>
              </a:rPr>
              <a:t>Foucault</a:t>
            </a:r>
          </a:p>
        </p:txBody>
      </p:sp>
      <p:pic>
        <p:nvPicPr>
          <p:cNvPr id="378893"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850" y="1841500"/>
            <a:ext cx="1177925" cy="169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894" name="Text Box 14"/>
          <p:cNvSpPr txBox="1">
            <a:spLocks noChangeArrowheads="1"/>
          </p:cNvSpPr>
          <p:nvPr/>
        </p:nvSpPr>
        <p:spPr bwMode="auto">
          <a:xfrm>
            <a:off x="839788" y="3884613"/>
            <a:ext cx="781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en-US">
                <a:latin typeface="Arial" pitchFamily="34" charset="0"/>
              </a:rPr>
              <a:t>Butler</a:t>
            </a:r>
          </a:p>
        </p:txBody>
      </p:sp>
      <p:sp>
        <p:nvSpPr>
          <p:cNvPr id="378898" name="Line 18"/>
          <p:cNvSpPr>
            <a:spLocks noChangeShapeType="1"/>
          </p:cNvSpPr>
          <p:nvPr/>
        </p:nvSpPr>
        <p:spPr bwMode="auto">
          <a:xfrm>
            <a:off x="4572000" y="1677988"/>
            <a:ext cx="0" cy="2430462"/>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78899" name="Line 19"/>
          <p:cNvSpPr>
            <a:spLocks noChangeShapeType="1"/>
          </p:cNvSpPr>
          <p:nvPr/>
        </p:nvSpPr>
        <p:spPr bwMode="auto">
          <a:xfrm>
            <a:off x="889000" y="4344988"/>
            <a:ext cx="7566025"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pic>
        <p:nvPicPr>
          <p:cNvPr id="378900" name="Picture 20" descr="nussbau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89500" y="4527550"/>
            <a:ext cx="1554163" cy="2133600"/>
          </a:xfrm>
          <a:prstGeom prst="rect">
            <a:avLst/>
          </a:prstGeom>
          <a:noFill/>
          <a:extLst>
            <a:ext uri="{909E8E84-426E-40DD-AFC4-6F175D3DCCD1}">
              <a14:hiddenFill xmlns:a14="http://schemas.microsoft.com/office/drawing/2010/main">
                <a:solidFill>
                  <a:srgbClr val="FFFFFF"/>
                </a:solidFill>
              </a14:hiddenFill>
            </a:ext>
          </a:extLst>
        </p:spPr>
      </p:pic>
      <p:pic>
        <p:nvPicPr>
          <p:cNvPr id="378901" name="Picture 21" descr="finnis"/>
          <p:cNvPicPr>
            <a:picLocks noChangeAspect="1" noChangeArrowheads="1"/>
          </p:cNvPicPr>
          <p:nvPr/>
        </p:nvPicPr>
        <p:blipFill>
          <a:blip r:embed="rId9">
            <a:extLst>
              <a:ext uri="{28A0092B-C50C-407E-A947-70E740481C1C}">
                <a14:useLocalDpi xmlns:a14="http://schemas.microsoft.com/office/drawing/2010/main" val="0"/>
              </a:ext>
            </a:extLst>
          </a:blip>
          <a:srcRect r="7556" b="6656"/>
          <a:stretch>
            <a:fillRect/>
          </a:stretch>
        </p:blipFill>
        <p:spPr bwMode="auto">
          <a:xfrm>
            <a:off x="2784475" y="4535488"/>
            <a:ext cx="1435100" cy="2127250"/>
          </a:xfrm>
          <a:prstGeom prst="rect">
            <a:avLst/>
          </a:prstGeom>
          <a:noFill/>
          <a:extLst>
            <a:ext uri="{909E8E84-426E-40DD-AFC4-6F175D3DCCD1}">
              <a14:hiddenFill xmlns:a14="http://schemas.microsoft.com/office/drawing/2010/main">
                <a:solidFill>
                  <a:srgbClr val="FFFFFF"/>
                </a:solidFill>
              </a14:hiddenFill>
            </a:ext>
          </a:extLst>
        </p:spPr>
      </p:pic>
      <p:grpSp>
        <p:nvGrpSpPr>
          <p:cNvPr id="378904" name="Group 24"/>
          <p:cNvGrpSpPr>
            <a:grpSpLocks/>
          </p:cNvGrpSpPr>
          <p:nvPr/>
        </p:nvGrpSpPr>
        <p:grpSpPr bwMode="auto">
          <a:xfrm>
            <a:off x="1471613" y="5381625"/>
            <a:ext cx="6186487" cy="366713"/>
            <a:chOff x="1055" y="3350"/>
            <a:chExt cx="3897" cy="231"/>
          </a:xfrm>
        </p:grpSpPr>
        <p:sp>
          <p:nvSpPr>
            <p:cNvPr id="378902" name="Text Box 22"/>
            <p:cNvSpPr txBox="1">
              <a:spLocks noChangeArrowheads="1"/>
            </p:cNvSpPr>
            <p:nvPr/>
          </p:nvSpPr>
          <p:spPr bwMode="auto">
            <a:xfrm>
              <a:off x="1055" y="3350"/>
              <a:ext cx="5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r" eaLnBrk="1" hangingPunct="1"/>
              <a:r>
                <a:rPr lang="en-US" altLang="en-US">
                  <a:latin typeface="Arial" pitchFamily="34" charset="0"/>
                </a:rPr>
                <a:t>Finnis</a:t>
              </a:r>
            </a:p>
          </p:txBody>
        </p:sp>
        <p:sp>
          <p:nvSpPr>
            <p:cNvPr id="378903" name="Text Box 23"/>
            <p:cNvSpPr txBox="1">
              <a:spLocks noChangeArrowheads="1"/>
            </p:cNvSpPr>
            <p:nvPr/>
          </p:nvSpPr>
          <p:spPr bwMode="auto">
            <a:xfrm>
              <a:off x="4148" y="3350"/>
              <a:ext cx="80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a:latin typeface="Arial" pitchFamily="34" charset="0"/>
                </a:rPr>
                <a:t>Nussbaum</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5" name="Rectangle 3"/>
          <p:cNvSpPr>
            <a:spLocks noGrp="1" noChangeArrowheads="1"/>
          </p:cNvSpPr>
          <p:nvPr>
            <p:ph type="title"/>
          </p:nvPr>
        </p:nvSpPr>
        <p:spPr/>
        <p:txBody>
          <a:bodyPr/>
          <a:lstStyle/>
          <a:p>
            <a:r>
              <a:rPr lang="en-US" altLang="en-US" dirty="0"/>
              <a:t>Shape of Course</a:t>
            </a:r>
          </a:p>
        </p:txBody>
      </p:sp>
      <p:sp>
        <p:nvSpPr>
          <p:cNvPr id="289797" name="Rectangle 5"/>
          <p:cNvSpPr>
            <a:spLocks noGrp="1" noChangeArrowheads="1"/>
          </p:cNvSpPr>
          <p:nvPr>
            <p:ph type="body" idx="1"/>
          </p:nvPr>
        </p:nvSpPr>
        <p:spPr/>
        <p:txBody>
          <a:bodyPr/>
          <a:lstStyle/>
          <a:p>
            <a:r>
              <a:rPr lang="en-US" altLang="en-US"/>
              <a:t>Where, When, What, How</a:t>
            </a:r>
          </a:p>
        </p:txBody>
      </p:sp>
      <p:sp>
        <p:nvSpPr>
          <p:cNvPr id="4" name="Rectangle 8"/>
          <p:cNvSpPr>
            <a:spLocks noGrp="1" noChangeArrowheads="1"/>
          </p:cNvSpPr>
          <p:nvPr>
            <p:ph type="dt" sz="half" idx="10"/>
          </p:nvPr>
        </p:nvSpPr>
        <p:spPr/>
        <p:txBody>
          <a:bodyPr/>
          <a:lstStyle/>
          <a:p>
            <a:r>
              <a:rPr lang="en-US" altLang="en-US" smtClean="0"/>
              <a:t>27-Aug</a:t>
            </a:r>
            <a:endParaRPr lang="en-US" altLang="en-US"/>
          </a:p>
        </p:txBody>
      </p:sp>
      <p:sp>
        <p:nvSpPr>
          <p:cNvPr id="5" name="Rectangle 10"/>
          <p:cNvSpPr>
            <a:spLocks noGrp="1" noChangeArrowheads="1"/>
          </p:cNvSpPr>
          <p:nvPr>
            <p:ph type="sldNum" sz="quarter" idx="12"/>
          </p:nvPr>
        </p:nvSpPr>
        <p:spPr/>
        <p:txBody>
          <a:bodyPr/>
          <a:lstStyle/>
          <a:p>
            <a:fld id="{74DCD842-E96C-4368-A92B-9B0030AC7107}" type="slidenum">
              <a:rPr lang="en-US" altLang="en-US"/>
              <a:pPr/>
              <a:t>13</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bg1"/>
        </a:solidFill>
        <a:effectLst/>
      </p:bgPr>
    </p:bg>
    <p:spTree>
      <p:nvGrpSpPr>
        <p:cNvPr id="1" name=""/>
        <p:cNvGrpSpPr/>
        <p:nvPr/>
      </p:nvGrpSpPr>
      <p:grpSpPr>
        <a:xfrm>
          <a:off x="0" y="0"/>
          <a:ext cx="0" cy="0"/>
          <a:chOff x="0" y="0"/>
          <a:chExt cx="0" cy="0"/>
        </a:xfrm>
      </p:grpSpPr>
      <p:grpSp>
        <p:nvGrpSpPr>
          <p:cNvPr id="217105" name="Group 17"/>
          <p:cNvGrpSpPr>
            <a:grpSpLocks/>
          </p:cNvGrpSpPr>
          <p:nvPr/>
        </p:nvGrpSpPr>
        <p:grpSpPr bwMode="auto">
          <a:xfrm>
            <a:off x="65088" y="193675"/>
            <a:ext cx="6124575" cy="2954338"/>
            <a:chOff x="1145" y="1297"/>
            <a:chExt cx="3858" cy="1861"/>
          </a:xfrm>
        </p:grpSpPr>
        <p:pic>
          <p:nvPicPr>
            <p:cNvPr id="217090" name="Picture 2" descr="medi"/>
            <p:cNvPicPr>
              <a:picLocks noChangeAspect="1" noChangeArrowheads="1"/>
            </p:cNvPicPr>
            <p:nvPr/>
          </p:nvPicPr>
          <p:blipFill>
            <a:blip r:embed="rId3">
              <a:extLst>
                <a:ext uri="{28A0092B-C50C-407E-A947-70E740481C1C}">
                  <a14:useLocalDpi xmlns:a14="http://schemas.microsoft.com/office/drawing/2010/main" val="0"/>
                </a:ext>
              </a:extLst>
            </a:blip>
            <a:srcRect l="24324" r="6561" b="21857"/>
            <a:stretch>
              <a:fillRect/>
            </a:stretch>
          </p:blipFill>
          <p:spPr bwMode="auto">
            <a:xfrm>
              <a:off x="1729" y="1308"/>
              <a:ext cx="3274" cy="1850"/>
            </a:xfrm>
            <a:prstGeom prst="rect">
              <a:avLst/>
            </a:prstGeom>
            <a:noFill/>
            <a:ln w="66675" cmpd="dbl">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17091" name="Text Box 3"/>
            <p:cNvSpPr txBox="1">
              <a:spLocks noChangeArrowheads="1"/>
            </p:cNvSpPr>
            <p:nvPr/>
          </p:nvSpPr>
          <p:spPr bwMode="auto">
            <a:xfrm>
              <a:off x="1822" y="2852"/>
              <a:ext cx="2116" cy="212"/>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600" b="1" dirty="0">
                  <a:latin typeface="Calibri" panose="020F0502020204030204" pitchFamily="34" charset="0"/>
                </a:rPr>
                <a:t>Mediterranean Sea</a:t>
              </a:r>
            </a:p>
          </p:txBody>
        </p:sp>
        <p:sp>
          <p:nvSpPr>
            <p:cNvPr id="217092" name="Line 4"/>
            <p:cNvSpPr>
              <a:spLocks noChangeShapeType="1"/>
            </p:cNvSpPr>
            <p:nvPr/>
          </p:nvSpPr>
          <p:spPr bwMode="auto">
            <a:xfrm flipH="1">
              <a:off x="1586" y="1817"/>
              <a:ext cx="361" cy="49"/>
            </a:xfrm>
            <a:prstGeom prst="line">
              <a:avLst/>
            </a:prstGeom>
            <a:noFill/>
            <a:ln w="2857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17093" name="Text Box 5"/>
            <p:cNvSpPr txBox="1">
              <a:spLocks noChangeArrowheads="1"/>
            </p:cNvSpPr>
            <p:nvPr/>
          </p:nvSpPr>
          <p:spPr bwMode="auto">
            <a:xfrm>
              <a:off x="1145" y="1824"/>
              <a:ext cx="633" cy="231"/>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FF0000"/>
                  </a:solidFill>
                  <a:latin typeface="Calibri" panose="020F0502020204030204" pitchFamily="34" charset="0"/>
                </a:rPr>
                <a:t>Rome</a:t>
              </a:r>
            </a:p>
          </p:txBody>
        </p:sp>
        <p:sp>
          <p:nvSpPr>
            <p:cNvPr id="217094" name="Oval 6"/>
            <p:cNvSpPr>
              <a:spLocks noChangeArrowheads="1"/>
            </p:cNvSpPr>
            <p:nvPr/>
          </p:nvSpPr>
          <p:spPr bwMode="auto">
            <a:xfrm>
              <a:off x="3688" y="1863"/>
              <a:ext cx="1036" cy="1006"/>
            </a:xfrm>
            <a:prstGeom prst="ellipse">
              <a:avLst/>
            </a:prstGeom>
            <a:noFill/>
            <a:ln w="28575">
              <a:solidFill>
                <a:srgbClr val="FF0000"/>
              </a:solidFill>
              <a:round/>
              <a:headEnd/>
              <a:tailEnd/>
            </a:ln>
            <a:effectLst/>
            <a:extLst>
              <a:ext uri="{909E8E84-426E-40DD-AFC4-6F175D3DCCD1}">
                <a14:hiddenFill xmlns:a14="http://schemas.microsoft.com/office/drawing/2010/main">
                  <a:solidFill>
                    <a:srgbClr val="C0C0C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17095" name="Line 7"/>
            <p:cNvSpPr>
              <a:spLocks noChangeShapeType="1"/>
            </p:cNvSpPr>
            <p:nvPr/>
          </p:nvSpPr>
          <p:spPr bwMode="auto">
            <a:xfrm>
              <a:off x="4168" y="1682"/>
              <a:ext cx="199" cy="15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17096" name="Text Box 8"/>
            <p:cNvSpPr txBox="1">
              <a:spLocks noChangeArrowheads="1"/>
            </p:cNvSpPr>
            <p:nvPr/>
          </p:nvSpPr>
          <p:spPr bwMode="auto">
            <a:xfrm>
              <a:off x="3478" y="1297"/>
              <a:ext cx="678" cy="404"/>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n-US" b="1">
                  <a:solidFill>
                    <a:srgbClr val="FF0000"/>
                  </a:solidFill>
                  <a:latin typeface="Calibri" panose="020F0502020204030204" pitchFamily="34" charset="0"/>
                </a:rPr>
                <a:t>Greek World</a:t>
              </a:r>
            </a:p>
          </p:txBody>
        </p:sp>
        <p:sp>
          <p:nvSpPr>
            <p:cNvPr id="217098" name="Oval 10"/>
            <p:cNvSpPr>
              <a:spLocks noChangeAspect="1" noChangeArrowheads="1"/>
            </p:cNvSpPr>
            <p:nvPr/>
          </p:nvSpPr>
          <p:spPr bwMode="auto">
            <a:xfrm>
              <a:off x="2009" y="1721"/>
              <a:ext cx="1122" cy="1122"/>
            </a:xfrm>
            <a:prstGeom prst="ellipse">
              <a:avLst/>
            </a:prstGeom>
            <a:noFill/>
            <a:ln w="28575">
              <a:solidFill>
                <a:srgbClr val="FF0000"/>
              </a:solidFill>
              <a:round/>
              <a:headEnd/>
              <a:tailEnd/>
            </a:ln>
            <a:effectLst/>
            <a:extLst>
              <a:ext uri="{909E8E84-426E-40DD-AFC4-6F175D3DCCD1}">
                <a14:hiddenFill xmlns:a14="http://schemas.microsoft.com/office/drawing/2010/main">
                  <a:solidFill>
                    <a:srgbClr val="C0C0C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17099" name="Line 11"/>
            <p:cNvSpPr>
              <a:spLocks noChangeShapeType="1"/>
            </p:cNvSpPr>
            <p:nvPr/>
          </p:nvSpPr>
          <p:spPr bwMode="auto">
            <a:xfrm flipH="1">
              <a:off x="3155" y="1761"/>
              <a:ext cx="379" cy="24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17100" name="Text Box 12"/>
            <p:cNvSpPr txBox="1">
              <a:spLocks noChangeArrowheads="1"/>
            </p:cNvSpPr>
            <p:nvPr/>
          </p:nvSpPr>
          <p:spPr bwMode="auto">
            <a:xfrm>
              <a:off x="1854" y="1466"/>
              <a:ext cx="511" cy="231"/>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FF0000"/>
                  </a:solidFill>
                  <a:latin typeface="Calibri" panose="020F0502020204030204" pitchFamily="34" charset="0"/>
                </a:rPr>
                <a:t>Italy</a:t>
              </a:r>
            </a:p>
          </p:txBody>
        </p:sp>
        <p:sp>
          <p:nvSpPr>
            <p:cNvPr id="217101" name="Line 13"/>
            <p:cNvSpPr>
              <a:spLocks noChangeShapeType="1"/>
            </p:cNvSpPr>
            <p:nvPr/>
          </p:nvSpPr>
          <p:spPr bwMode="auto">
            <a:xfrm flipH="1">
              <a:off x="4194" y="2297"/>
              <a:ext cx="39" cy="30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17102" name="Text Box 14"/>
            <p:cNvSpPr txBox="1">
              <a:spLocks noChangeArrowheads="1"/>
            </p:cNvSpPr>
            <p:nvPr/>
          </p:nvSpPr>
          <p:spPr bwMode="auto">
            <a:xfrm>
              <a:off x="3884" y="2046"/>
              <a:ext cx="678" cy="231"/>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n-US" b="1">
                  <a:solidFill>
                    <a:srgbClr val="FF0000"/>
                  </a:solidFill>
                  <a:latin typeface="Calibri" panose="020F0502020204030204" pitchFamily="34" charset="0"/>
                </a:rPr>
                <a:t>Athens</a:t>
              </a:r>
            </a:p>
          </p:txBody>
        </p:sp>
      </p:grpSp>
      <p:pic>
        <p:nvPicPr>
          <p:cNvPr id="217106" name="Picture 18" descr="a116e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3875" y="3575050"/>
            <a:ext cx="4229100" cy="3092450"/>
          </a:xfrm>
          <a:prstGeom prst="rect">
            <a:avLst/>
          </a:prstGeom>
          <a:noFill/>
          <a:extLst>
            <a:ext uri="{909E8E84-426E-40DD-AFC4-6F175D3DCCD1}">
              <a14:hiddenFill xmlns:a14="http://schemas.microsoft.com/office/drawing/2010/main">
                <a:solidFill>
                  <a:srgbClr val="FFFFFF"/>
                </a:solidFill>
              </a14:hiddenFill>
            </a:ext>
          </a:extLst>
        </p:spPr>
      </p:pic>
      <p:sp>
        <p:nvSpPr>
          <p:cNvPr id="217107" name="Text Box 19"/>
          <p:cNvSpPr txBox="1">
            <a:spLocks noChangeArrowheads="1"/>
          </p:cNvSpPr>
          <p:nvPr/>
        </p:nvSpPr>
        <p:spPr bwMode="auto">
          <a:xfrm>
            <a:off x="1225550" y="5170488"/>
            <a:ext cx="256987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a:latin typeface="Calibri" panose="020F0502020204030204" pitchFamily="34" charset="0"/>
              </a:rPr>
              <a:t>Roman Empire ca. 116 CE</a:t>
            </a:r>
          </a:p>
        </p:txBody>
      </p:sp>
      <p:sp>
        <p:nvSpPr>
          <p:cNvPr id="2" name="Date Placeholder 1"/>
          <p:cNvSpPr>
            <a:spLocks noGrp="1"/>
          </p:cNvSpPr>
          <p:nvPr>
            <p:ph type="dt" sz="half" idx="10"/>
          </p:nvPr>
        </p:nvSpPr>
        <p:spPr/>
        <p:txBody>
          <a:bodyPr/>
          <a:lstStyle/>
          <a:p>
            <a:r>
              <a:rPr lang="en-US" altLang="en-US" smtClean="0"/>
              <a:t>27-Aug</a:t>
            </a:r>
            <a:endParaRPr lang="en-US" altLang="en-US"/>
          </a:p>
        </p:txBody>
      </p:sp>
      <p:sp>
        <p:nvSpPr>
          <p:cNvPr id="3" name="Slide Number Placeholder 2"/>
          <p:cNvSpPr>
            <a:spLocks noGrp="1"/>
          </p:cNvSpPr>
          <p:nvPr>
            <p:ph type="sldNum" sz="quarter" idx="12"/>
          </p:nvPr>
        </p:nvSpPr>
        <p:spPr/>
        <p:txBody>
          <a:bodyPr/>
          <a:lstStyle/>
          <a:p>
            <a:fld id="{6AEBA05D-DF2A-4AD4-991F-777491926F58}" type="slidenum">
              <a:rPr lang="en-US" altLang="en-US" smtClean="0"/>
              <a:pPr/>
              <a:t>14</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83" name="Line 1027"/>
          <p:cNvSpPr>
            <a:spLocks noChangeShapeType="1"/>
          </p:cNvSpPr>
          <p:nvPr/>
        </p:nvSpPr>
        <p:spPr bwMode="auto">
          <a:xfrm>
            <a:off x="228600" y="3749675"/>
            <a:ext cx="868045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25284" name="Text Box 1028"/>
          <p:cNvSpPr txBox="1">
            <a:spLocks noChangeArrowheads="1"/>
          </p:cNvSpPr>
          <p:nvPr/>
        </p:nvSpPr>
        <p:spPr bwMode="auto">
          <a:xfrm>
            <a:off x="0" y="3814763"/>
            <a:ext cx="1535113" cy="45720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Calibri" panose="020F0502020204030204" pitchFamily="34" charset="0"/>
              </a:rPr>
              <a:t>1,000 B.C.</a:t>
            </a:r>
          </a:p>
        </p:txBody>
      </p:sp>
      <p:sp>
        <p:nvSpPr>
          <p:cNvPr id="225285" name="Text Box 1029"/>
          <p:cNvSpPr txBox="1">
            <a:spLocks noChangeArrowheads="1"/>
          </p:cNvSpPr>
          <p:nvPr/>
        </p:nvSpPr>
        <p:spPr bwMode="auto">
          <a:xfrm>
            <a:off x="7273925" y="3816350"/>
            <a:ext cx="1870075" cy="45720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n-US" sz="2400">
                <a:latin typeface="Calibri" panose="020F0502020204030204" pitchFamily="34" charset="0"/>
              </a:rPr>
              <a:t>1,000 A.D.</a:t>
            </a:r>
          </a:p>
        </p:txBody>
      </p:sp>
      <p:grpSp>
        <p:nvGrpSpPr>
          <p:cNvPr id="225303" name="Group 1047"/>
          <p:cNvGrpSpPr>
            <a:grpSpLocks/>
          </p:cNvGrpSpPr>
          <p:nvPr/>
        </p:nvGrpSpPr>
        <p:grpSpPr bwMode="auto">
          <a:xfrm>
            <a:off x="1501775" y="4781550"/>
            <a:ext cx="4646613" cy="1992313"/>
            <a:chOff x="946" y="2804"/>
            <a:chExt cx="2927" cy="1255"/>
          </a:xfrm>
        </p:grpSpPr>
        <p:sp>
          <p:nvSpPr>
            <p:cNvPr id="225286" name="AutoShape 1030"/>
            <p:cNvSpPr>
              <a:spLocks noChangeArrowheads="1"/>
            </p:cNvSpPr>
            <p:nvPr/>
          </p:nvSpPr>
          <p:spPr bwMode="auto">
            <a:xfrm>
              <a:off x="946" y="2804"/>
              <a:ext cx="2927" cy="455"/>
            </a:xfrm>
            <a:prstGeom prst="leftRightArrow">
              <a:avLst>
                <a:gd name="adj1" fmla="val 50000"/>
                <a:gd name="adj2" fmla="val 128659"/>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25287" name="Text Box 1031"/>
            <p:cNvSpPr txBox="1">
              <a:spLocks noChangeArrowheads="1"/>
            </p:cNvSpPr>
            <p:nvPr/>
          </p:nvSpPr>
          <p:spPr bwMode="auto">
            <a:xfrm>
              <a:off x="972" y="2893"/>
              <a:ext cx="2868" cy="288"/>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a:latin typeface="Calibri" panose="020F0502020204030204" pitchFamily="34" charset="0"/>
                </a:rPr>
                <a:t>Greece, 550: BCE–CE 200</a:t>
              </a:r>
            </a:p>
          </p:txBody>
        </p:sp>
        <p:sp>
          <p:nvSpPr>
            <p:cNvPr id="225289" name="AutoShape 1033"/>
            <p:cNvSpPr>
              <a:spLocks noChangeArrowheads="1"/>
            </p:cNvSpPr>
            <p:nvPr/>
          </p:nvSpPr>
          <p:spPr bwMode="auto">
            <a:xfrm>
              <a:off x="1802" y="3270"/>
              <a:ext cx="1556" cy="466"/>
            </a:xfrm>
            <a:prstGeom prst="leftRightArrow">
              <a:avLst>
                <a:gd name="adj1" fmla="val 50000"/>
                <a:gd name="adj2" fmla="val 66781"/>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25291" name="Text Box 1035"/>
            <p:cNvSpPr txBox="1">
              <a:spLocks noChangeArrowheads="1"/>
            </p:cNvSpPr>
            <p:nvPr/>
          </p:nvSpPr>
          <p:spPr bwMode="auto">
            <a:xfrm>
              <a:off x="1569" y="3771"/>
              <a:ext cx="2301" cy="288"/>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a:latin typeface="Calibri" panose="020F0502020204030204" pitchFamily="34" charset="0"/>
                </a:rPr>
                <a:t>Rome, 200 BCE–125 CE</a:t>
              </a:r>
            </a:p>
          </p:txBody>
        </p:sp>
      </p:grpSp>
      <p:sp>
        <p:nvSpPr>
          <p:cNvPr id="225294" name="AutoShape 1038"/>
          <p:cNvSpPr>
            <a:spLocks/>
          </p:cNvSpPr>
          <p:nvPr/>
        </p:nvSpPr>
        <p:spPr bwMode="auto">
          <a:xfrm>
            <a:off x="1963738" y="1139825"/>
            <a:ext cx="2843212" cy="376238"/>
          </a:xfrm>
          <a:prstGeom prst="borderCallout2">
            <a:avLst>
              <a:gd name="adj1" fmla="val 17560"/>
              <a:gd name="adj2" fmla="val -2681"/>
              <a:gd name="adj3" fmla="val 17560"/>
              <a:gd name="adj4" fmla="val -32218"/>
              <a:gd name="adj5" fmla="val 224389"/>
              <a:gd name="adj6" fmla="val -62926"/>
            </a:avLst>
          </a:prstGeom>
          <a:noFill/>
          <a:ln w="9525">
            <a:solidFill>
              <a:schemeClr val="tx1"/>
            </a:solidFill>
            <a:miter lim="800000"/>
            <a:headEnd/>
            <a:tailEnd type="triangle" w="med" len="med"/>
          </a:ln>
          <a:effectLst/>
          <a:extLst>
            <a:ext uri="{909E8E84-426E-40DD-AFC4-6F175D3DCCD1}">
              <a14:hiddenFill xmlns:a14="http://schemas.microsoft.com/office/drawing/2010/main">
                <a:solidFill>
                  <a:srgbClr val="C0C0C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latin typeface="Calibri" panose="020F0502020204030204" pitchFamily="34" charset="0"/>
              </a:rPr>
              <a:t>Trojan War ca. 1,200 BCE</a:t>
            </a:r>
          </a:p>
        </p:txBody>
      </p:sp>
      <p:sp>
        <p:nvSpPr>
          <p:cNvPr id="225295" name="AutoShape 1039"/>
          <p:cNvSpPr>
            <a:spLocks/>
          </p:cNvSpPr>
          <p:nvPr/>
        </p:nvSpPr>
        <p:spPr bwMode="auto">
          <a:xfrm>
            <a:off x="2295525" y="1949450"/>
            <a:ext cx="2876550" cy="376238"/>
          </a:xfrm>
          <a:prstGeom prst="borderCallout2">
            <a:avLst>
              <a:gd name="adj1" fmla="val 30380"/>
              <a:gd name="adj2" fmla="val -2648"/>
              <a:gd name="adj3" fmla="val 30380"/>
              <a:gd name="adj4" fmla="val -30296"/>
              <a:gd name="adj5" fmla="val 398310"/>
              <a:gd name="adj6" fmla="val -43542"/>
            </a:avLst>
          </a:prstGeom>
          <a:noFill/>
          <a:ln w="9525">
            <a:solidFill>
              <a:schemeClr val="tx1"/>
            </a:solidFill>
            <a:miter lim="800000"/>
            <a:headEnd/>
            <a:tailEnd type="triangle" w="med" len="med"/>
          </a:ln>
          <a:effectLst/>
          <a:extLst>
            <a:ext uri="{909E8E84-426E-40DD-AFC4-6F175D3DCCD1}">
              <a14:hiddenFill xmlns:a14="http://schemas.microsoft.com/office/drawing/2010/main">
                <a:solidFill>
                  <a:srgbClr val="C0C0C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latin typeface="Calibri" panose="020F0502020204030204" pitchFamily="34" charset="0"/>
              </a:rPr>
              <a:t>Rome founded 753 BCE</a:t>
            </a:r>
          </a:p>
        </p:txBody>
      </p:sp>
      <p:sp>
        <p:nvSpPr>
          <p:cNvPr id="225296" name="Text Box 1040"/>
          <p:cNvSpPr txBox="1">
            <a:spLocks noChangeArrowheads="1"/>
          </p:cNvSpPr>
          <p:nvPr/>
        </p:nvSpPr>
        <p:spPr bwMode="auto">
          <a:xfrm>
            <a:off x="2239963" y="2900363"/>
            <a:ext cx="3352800" cy="701675"/>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latin typeface="Calibri" panose="020F0502020204030204" pitchFamily="34" charset="0"/>
              </a:rPr>
              <a:t>Athenian democracy 400s–300s B.C.</a:t>
            </a:r>
          </a:p>
        </p:txBody>
      </p:sp>
      <p:sp>
        <p:nvSpPr>
          <p:cNvPr id="225297" name="Text Box 1041"/>
          <p:cNvSpPr txBox="1">
            <a:spLocks noChangeArrowheads="1"/>
          </p:cNvSpPr>
          <p:nvPr/>
        </p:nvSpPr>
        <p:spPr bwMode="auto">
          <a:xfrm>
            <a:off x="2046288" y="3776663"/>
            <a:ext cx="2525712" cy="64135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latin typeface="Calibri" panose="020F0502020204030204" pitchFamily="34" charset="0"/>
              </a:rPr>
              <a:t>Roman Republic, Empire</a:t>
            </a:r>
            <a:br>
              <a:rPr lang="en-US" altLang="en-US">
                <a:latin typeface="Calibri" panose="020F0502020204030204" pitchFamily="34" charset="0"/>
              </a:rPr>
            </a:br>
            <a:r>
              <a:rPr lang="en-US" altLang="en-US">
                <a:latin typeface="Calibri" panose="020F0502020204030204" pitchFamily="34" charset="0"/>
              </a:rPr>
              <a:t>510 BCE–CE 475</a:t>
            </a:r>
          </a:p>
        </p:txBody>
      </p:sp>
      <p:grpSp>
        <p:nvGrpSpPr>
          <p:cNvPr id="225304" name="Group 1048"/>
          <p:cNvGrpSpPr>
            <a:grpSpLocks/>
          </p:cNvGrpSpPr>
          <p:nvPr/>
        </p:nvGrpSpPr>
        <p:grpSpPr bwMode="auto">
          <a:xfrm>
            <a:off x="6340475" y="4908550"/>
            <a:ext cx="1587500" cy="1781175"/>
            <a:chOff x="4784" y="2993"/>
            <a:chExt cx="1000" cy="1122"/>
          </a:xfrm>
        </p:grpSpPr>
        <p:sp>
          <p:nvSpPr>
            <p:cNvPr id="225298" name="AutoShape 1042"/>
            <p:cNvSpPr>
              <a:spLocks/>
            </p:cNvSpPr>
            <p:nvPr/>
          </p:nvSpPr>
          <p:spPr bwMode="auto">
            <a:xfrm>
              <a:off x="4784" y="2993"/>
              <a:ext cx="133" cy="1122"/>
            </a:xfrm>
            <a:prstGeom prst="rightBrace">
              <a:avLst>
                <a:gd name="adj1" fmla="val 70301"/>
                <a:gd name="adj2" fmla="val 50000"/>
              </a:avLst>
            </a:prstGeom>
            <a:noFill/>
            <a:ln w="9525">
              <a:solidFill>
                <a:schemeClr val="tx1"/>
              </a:solidFill>
              <a:round/>
              <a:headEnd/>
              <a:tailEnd/>
            </a:ln>
            <a:effectLst/>
            <a:extLst>
              <a:ext uri="{909E8E84-426E-40DD-AFC4-6F175D3DCCD1}">
                <a14:hiddenFill xmlns:a14="http://schemas.microsoft.com/office/drawing/2010/main">
                  <a:solidFill>
                    <a:srgbClr val="C0C0C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25299" name="Text Box 1043"/>
            <p:cNvSpPr txBox="1">
              <a:spLocks noChangeArrowheads="1"/>
            </p:cNvSpPr>
            <p:nvPr/>
          </p:nvSpPr>
          <p:spPr bwMode="auto">
            <a:xfrm>
              <a:off x="4940" y="3148"/>
              <a:ext cx="844" cy="756"/>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Calibri" panose="020F0502020204030204" pitchFamily="34" charset="0"/>
                </a:rPr>
                <a:t>Periods covered in course</a:t>
              </a:r>
            </a:p>
          </p:txBody>
        </p:sp>
      </p:grpSp>
      <p:sp>
        <p:nvSpPr>
          <p:cNvPr id="225301" name="Rectangle 1045"/>
          <p:cNvSpPr>
            <a:spLocks noGrp="1" noChangeArrowheads="1"/>
          </p:cNvSpPr>
          <p:nvPr>
            <p:ph type="title" idx="4294967295"/>
          </p:nvPr>
        </p:nvSpPr>
        <p:spPr>
          <a:xfrm>
            <a:off x="228600" y="207868"/>
            <a:ext cx="8307388" cy="914400"/>
          </a:xfrm>
        </p:spPr>
        <p:txBody>
          <a:bodyPr/>
          <a:lstStyle/>
          <a:p>
            <a:pPr algn="ctr"/>
            <a:r>
              <a:rPr lang="en-US" altLang="en-US" dirty="0"/>
              <a:t>When…</a:t>
            </a:r>
          </a:p>
        </p:txBody>
      </p:sp>
      <p:sp>
        <p:nvSpPr>
          <p:cNvPr id="2" name="Date Placeholder 1"/>
          <p:cNvSpPr>
            <a:spLocks noGrp="1"/>
          </p:cNvSpPr>
          <p:nvPr>
            <p:ph type="dt" sz="half" idx="10"/>
          </p:nvPr>
        </p:nvSpPr>
        <p:spPr/>
        <p:txBody>
          <a:bodyPr/>
          <a:lstStyle/>
          <a:p>
            <a:r>
              <a:rPr lang="en-US" altLang="en-US" smtClean="0"/>
              <a:t>27-Aug</a:t>
            </a:r>
            <a:endParaRPr lang="en-US" altLang="en-US"/>
          </a:p>
        </p:txBody>
      </p:sp>
      <p:sp>
        <p:nvSpPr>
          <p:cNvPr id="3" name="Slide Number Placeholder 2"/>
          <p:cNvSpPr>
            <a:spLocks noGrp="1"/>
          </p:cNvSpPr>
          <p:nvPr>
            <p:ph type="sldNum" sz="quarter" idx="12"/>
          </p:nvPr>
        </p:nvSpPr>
        <p:spPr/>
        <p:txBody>
          <a:bodyPr/>
          <a:lstStyle/>
          <a:p>
            <a:fld id="{6AEBA05D-DF2A-4AD4-991F-777491926F58}" type="slidenum">
              <a:rPr lang="en-US" altLang="en-US" smtClean="0"/>
              <a:pPr/>
              <a:t>15</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smtClean="0"/>
              <a:t>27-Aug</a:t>
            </a:r>
            <a:endParaRPr lang="en-US" altLang="en-US"/>
          </a:p>
        </p:txBody>
      </p:sp>
      <p:sp>
        <p:nvSpPr>
          <p:cNvPr id="5" name="Slide Number Placeholder 5"/>
          <p:cNvSpPr>
            <a:spLocks noGrp="1"/>
          </p:cNvSpPr>
          <p:nvPr>
            <p:ph type="sldNum" sz="quarter" idx="12"/>
          </p:nvPr>
        </p:nvSpPr>
        <p:spPr/>
        <p:txBody>
          <a:bodyPr/>
          <a:lstStyle/>
          <a:p>
            <a:fld id="{A5126C07-1848-44D9-BE02-CCA0C0001478}" type="slidenum">
              <a:rPr lang="en-US" altLang="en-US"/>
              <a:pPr/>
              <a:t>16</a:t>
            </a:fld>
            <a:endParaRPr lang="en-US" altLang="en-US"/>
          </a:p>
        </p:txBody>
      </p:sp>
      <p:sp>
        <p:nvSpPr>
          <p:cNvPr id="374786" name="Rectangle 2"/>
          <p:cNvSpPr>
            <a:spLocks noGrp="1" noChangeArrowheads="1"/>
          </p:cNvSpPr>
          <p:nvPr>
            <p:ph type="title"/>
          </p:nvPr>
        </p:nvSpPr>
        <p:spPr/>
        <p:txBody>
          <a:bodyPr/>
          <a:lstStyle/>
          <a:p>
            <a:r>
              <a:rPr lang="en-US" altLang="en-US" dirty="0"/>
              <a:t>What (cont.)</a:t>
            </a:r>
          </a:p>
        </p:txBody>
      </p:sp>
      <p:sp>
        <p:nvSpPr>
          <p:cNvPr id="374787" name="Rectangle 3"/>
          <p:cNvSpPr>
            <a:spLocks noGrp="1" noChangeArrowheads="1"/>
          </p:cNvSpPr>
          <p:nvPr>
            <p:ph type="body" idx="1"/>
          </p:nvPr>
        </p:nvSpPr>
        <p:spPr/>
        <p:txBody>
          <a:bodyPr/>
          <a:lstStyle/>
          <a:p>
            <a:r>
              <a:rPr lang="en-US" altLang="en-US"/>
              <a:t>Greece v. Rome</a:t>
            </a:r>
          </a:p>
          <a:p>
            <a:r>
              <a:rPr lang="en-US" altLang="en-US"/>
              <a:t>Modernity v. antiquity</a:t>
            </a:r>
          </a:p>
          <a:p>
            <a:r>
              <a:rPr lang="en-US" altLang="en-US" i="1"/>
              <a:t>CONTINUITY V. SINGULARITY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half" idx="10"/>
          </p:nvPr>
        </p:nvSpPr>
        <p:spPr/>
        <p:txBody>
          <a:bodyPr/>
          <a:lstStyle/>
          <a:p>
            <a:r>
              <a:rPr lang="en-US" altLang="en-US" smtClean="0"/>
              <a:t>27-Aug</a:t>
            </a:r>
            <a:endParaRPr lang="en-US" altLang="en-US"/>
          </a:p>
        </p:txBody>
      </p:sp>
      <p:sp>
        <p:nvSpPr>
          <p:cNvPr id="6" name="Slide Number Placeholder 5"/>
          <p:cNvSpPr>
            <a:spLocks noGrp="1"/>
          </p:cNvSpPr>
          <p:nvPr>
            <p:ph type="sldNum" sz="quarter" idx="12"/>
          </p:nvPr>
        </p:nvSpPr>
        <p:spPr/>
        <p:txBody>
          <a:bodyPr/>
          <a:lstStyle/>
          <a:p>
            <a:fld id="{6B4CB0E6-14B9-47D2-B83B-E2FCBEE4D711}" type="slidenum">
              <a:rPr lang="en-US" altLang="en-US"/>
              <a:pPr/>
              <a:t>17</a:t>
            </a:fld>
            <a:endParaRPr lang="en-US" altLang="en-US"/>
          </a:p>
        </p:txBody>
      </p:sp>
      <p:sp>
        <p:nvSpPr>
          <p:cNvPr id="375810" name="Rectangle 2"/>
          <p:cNvSpPr>
            <a:spLocks noGrp="1" noChangeArrowheads="1"/>
          </p:cNvSpPr>
          <p:nvPr>
            <p:ph type="title"/>
          </p:nvPr>
        </p:nvSpPr>
        <p:spPr/>
        <p:txBody>
          <a:bodyPr/>
          <a:lstStyle/>
          <a:p>
            <a:r>
              <a:rPr lang="en-US" altLang="en-US" dirty="0" smtClean="0"/>
              <a:t>How? Through Critical…</a:t>
            </a:r>
            <a:endParaRPr lang="en-US" altLang="en-US" dirty="0"/>
          </a:p>
        </p:txBody>
      </p:sp>
      <p:sp>
        <p:nvSpPr>
          <p:cNvPr id="375811" name="Rectangle 3"/>
          <p:cNvSpPr>
            <a:spLocks noGrp="1" noChangeArrowheads="1"/>
          </p:cNvSpPr>
          <p:nvPr>
            <p:ph type="body" idx="1"/>
          </p:nvPr>
        </p:nvSpPr>
        <p:spPr/>
        <p:txBody>
          <a:bodyPr/>
          <a:lstStyle/>
          <a:p>
            <a:r>
              <a:rPr lang="en-US" altLang="en-US" dirty="0" smtClean="0"/>
              <a:t>Reading</a:t>
            </a:r>
          </a:p>
          <a:p>
            <a:r>
              <a:rPr lang="en-US" altLang="en-US" dirty="0" smtClean="0"/>
              <a:t>Thinking</a:t>
            </a:r>
          </a:p>
          <a:p>
            <a:r>
              <a:rPr lang="en-US" altLang="en-US" dirty="0" smtClean="0"/>
              <a:t>Writing</a:t>
            </a:r>
          </a:p>
          <a:p>
            <a:pPr lvl="1"/>
            <a:r>
              <a:rPr lang="en-US" altLang="en-US" dirty="0" smtClean="0"/>
              <a:t>Papers</a:t>
            </a:r>
          </a:p>
          <a:p>
            <a:pPr lvl="1"/>
            <a:r>
              <a:rPr lang="en-US" altLang="en-US" smtClean="0"/>
              <a:t>Journals</a:t>
            </a:r>
            <a:endParaRPr lang="en-US" altLang="en-US" dirty="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lvl="0"/>
            <a:r>
              <a:rPr lang="en-US" altLang="en-US" dirty="0" smtClean="0"/>
              <a:t>Next Class …</a:t>
            </a:r>
          </a:p>
          <a:p>
            <a:pPr lvl="1"/>
            <a:r>
              <a:rPr lang="en-US" altLang="en-US" dirty="0" smtClean="0"/>
              <a:t>Sophocles’ </a:t>
            </a:r>
            <a:r>
              <a:rPr lang="en-US" altLang="en-US" i="1" dirty="0" smtClean="0"/>
              <a:t>Antigone</a:t>
            </a:r>
            <a:r>
              <a:rPr lang="en-US" altLang="en-US" dirty="0" smtClean="0"/>
              <a:t> – Antigone’s heroism? Creon’s villainy?</a:t>
            </a:r>
          </a:p>
          <a:p>
            <a:pPr lvl="0"/>
            <a:r>
              <a:rPr lang="en-US" altLang="en-US" dirty="0" smtClean="0"/>
              <a:t>Problems …</a:t>
            </a:r>
          </a:p>
          <a:p>
            <a:pPr lvl="1"/>
            <a:r>
              <a:rPr lang="en-US" dirty="0" smtClean="0"/>
              <a:t>Gender, Sexuality, Values, Ideology</a:t>
            </a:r>
          </a:p>
          <a:p>
            <a:pPr lvl="0"/>
            <a:r>
              <a:rPr lang="en-US" altLang="en-US" dirty="0" smtClean="0"/>
              <a:t>Shape of Course</a:t>
            </a:r>
          </a:p>
          <a:p>
            <a:pPr lvl="1"/>
            <a:r>
              <a:rPr lang="en-US" altLang="en-US" dirty="0" smtClean="0"/>
              <a:t>Where, When, What, How</a:t>
            </a:r>
            <a:endParaRPr lang="en-US" sz="2400" dirty="0"/>
          </a:p>
        </p:txBody>
      </p:sp>
      <p:sp>
        <p:nvSpPr>
          <p:cNvPr id="4" name="Date Placeholder 3"/>
          <p:cNvSpPr>
            <a:spLocks noGrp="1"/>
          </p:cNvSpPr>
          <p:nvPr>
            <p:ph type="dt" sz="half" idx="10"/>
          </p:nvPr>
        </p:nvSpPr>
        <p:spPr/>
        <p:txBody>
          <a:bodyPr/>
          <a:lstStyle/>
          <a:p>
            <a:r>
              <a:rPr lang="en-US" altLang="en-US" smtClean="0"/>
              <a:t>27-Aug</a:t>
            </a:r>
            <a:endParaRPr lang="en-US" altLang="en-US"/>
          </a:p>
        </p:txBody>
      </p:sp>
      <p:sp>
        <p:nvSpPr>
          <p:cNvPr id="5" name="Slide Number Placeholder 4"/>
          <p:cNvSpPr>
            <a:spLocks noGrp="1"/>
          </p:cNvSpPr>
          <p:nvPr>
            <p:ph type="sldNum" sz="quarter" idx="12"/>
          </p:nvPr>
        </p:nvSpPr>
        <p:spPr/>
        <p:txBody>
          <a:bodyPr/>
          <a:lstStyle/>
          <a:p>
            <a:fld id="{45CBAB23-029E-42B1-8BBA-6B5058138180}" type="slidenum">
              <a:rPr lang="en-US" altLang="en-US" smtClean="0"/>
              <a:pPr/>
              <a:t>2</a:t>
            </a:fld>
            <a:endParaRPr lang="en-US" altLang="en-US"/>
          </a:p>
        </p:txBody>
      </p:sp>
    </p:spTree>
    <p:extLst>
      <p:ext uri="{BB962C8B-B14F-4D97-AF65-F5344CB8AC3E}">
        <p14:creationId xmlns:p14="http://schemas.microsoft.com/office/powerpoint/2010/main" val="21193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ChangeArrowheads="1"/>
          </p:cNvSpPr>
          <p:nvPr>
            <p:ph type="title"/>
          </p:nvPr>
        </p:nvSpPr>
        <p:spPr/>
        <p:txBody>
          <a:bodyPr/>
          <a:lstStyle/>
          <a:p>
            <a:r>
              <a:rPr lang="en-US" altLang="en-US" dirty="0"/>
              <a:t>Next Class …</a:t>
            </a:r>
          </a:p>
        </p:txBody>
      </p:sp>
      <p:sp>
        <p:nvSpPr>
          <p:cNvPr id="342019" name="Rectangle 3"/>
          <p:cNvSpPr>
            <a:spLocks noGrp="1" noChangeArrowheads="1"/>
          </p:cNvSpPr>
          <p:nvPr>
            <p:ph type="body" idx="1"/>
          </p:nvPr>
        </p:nvSpPr>
        <p:spPr/>
        <p:txBody>
          <a:bodyPr/>
          <a:lstStyle/>
          <a:p>
            <a:r>
              <a:rPr lang="en-US" altLang="en-US"/>
              <a:t>Sophocles’ </a:t>
            </a:r>
            <a:r>
              <a:rPr lang="en-US" altLang="en-US" i="1"/>
              <a:t>Antigone</a:t>
            </a:r>
            <a:r>
              <a:rPr lang="en-US" altLang="en-US"/>
              <a:t> – Antigone’s heroism? Creon’s villainy?</a:t>
            </a:r>
          </a:p>
        </p:txBody>
      </p:sp>
      <p:sp>
        <p:nvSpPr>
          <p:cNvPr id="4" name="Rectangle 8"/>
          <p:cNvSpPr>
            <a:spLocks noGrp="1" noChangeArrowheads="1"/>
          </p:cNvSpPr>
          <p:nvPr>
            <p:ph type="dt" sz="half" idx="10"/>
          </p:nvPr>
        </p:nvSpPr>
        <p:spPr/>
        <p:txBody>
          <a:bodyPr/>
          <a:lstStyle/>
          <a:p>
            <a:r>
              <a:rPr lang="en-US" altLang="en-US" smtClean="0"/>
              <a:t>27-Aug</a:t>
            </a:r>
            <a:endParaRPr lang="en-US" altLang="en-US"/>
          </a:p>
        </p:txBody>
      </p:sp>
      <p:sp>
        <p:nvSpPr>
          <p:cNvPr id="5" name="Rectangle 10"/>
          <p:cNvSpPr>
            <a:spLocks noGrp="1" noChangeArrowheads="1"/>
          </p:cNvSpPr>
          <p:nvPr>
            <p:ph type="sldNum" sz="quarter" idx="12"/>
          </p:nvPr>
        </p:nvSpPr>
        <p:spPr/>
        <p:txBody>
          <a:bodyPr/>
          <a:lstStyle/>
          <a:p>
            <a:fld id="{2CF2D3F1-8DD3-4E13-B5CD-2085AE5F5EB5}" type="slidenum">
              <a:rPr lang="en-US" altLang="en-US"/>
              <a:pPr/>
              <a:t>3</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p:txBody>
          <a:bodyPr/>
          <a:lstStyle/>
          <a:p>
            <a:r>
              <a:rPr lang="en-US" altLang="en-US" dirty="0"/>
              <a:t>Problems …</a:t>
            </a:r>
          </a:p>
        </p:txBody>
      </p:sp>
      <p:sp>
        <p:nvSpPr>
          <p:cNvPr id="2" name="Text Placeholder 1"/>
          <p:cNvSpPr>
            <a:spLocks noGrp="1"/>
          </p:cNvSpPr>
          <p:nvPr>
            <p:ph type="body" idx="1"/>
          </p:nvPr>
        </p:nvSpPr>
        <p:spPr/>
        <p:txBody>
          <a:bodyPr/>
          <a:lstStyle/>
          <a:p>
            <a:r>
              <a:rPr lang="en-US" dirty="0" smtClean="0"/>
              <a:t>Gender, Sexuality, Values, Ideology</a:t>
            </a:r>
            <a:endParaRPr lang="en-US" dirty="0"/>
          </a:p>
        </p:txBody>
      </p:sp>
      <p:sp>
        <p:nvSpPr>
          <p:cNvPr id="3" name="Rectangle 8"/>
          <p:cNvSpPr>
            <a:spLocks noGrp="1" noChangeArrowheads="1"/>
          </p:cNvSpPr>
          <p:nvPr>
            <p:ph type="dt" sz="half" idx="10"/>
          </p:nvPr>
        </p:nvSpPr>
        <p:spPr/>
        <p:txBody>
          <a:bodyPr/>
          <a:lstStyle/>
          <a:p>
            <a:r>
              <a:rPr lang="en-US" altLang="en-US" smtClean="0"/>
              <a:t>27-Aug</a:t>
            </a:r>
            <a:endParaRPr lang="en-US" altLang="en-US"/>
          </a:p>
        </p:txBody>
      </p:sp>
      <p:sp>
        <p:nvSpPr>
          <p:cNvPr id="4" name="Rectangle 10"/>
          <p:cNvSpPr>
            <a:spLocks noGrp="1" noChangeArrowheads="1"/>
          </p:cNvSpPr>
          <p:nvPr>
            <p:ph type="sldNum" sz="quarter" idx="12"/>
          </p:nvPr>
        </p:nvSpPr>
        <p:spPr/>
        <p:txBody>
          <a:bodyPr/>
          <a:lstStyle/>
          <a:p>
            <a:fld id="{1BC1983A-A838-4B39-B67B-88491B6B36A9}" type="slidenum">
              <a:rPr lang="en-US" altLang="en-US"/>
              <a:pPr/>
              <a:t>4</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357378" name="Picture 2" descr="cou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5713" y="766763"/>
            <a:ext cx="6632575" cy="4829175"/>
          </a:xfrm>
          <a:prstGeom prst="rect">
            <a:avLst/>
          </a:prstGeom>
          <a:noFill/>
          <a:extLst>
            <a:ext uri="{909E8E84-426E-40DD-AFC4-6F175D3DCCD1}">
              <a14:hiddenFill xmlns:a14="http://schemas.microsoft.com/office/drawing/2010/main">
                <a:solidFill>
                  <a:srgbClr val="FFFFFF"/>
                </a:solidFill>
              </a14:hiddenFill>
            </a:ext>
          </a:extLst>
        </p:spPr>
      </p:pic>
      <p:grpSp>
        <p:nvGrpSpPr>
          <p:cNvPr id="357386" name="Group 10"/>
          <p:cNvGrpSpPr>
            <a:grpSpLocks/>
          </p:cNvGrpSpPr>
          <p:nvPr/>
        </p:nvGrpSpPr>
        <p:grpSpPr bwMode="auto">
          <a:xfrm>
            <a:off x="206375" y="3740150"/>
            <a:ext cx="8586788" cy="2630488"/>
            <a:chOff x="130" y="2508"/>
            <a:chExt cx="5409" cy="1657"/>
          </a:xfrm>
        </p:grpSpPr>
        <p:sp>
          <p:nvSpPr>
            <p:cNvPr id="357381" name="Text Box 5"/>
            <p:cNvSpPr txBox="1">
              <a:spLocks noChangeArrowheads="1"/>
            </p:cNvSpPr>
            <p:nvPr/>
          </p:nvSpPr>
          <p:spPr bwMode="auto">
            <a:xfrm>
              <a:off x="130" y="3761"/>
              <a:ext cx="1757"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i="1" dirty="0" err="1">
                  <a:solidFill>
                    <a:srgbClr val="FF0000"/>
                  </a:solidFill>
                  <a:latin typeface="Calibri" panose="020F0502020204030204" pitchFamily="34" charset="0"/>
                </a:rPr>
                <a:t>hē</a:t>
              </a:r>
              <a:r>
                <a:rPr lang="en-US" altLang="en-US" i="1" dirty="0">
                  <a:solidFill>
                    <a:srgbClr val="FF0000"/>
                  </a:solidFill>
                  <a:latin typeface="Calibri" panose="020F0502020204030204" pitchFamily="34" charset="0"/>
                </a:rPr>
                <a:t> </a:t>
              </a:r>
              <a:r>
                <a:rPr lang="en-US" altLang="en-US" i="1" dirty="0" err="1">
                  <a:solidFill>
                    <a:srgbClr val="FF0000"/>
                  </a:solidFill>
                  <a:latin typeface="Calibri" panose="020F0502020204030204" pitchFamily="34" charset="0"/>
                </a:rPr>
                <a:t>numphē</a:t>
              </a:r>
              <a:r>
                <a:rPr lang="en-US" altLang="en-US" i="1" dirty="0">
                  <a:solidFill>
                    <a:srgbClr val="FF0000"/>
                  </a:solidFill>
                  <a:latin typeface="Calibri" panose="020F0502020204030204" pitchFamily="34" charset="0"/>
                </a:rPr>
                <a:t> </a:t>
              </a:r>
              <a:r>
                <a:rPr lang="en-US" altLang="en-US" i="1" dirty="0" err="1">
                  <a:solidFill>
                    <a:srgbClr val="FF0000"/>
                  </a:solidFill>
                  <a:latin typeface="Calibri" panose="020F0502020204030204" pitchFamily="34" charset="0"/>
                </a:rPr>
                <a:t>kalē</a:t>
              </a:r>
              <a:r>
                <a:rPr lang="en-US" altLang="en-US" dirty="0">
                  <a:solidFill>
                    <a:srgbClr val="FF0000"/>
                  </a:solidFill>
                  <a:latin typeface="Calibri" panose="020F0502020204030204" pitchFamily="34" charset="0"/>
                </a:rPr>
                <a:t>, “The bride is beautiful.”</a:t>
              </a:r>
            </a:p>
          </p:txBody>
        </p:sp>
        <p:sp>
          <p:nvSpPr>
            <p:cNvPr id="357382" name="Line 6"/>
            <p:cNvSpPr>
              <a:spLocks noChangeShapeType="1"/>
            </p:cNvSpPr>
            <p:nvPr/>
          </p:nvSpPr>
          <p:spPr bwMode="auto">
            <a:xfrm flipV="1">
              <a:off x="1503" y="2508"/>
              <a:ext cx="1175" cy="122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57384" name="Text Box 8"/>
            <p:cNvSpPr txBox="1">
              <a:spLocks noChangeArrowheads="1"/>
            </p:cNvSpPr>
            <p:nvPr/>
          </p:nvSpPr>
          <p:spPr bwMode="auto">
            <a:xfrm>
              <a:off x="3256" y="3794"/>
              <a:ext cx="2283"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600" i="1">
                  <a:solidFill>
                    <a:srgbClr val="FF0000"/>
                  </a:solidFill>
                  <a:latin typeface="Calibri" panose="020F0502020204030204" pitchFamily="34" charset="0"/>
                </a:rPr>
                <a:t>Timodēmos kalos</a:t>
              </a:r>
              <a:r>
                <a:rPr lang="en-US" altLang="en-US" sz="1600">
                  <a:solidFill>
                    <a:srgbClr val="FF0000"/>
                  </a:solidFill>
                  <a:latin typeface="Calibri" panose="020F0502020204030204" pitchFamily="34" charset="0"/>
                </a:rPr>
                <a:t>, “Timodemos is handsome.”</a:t>
              </a:r>
            </a:p>
          </p:txBody>
        </p:sp>
        <p:sp>
          <p:nvSpPr>
            <p:cNvPr id="357385" name="Line 9"/>
            <p:cNvSpPr>
              <a:spLocks noChangeShapeType="1"/>
            </p:cNvSpPr>
            <p:nvPr/>
          </p:nvSpPr>
          <p:spPr bwMode="auto">
            <a:xfrm flipH="1" flipV="1">
              <a:off x="4077" y="3269"/>
              <a:ext cx="254" cy="441"/>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sp>
        <p:nvSpPr>
          <p:cNvPr id="2" name="Date Placeholder 1"/>
          <p:cNvSpPr>
            <a:spLocks noGrp="1"/>
          </p:cNvSpPr>
          <p:nvPr>
            <p:ph type="dt" sz="half" idx="10"/>
          </p:nvPr>
        </p:nvSpPr>
        <p:spPr/>
        <p:txBody>
          <a:bodyPr/>
          <a:lstStyle/>
          <a:p>
            <a:r>
              <a:rPr lang="en-US" altLang="en-US" smtClean="0"/>
              <a:t>27-Aug</a:t>
            </a:r>
            <a:endParaRPr lang="en-US" altLang="en-US"/>
          </a:p>
        </p:txBody>
      </p:sp>
      <p:sp>
        <p:nvSpPr>
          <p:cNvPr id="3" name="Slide Number Placeholder 2"/>
          <p:cNvSpPr>
            <a:spLocks noGrp="1"/>
          </p:cNvSpPr>
          <p:nvPr>
            <p:ph type="sldNum" sz="quarter" idx="12"/>
          </p:nvPr>
        </p:nvSpPr>
        <p:spPr/>
        <p:txBody>
          <a:bodyPr/>
          <a:lstStyle/>
          <a:p>
            <a:fld id="{6AEBA05D-DF2A-4AD4-991F-777491926F58}" type="slidenum">
              <a:rPr lang="en-US" altLang="en-US" smtClean="0"/>
              <a:pPr/>
              <a:t>5</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57386"/>
                                        </p:tgtEl>
                                        <p:attrNameLst>
                                          <p:attrName>style.visibility</p:attrName>
                                        </p:attrNameLst>
                                      </p:cBhvr>
                                      <p:to>
                                        <p:strVal val="visible"/>
                                      </p:to>
                                    </p:set>
                                    <p:animEffect transition="in" filter="dissolve">
                                      <p:cBhvr>
                                        <p:cTn id="7" dur="500"/>
                                        <p:tgtEl>
                                          <p:spTgt spid="357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8423" name="Text Box 7"/>
          <p:cNvSpPr txBox="1">
            <a:spLocks noChangeArrowheads="1"/>
          </p:cNvSpPr>
          <p:nvPr/>
        </p:nvSpPr>
        <p:spPr bwMode="auto">
          <a:xfrm>
            <a:off x="1116013" y="2182801"/>
            <a:ext cx="6902450" cy="2462213"/>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10000"/>
              </a:lnSpc>
              <a:spcBef>
                <a:spcPct val="50000"/>
              </a:spcBef>
            </a:pPr>
            <a:r>
              <a:rPr lang="en-US" altLang="en-US" sz="2800" i="1" dirty="0">
                <a:solidFill>
                  <a:srgbClr val="000000"/>
                </a:solidFill>
                <a:latin typeface="Adobe Caslon Pro Bold" pitchFamily="18" charset="0"/>
              </a:rPr>
              <a:t>“But in Athens, gentlemen, we have a far more admirable code .... Take for instance our maxim that it is better to love openly than in secret, especially when the object of one’s passion is eminent in nobility and virtue ....”</a:t>
            </a:r>
          </a:p>
        </p:txBody>
      </p:sp>
      <p:sp>
        <p:nvSpPr>
          <p:cNvPr id="188425" name="Text Box 9"/>
          <p:cNvSpPr txBox="1">
            <a:spLocks noChangeArrowheads="1"/>
          </p:cNvSpPr>
          <p:nvPr/>
        </p:nvSpPr>
        <p:spPr bwMode="auto">
          <a:xfrm>
            <a:off x="2152650" y="4980673"/>
            <a:ext cx="4841875" cy="707886"/>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dirty="0">
                <a:latin typeface="Calibri" panose="020F0502020204030204" pitchFamily="34" charset="0"/>
                <a:cs typeface="Arial" pitchFamily="34" charset="0"/>
              </a:rPr>
              <a:t>(Plato </a:t>
            </a:r>
            <a:r>
              <a:rPr lang="en-US" altLang="en-US" sz="2000" i="1" dirty="0">
                <a:latin typeface="Calibri" panose="020F0502020204030204" pitchFamily="34" charset="0"/>
                <a:cs typeface="Arial" pitchFamily="34" charset="0"/>
              </a:rPr>
              <a:t>Symposium</a:t>
            </a:r>
            <a:r>
              <a:rPr lang="en-US" altLang="en-US" sz="2000" dirty="0">
                <a:latin typeface="Calibri" panose="020F0502020204030204" pitchFamily="34" charset="0"/>
                <a:cs typeface="Arial" pitchFamily="34" charset="0"/>
              </a:rPr>
              <a:t> 182d–e – </a:t>
            </a:r>
            <a:r>
              <a:rPr lang="en-US" altLang="en-US" sz="2000" dirty="0" smtClean="0">
                <a:latin typeface="Calibri" panose="020F0502020204030204" pitchFamily="34" charset="0"/>
                <a:cs typeface="Arial" pitchFamily="34" charset="0"/>
              </a:rPr>
              <a:t>speaker’s </a:t>
            </a:r>
            <a:r>
              <a:rPr lang="en-US" altLang="en-US" sz="2000" dirty="0">
                <a:latin typeface="Calibri" panose="020F0502020204030204" pitchFamily="34" charset="0"/>
                <a:cs typeface="Arial" pitchFamily="34" charset="0"/>
              </a:rPr>
              <a:t>talking about men loving boys)</a:t>
            </a:r>
          </a:p>
        </p:txBody>
      </p:sp>
      <p:sp>
        <p:nvSpPr>
          <p:cNvPr id="2" name="Date Placeholder 1"/>
          <p:cNvSpPr>
            <a:spLocks noGrp="1"/>
          </p:cNvSpPr>
          <p:nvPr>
            <p:ph type="dt" sz="half" idx="10"/>
          </p:nvPr>
        </p:nvSpPr>
        <p:spPr/>
        <p:txBody>
          <a:bodyPr/>
          <a:lstStyle/>
          <a:p>
            <a:r>
              <a:rPr lang="en-US" altLang="en-US" smtClean="0"/>
              <a:t>27-Aug</a:t>
            </a:r>
            <a:endParaRPr lang="en-US" altLang="en-US"/>
          </a:p>
        </p:txBody>
      </p:sp>
      <p:sp>
        <p:nvSpPr>
          <p:cNvPr id="3" name="Slide Number Placeholder 2"/>
          <p:cNvSpPr>
            <a:spLocks noGrp="1"/>
          </p:cNvSpPr>
          <p:nvPr>
            <p:ph type="sldNum" sz="quarter" idx="12"/>
          </p:nvPr>
        </p:nvSpPr>
        <p:spPr/>
        <p:txBody>
          <a:bodyPr/>
          <a:lstStyle/>
          <a:p>
            <a:fld id="{6AEBA05D-DF2A-4AD4-991F-777491926F58}" type="slidenum">
              <a:rPr lang="en-US" altLang="en-US" smtClean="0"/>
              <a:pPr/>
              <a:t>6</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8425"/>
                                        </p:tgtEl>
                                        <p:attrNameLst>
                                          <p:attrName>style.visibility</p:attrName>
                                        </p:attrNameLst>
                                      </p:cBhvr>
                                      <p:to>
                                        <p:strVal val="visible"/>
                                      </p:to>
                                    </p:set>
                                    <p:animEffect transition="in" filter="fade">
                                      <p:cBhvr>
                                        <p:cTn id="7" dur="500"/>
                                        <p:tgtEl>
                                          <p:spTgt spid="1884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5"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67620" name="Text Box 4"/>
          <p:cNvSpPr txBox="1">
            <a:spLocks noChangeArrowheads="1"/>
          </p:cNvSpPr>
          <p:nvPr/>
        </p:nvSpPr>
        <p:spPr bwMode="auto">
          <a:xfrm>
            <a:off x="482272" y="5434013"/>
            <a:ext cx="35280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solidFill>
                  <a:schemeClr val="bg1"/>
                </a:solidFill>
                <a:latin typeface="Calibri" panose="020F0502020204030204" pitchFamily="34" charset="0"/>
                <a:cs typeface="Arial" pitchFamily="34" charset="0"/>
              </a:rPr>
              <a:t>A gladiator fights his own phallus.</a:t>
            </a:r>
            <a:br>
              <a:rPr lang="en-US" altLang="en-US" sz="1600">
                <a:solidFill>
                  <a:schemeClr val="bg1"/>
                </a:solidFill>
                <a:latin typeface="Calibri" panose="020F0502020204030204" pitchFamily="34" charset="0"/>
                <a:cs typeface="Arial" pitchFamily="34" charset="0"/>
              </a:rPr>
            </a:br>
            <a:r>
              <a:rPr lang="en-US" altLang="en-US" sz="1600">
                <a:solidFill>
                  <a:schemeClr val="bg1"/>
                </a:solidFill>
                <a:latin typeface="Calibri" panose="020F0502020204030204" pitchFamily="34" charset="0"/>
                <a:cs typeface="Arial" pitchFamily="34" charset="0"/>
              </a:rPr>
              <a:t>(1st-cent. CE Wind-chime from Pompeii)</a:t>
            </a:r>
          </a:p>
        </p:txBody>
      </p:sp>
      <p:pic>
        <p:nvPicPr>
          <p:cNvPr id="3676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609600"/>
            <a:ext cx="3730625" cy="456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7622" name="Text Box 6"/>
          <p:cNvSpPr txBox="1">
            <a:spLocks noChangeArrowheads="1"/>
          </p:cNvSpPr>
          <p:nvPr/>
        </p:nvSpPr>
        <p:spPr bwMode="auto">
          <a:xfrm>
            <a:off x="5051943" y="5410200"/>
            <a:ext cx="377205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dirty="0">
                <a:solidFill>
                  <a:schemeClr val="bg1"/>
                </a:solidFill>
                <a:latin typeface="Calibri" panose="020F0502020204030204" pitchFamily="34" charset="0"/>
                <a:cs typeface="Arial" pitchFamily="34" charset="0"/>
              </a:rPr>
              <a:t>“Woburn Marble” —</a:t>
            </a:r>
            <a:r>
              <a:rPr lang="en-US" altLang="en-US" sz="1600" dirty="0" smtClean="0">
                <a:solidFill>
                  <a:schemeClr val="bg1"/>
                </a:solidFill>
                <a:latin typeface="Calibri" panose="020F0502020204030204" pitchFamily="34" charset="0"/>
                <a:cs typeface="Arial" pitchFamily="34" charset="0"/>
              </a:rPr>
              <a:t> </a:t>
            </a:r>
            <a:r>
              <a:rPr lang="en-US" altLang="en-US" sz="1600" dirty="0">
                <a:solidFill>
                  <a:schemeClr val="bg1"/>
                </a:solidFill>
                <a:latin typeface="Calibri" panose="020F0502020204030204" pitchFamily="34" charset="0"/>
                <a:cs typeface="Arial" pitchFamily="34" charset="0"/>
              </a:rPr>
              <a:t>an eye on the evil eye</a:t>
            </a:r>
            <a:br>
              <a:rPr lang="en-US" altLang="en-US" sz="1600" dirty="0">
                <a:solidFill>
                  <a:schemeClr val="bg1"/>
                </a:solidFill>
                <a:latin typeface="Calibri" panose="020F0502020204030204" pitchFamily="34" charset="0"/>
                <a:cs typeface="Arial" pitchFamily="34" charset="0"/>
              </a:rPr>
            </a:br>
            <a:r>
              <a:rPr lang="en-US" altLang="en-US" sz="1600" dirty="0">
                <a:solidFill>
                  <a:schemeClr val="bg1"/>
                </a:solidFill>
                <a:latin typeface="Calibri" panose="020F0502020204030204" pitchFamily="34" charset="0"/>
                <a:cs typeface="Arial" pitchFamily="34" charset="0"/>
              </a:rPr>
              <a:t>(ca. 200 CE)</a:t>
            </a:r>
          </a:p>
        </p:txBody>
      </p:sp>
      <p:pic>
        <p:nvPicPr>
          <p:cNvPr id="36762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066800"/>
            <a:ext cx="3551238" cy="404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r>
              <a:rPr lang="en-US" altLang="en-US" smtClean="0">
                <a:solidFill>
                  <a:schemeClr val="bg1"/>
                </a:solidFill>
              </a:rPr>
              <a:t>27-Aug</a:t>
            </a:r>
            <a:endParaRPr lang="en-US" altLang="en-US">
              <a:solidFill>
                <a:schemeClr val="bg1"/>
              </a:solidFill>
            </a:endParaRPr>
          </a:p>
        </p:txBody>
      </p:sp>
      <p:sp>
        <p:nvSpPr>
          <p:cNvPr id="5" name="Slide Number Placeholder 4"/>
          <p:cNvSpPr>
            <a:spLocks noGrp="1"/>
          </p:cNvSpPr>
          <p:nvPr>
            <p:ph type="sldNum" sz="quarter" idx="12"/>
          </p:nvPr>
        </p:nvSpPr>
        <p:spPr/>
        <p:txBody>
          <a:bodyPr/>
          <a:lstStyle/>
          <a:p>
            <a:fld id="{6AEBA05D-DF2A-4AD4-991F-777491926F58}" type="slidenum">
              <a:rPr lang="en-US" altLang="en-US" smtClean="0">
                <a:solidFill>
                  <a:schemeClr val="bg1"/>
                </a:solidFill>
              </a:rPr>
              <a:pPr/>
              <a:t>7</a:t>
            </a:fld>
            <a:endParaRPr lang="en-US" altLang="en-US">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7620"/>
                                        </p:tgtEl>
                                        <p:attrNameLst>
                                          <p:attrName>style.visibility</p:attrName>
                                        </p:attrNameLst>
                                      </p:cBhvr>
                                      <p:to>
                                        <p:strVal val="visible"/>
                                      </p:to>
                                    </p:set>
                                    <p:animEffect transition="in" filter="dissolve">
                                      <p:cBhvr>
                                        <p:cTn id="7" dur="500"/>
                                        <p:tgtEl>
                                          <p:spTgt spid="36762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67622"/>
                                        </p:tgtEl>
                                        <p:attrNameLst>
                                          <p:attrName>style.visibility</p:attrName>
                                        </p:attrNameLst>
                                      </p:cBhvr>
                                      <p:to>
                                        <p:strVal val="visible"/>
                                      </p:to>
                                    </p:set>
                                    <p:animEffect transition="in" filter="dissolve">
                                      <p:cBhvr>
                                        <p:cTn id="10" dur="500"/>
                                        <p:tgtEl>
                                          <p:spTgt spid="3676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620" grpId="0"/>
      <p:bldP spid="3676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en-US" smtClean="0"/>
              <a:t>27-Aug</a:t>
            </a:r>
            <a:endParaRPr lang="en-US" altLang="en-US"/>
          </a:p>
        </p:txBody>
      </p:sp>
      <p:sp>
        <p:nvSpPr>
          <p:cNvPr id="3" name="Slide Number Placeholder 2"/>
          <p:cNvSpPr>
            <a:spLocks noGrp="1"/>
          </p:cNvSpPr>
          <p:nvPr>
            <p:ph type="sldNum" sz="quarter" idx="12"/>
          </p:nvPr>
        </p:nvSpPr>
        <p:spPr/>
        <p:txBody>
          <a:bodyPr/>
          <a:lstStyle/>
          <a:p>
            <a:fld id="{6AEBA05D-DF2A-4AD4-991F-777491926F58}" type="slidenum">
              <a:rPr lang="en-US" altLang="en-US" smtClean="0"/>
              <a:pPr/>
              <a:t>8</a:t>
            </a:fld>
            <a:endParaRPr lang="en-US" altLang="en-US"/>
          </a:p>
        </p:txBody>
      </p:sp>
      <p:sp>
        <p:nvSpPr>
          <p:cNvPr id="4" name="TextBox 3"/>
          <p:cNvSpPr txBox="1"/>
          <p:nvPr/>
        </p:nvSpPr>
        <p:spPr>
          <a:xfrm>
            <a:off x="411225" y="2828837"/>
            <a:ext cx="8321573" cy="1200329"/>
          </a:xfrm>
          <a:prstGeom prst="rect">
            <a:avLst/>
          </a:prstGeom>
          <a:noFill/>
        </p:spPr>
        <p:txBody>
          <a:bodyPr wrap="square" rtlCol="0" anchor="ctr" anchorCtr="0">
            <a:spAutoFit/>
          </a:bodyPr>
          <a:lstStyle/>
          <a:p>
            <a:pPr algn="ctr"/>
            <a:r>
              <a:rPr lang="en-US" sz="3600" dirty="0" smtClean="0">
                <a:latin typeface="Calibri" panose="020F0502020204030204" pitchFamily="34" charset="0"/>
              </a:rPr>
              <a:t>Class Reflections: What to Ask, How to Answer</a:t>
            </a:r>
            <a:endParaRPr lang="en-US" sz="3600" dirty="0">
              <a:latin typeface="Calibri" panose="020F0502020204030204" pitchFamily="34" charset="0"/>
            </a:endParaRPr>
          </a:p>
        </p:txBody>
      </p:sp>
    </p:spTree>
    <p:extLst>
      <p:ext uri="{BB962C8B-B14F-4D97-AF65-F5344CB8AC3E}">
        <p14:creationId xmlns:p14="http://schemas.microsoft.com/office/powerpoint/2010/main" val="2416665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en-US" smtClean="0"/>
              <a:t>27-Aug</a:t>
            </a:r>
            <a:endParaRPr lang="en-US" altLang="en-US"/>
          </a:p>
        </p:txBody>
      </p:sp>
      <p:sp>
        <p:nvSpPr>
          <p:cNvPr id="3" name="Slide Number Placeholder 2"/>
          <p:cNvSpPr>
            <a:spLocks noGrp="1"/>
          </p:cNvSpPr>
          <p:nvPr>
            <p:ph type="sldNum" sz="quarter" idx="12"/>
          </p:nvPr>
        </p:nvSpPr>
        <p:spPr/>
        <p:txBody>
          <a:bodyPr/>
          <a:lstStyle/>
          <a:p>
            <a:fld id="{6AEBA05D-DF2A-4AD4-991F-777491926F58}" type="slidenum">
              <a:rPr lang="en-US" altLang="en-US" smtClean="0"/>
              <a:pPr/>
              <a:t>9</a:t>
            </a:fld>
            <a:endParaRPr lang="en-US" altLang="en-US"/>
          </a:p>
        </p:txBody>
      </p:sp>
      <p:sp>
        <p:nvSpPr>
          <p:cNvPr id="4" name="Text Box 2"/>
          <p:cNvSpPr txBox="1">
            <a:spLocks noChangeArrowheads="1"/>
          </p:cNvSpPr>
          <p:nvPr/>
        </p:nvSpPr>
        <p:spPr bwMode="auto">
          <a:xfrm>
            <a:off x="637602" y="1263549"/>
            <a:ext cx="7867650" cy="4315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463550">
              <a:defRPr sz="2400">
                <a:solidFill>
                  <a:schemeClr val="tx1"/>
                </a:solidFill>
                <a:latin typeface="Times New Roman" pitchFamily="18" charset="0"/>
              </a:defRPr>
            </a:lvl1pPr>
            <a:lvl2pPr marL="577850">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nSpc>
                <a:spcPct val="110000"/>
              </a:lnSpc>
              <a:spcBef>
                <a:spcPct val="50000"/>
              </a:spcBef>
            </a:pPr>
            <a:r>
              <a:rPr lang="en-US" altLang="en-US" sz="2800" i="1" dirty="0">
                <a:solidFill>
                  <a:srgbClr val="000000"/>
                </a:solidFill>
                <a:latin typeface="Adobe Caslon Pro Bold" pitchFamily="18" charset="0"/>
              </a:rPr>
              <a:t>… Mr. Cornwallis observed in a flat toneless voice: “Omit: a reference to the unspeakable vice of the Greeks.” Durham observed afterwards that he ought to lose his fellowship for such hypocrisy.</a:t>
            </a:r>
          </a:p>
          <a:p>
            <a:pPr>
              <a:lnSpc>
                <a:spcPct val="110000"/>
              </a:lnSpc>
              <a:spcBef>
                <a:spcPct val="50000"/>
              </a:spcBef>
            </a:pPr>
            <a:r>
              <a:rPr lang="en-US" altLang="en-US" sz="2800" i="1" dirty="0">
                <a:solidFill>
                  <a:srgbClr val="000000"/>
                </a:solidFill>
                <a:latin typeface="Adobe Caslon Pro Bold" pitchFamily="18" charset="0"/>
              </a:rPr>
              <a:t>Maurice laughed.</a:t>
            </a:r>
          </a:p>
          <a:p>
            <a:pPr>
              <a:lnSpc>
                <a:spcPct val="110000"/>
              </a:lnSpc>
              <a:spcBef>
                <a:spcPct val="50000"/>
              </a:spcBef>
            </a:pPr>
            <a:r>
              <a:rPr lang="en-US" altLang="en-US" sz="2800" i="1" dirty="0">
                <a:solidFill>
                  <a:srgbClr val="000000"/>
                </a:solidFill>
                <a:latin typeface="Adobe Caslon Pro Bold" pitchFamily="18" charset="0"/>
              </a:rPr>
              <a:t>“I regard it as a point of pure scholarship. The Greeks, or most of them, were that way inclined, and to omit it is to omit the mainstay of Athenian society.”</a:t>
            </a:r>
          </a:p>
        </p:txBody>
      </p:sp>
      <p:sp>
        <p:nvSpPr>
          <p:cNvPr id="5" name="Text Box 3"/>
          <p:cNvSpPr txBox="1">
            <a:spLocks noChangeArrowheads="1"/>
          </p:cNvSpPr>
          <p:nvPr/>
        </p:nvSpPr>
        <p:spPr bwMode="auto">
          <a:xfrm>
            <a:off x="3632388" y="5807075"/>
            <a:ext cx="187807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en-US" sz="2000">
                <a:latin typeface="Adobe Caslon Pro Bold" pitchFamily="18" charset="0"/>
              </a:rPr>
              <a:t>Forster </a:t>
            </a:r>
            <a:r>
              <a:rPr lang="en-US" altLang="en-US" sz="2000" i="1">
                <a:latin typeface="Adobe Caslon Pro Bold" pitchFamily="18" charset="0"/>
              </a:rPr>
              <a:t>Maurice</a:t>
            </a:r>
            <a:endParaRPr lang="en-US" altLang="en-US" sz="2000">
              <a:latin typeface="Adobe Caslon Pro Bold" pitchFamily="18" charset="0"/>
            </a:endParaRPr>
          </a:p>
        </p:txBody>
      </p:sp>
    </p:spTree>
    <p:extLst>
      <p:ext uri="{BB962C8B-B14F-4D97-AF65-F5344CB8AC3E}">
        <p14:creationId xmlns:p14="http://schemas.microsoft.com/office/powerpoint/2010/main" val="2715933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Radial">
  <a:themeElements>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fontScheme name="1_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lnDef>
    <a:txDef>
      <a:spPr>
        <a:noFill/>
      </a:spPr>
      <a:bodyPr wrap="none" rtlCol="0" anchor="ctr" anchorCtr="0">
        <a:spAutoFit/>
      </a:bodyPr>
      <a:lstStyle>
        <a:defPPr algn="ctr">
          <a:defRPr sz="3600" dirty="0" smtClean="0">
            <a:latin typeface="Calibri" panose="020F0502020204030204" pitchFamily="34" charset="0"/>
          </a:defRPr>
        </a:defPPr>
      </a:lstStyle>
    </a:txDef>
  </a:objectDefaults>
  <a:extraClrSchemeLst>
    <a:extraClrScheme>
      <a:clrScheme name="1_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1_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1_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1_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1_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1_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1_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1_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1_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1_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1_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6666CC"/>
        </a:hlink>
        <a:folHlink>
          <a:srgbClr val="6666CC"/>
        </a:folHlink>
      </a:clrScheme>
      <a:clrMap bg1="lt1" tx1="dk1" bg2="lt2" tx2="dk2" accent1="accent1" accent2="accent2" accent3="accent3" accent4="accent4" accent5="accent5" accent6="accent6" hlink="hlink" folHlink="folHlink"/>
    </a:extraClrScheme>
    <a:extraClrScheme>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clas382a</Template>
  <TotalTime>6732</TotalTime>
  <Words>1219</Words>
  <Application>Microsoft Office PowerPoint</Application>
  <PresentationFormat>On-screen Show (4:3)</PresentationFormat>
  <Paragraphs>188</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1_Radial</vt:lpstr>
      <vt:lpstr>Ancient Gender and Sexuality</vt:lpstr>
      <vt:lpstr>Agenda</vt:lpstr>
      <vt:lpstr>Next Class …</vt:lpstr>
      <vt:lpstr>Problems …</vt:lpstr>
      <vt:lpstr>PowerPoint Presentation</vt:lpstr>
      <vt:lpstr>PowerPoint Presentation</vt:lpstr>
      <vt:lpstr>PowerPoint Presentation</vt:lpstr>
      <vt:lpstr>PowerPoint Presentation</vt:lpstr>
      <vt:lpstr>PowerPoint Presentation</vt:lpstr>
      <vt:lpstr>Discussion</vt:lpstr>
      <vt:lpstr>Approaches…</vt:lpstr>
      <vt:lpstr>Issues / Thinkers</vt:lpstr>
      <vt:lpstr>Shape of Course</vt:lpstr>
      <vt:lpstr>PowerPoint Presentation</vt:lpstr>
      <vt:lpstr>When…</vt:lpstr>
      <vt:lpstr>What (cont.)</vt:lpstr>
      <vt:lpstr>How? Through Critical…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Ancient Sexuality</dc:title>
  <dc:creator>Andrew Scholtz</dc:creator>
  <cp:lastModifiedBy>ascholtz</cp:lastModifiedBy>
  <cp:revision>236</cp:revision>
  <cp:lastPrinted>2013-08-27T18:37:11Z</cp:lastPrinted>
  <dcterms:created xsi:type="dcterms:W3CDTF">1998-08-02T03:07:00Z</dcterms:created>
  <dcterms:modified xsi:type="dcterms:W3CDTF">2013-08-29T02:53:26Z</dcterms:modified>
</cp:coreProperties>
</file>