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Lst>
  <p:notesMasterIdLst>
    <p:notesMasterId r:id="rId24"/>
  </p:notesMasterIdLst>
  <p:handoutMasterIdLst>
    <p:handoutMasterId r:id="rId25"/>
  </p:handoutMasterIdLst>
  <p:sldIdLst>
    <p:sldId id="284" r:id="rId2"/>
    <p:sldId id="288" r:id="rId3"/>
    <p:sldId id="259" r:id="rId4"/>
    <p:sldId id="260" r:id="rId5"/>
    <p:sldId id="263" r:id="rId6"/>
    <p:sldId id="257" r:id="rId7"/>
    <p:sldId id="258" r:id="rId8"/>
    <p:sldId id="267" r:id="rId9"/>
    <p:sldId id="268" r:id="rId10"/>
    <p:sldId id="269" r:id="rId11"/>
    <p:sldId id="271" r:id="rId12"/>
    <p:sldId id="280" r:id="rId13"/>
    <p:sldId id="276" r:id="rId14"/>
    <p:sldId id="285" r:id="rId15"/>
    <p:sldId id="286" r:id="rId16"/>
    <p:sldId id="287" r:id="rId17"/>
    <p:sldId id="283" r:id="rId18"/>
    <p:sldId id="281" r:id="rId19"/>
    <p:sldId id="282" r:id="rId20"/>
    <p:sldId id="272" r:id="rId21"/>
    <p:sldId id="277" r:id="rId22"/>
    <p:sldId id="274" r:id="rId23"/>
  </p:sldIdLst>
  <p:sldSz cx="9144000" cy="6858000" type="screen4x3"/>
  <p:notesSz cx="7045325" cy="9345613"/>
  <p:defaultTextStyle>
    <a:defPPr>
      <a:defRPr lang="en-US"/>
    </a:defPPr>
    <a:lvl1pPr algn="l" rtl="0" eaLnBrk="0" fontAlgn="base" hangingPunct="0">
      <a:spcBef>
        <a:spcPct val="0"/>
      </a:spcBef>
      <a:spcAft>
        <a:spcPct val="0"/>
      </a:spcAft>
      <a:defRPr kern="1200">
        <a:solidFill>
          <a:schemeClr val="tx1"/>
        </a:solidFill>
        <a:latin typeface="Papyrus" pitchFamily="66" charset="0"/>
        <a:ea typeface="+mn-ea"/>
        <a:cs typeface="+mn-cs"/>
      </a:defRPr>
    </a:lvl1pPr>
    <a:lvl2pPr marL="457200" algn="l" rtl="0" eaLnBrk="0" fontAlgn="base" hangingPunct="0">
      <a:spcBef>
        <a:spcPct val="0"/>
      </a:spcBef>
      <a:spcAft>
        <a:spcPct val="0"/>
      </a:spcAft>
      <a:defRPr kern="1200">
        <a:solidFill>
          <a:schemeClr val="tx1"/>
        </a:solidFill>
        <a:latin typeface="Papyrus" pitchFamily="66" charset="0"/>
        <a:ea typeface="+mn-ea"/>
        <a:cs typeface="+mn-cs"/>
      </a:defRPr>
    </a:lvl2pPr>
    <a:lvl3pPr marL="914400" algn="l" rtl="0" eaLnBrk="0" fontAlgn="base" hangingPunct="0">
      <a:spcBef>
        <a:spcPct val="0"/>
      </a:spcBef>
      <a:spcAft>
        <a:spcPct val="0"/>
      </a:spcAft>
      <a:defRPr kern="1200">
        <a:solidFill>
          <a:schemeClr val="tx1"/>
        </a:solidFill>
        <a:latin typeface="Papyrus" pitchFamily="66" charset="0"/>
        <a:ea typeface="+mn-ea"/>
        <a:cs typeface="+mn-cs"/>
      </a:defRPr>
    </a:lvl3pPr>
    <a:lvl4pPr marL="1371600" algn="l" rtl="0" eaLnBrk="0" fontAlgn="base" hangingPunct="0">
      <a:spcBef>
        <a:spcPct val="0"/>
      </a:spcBef>
      <a:spcAft>
        <a:spcPct val="0"/>
      </a:spcAft>
      <a:defRPr kern="1200">
        <a:solidFill>
          <a:schemeClr val="tx1"/>
        </a:solidFill>
        <a:latin typeface="Papyrus" pitchFamily="66" charset="0"/>
        <a:ea typeface="+mn-ea"/>
        <a:cs typeface="+mn-cs"/>
      </a:defRPr>
    </a:lvl4pPr>
    <a:lvl5pPr marL="1828800" algn="l" rtl="0" eaLnBrk="0" fontAlgn="base" hangingPunct="0">
      <a:spcBef>
        <a:spcPct val="0"/>
      </a:spcBef>
      <a:spcAft>
        <a:spcPct val="0"/>
      </a:spcAft>
      <a:defRPr kern="1200">
        <a:solidFill>
          <a:schemeClr val="tx1"/>
        </a:solidFill>
        <a:latin typeface="Papyrus" pitchFamily="66" charset="0"/>
        <a:ea typeface="+mn-ea"/>
        <a:cs typeface="+mn-cs"/>
      </a:defRPr>
    </a:lvl5pPr>
    <a:lvl6pPr marL="2286000" algn="l" defTabSz="914400" rtl="0" eaLnBrk="1" latinLnBrk="0" hangingPunct="1">
      <a:defRPr kern="1200">
        <a:solidFill>
          <a:schemeClr val="tx1"/>
        </a:solidFill>
        <a:latin typeface="Papyrus" pitchFamily="66" charset="0"/>
        <a:ea typeface="+mn-ea"/>
        <a:cs typeface="+mn-cs"/>
      </a:defRPr>
    </a:lvl6pPr>
    <a:lvl7pPr marL="2743200" algn="l" defTabSz="914400" rtl="0" eaLnBrk="1" latinLnBrk="0" hangingPunct="1">
      <a:defRPr kern="1200">
        <a:solidFill>
          <a:schemeClr val="tx1"/>
        </a:solidFill>
        <a:latin typeface="Papyrus" pitchFamily="66" charset="0"/>
        <a:ea typeface="+mn-ea"/>
        <a:cs typeface="+mn-cs"/>
      </a:defRPr>
    </a:lvl7pPr>
    <a:lvl8pPr marL="3200400" algn="l" defTabSz="914400" rtl="0" eaLnBrk="1" latinLnBrk="0" hangingPunct="1">
      <a:defRPr kern="1200">
        <a:solidFill>
          <a:schemeClr val="tx1"/>
        </a:solidFill>
        <a:latin typeface="Papyrus" pitchFamily="66" charset="0"/>
        <a:ea typeface="+mn-ea"/>
        <a:cs typeface="+mn-cs"/>
      </a:defRPr>
    </a:lvl8pPr>
    <a:lvl9pPr marL="3657600" algn="l" defTabSz="914400" rtl="0" eaLnBrk="1" latinLnBrk="0" hangingPunct="1">
      <a:defRPr kern="1200">
        <a:solidFill>
          <a:schemeClr val="tx1"/>
        </a:solidFill>
        <a:latin typeface="Papyrus" pitchFamily="66" charset="0"/>
        <a:ea typeface="+mn-ea"/>
        <a:cs typeface="+mn-cs"/>
      </a:defRPr>
    </a:lvl9pPr>
  </p:defaultTextStyle>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FFFFFF"/>
    <a:srgbClr val="999999"/>
    <a:srgbClr val="EAEAEA"/>
    <a:srgbClr val="3333FF"/>
    <a:srgbClr val="5F5F5F"/>
    <a:srgbClr val="99CCFF"/>
    <a:srgbClr val="CCECFF"/>
    <a:srgbClr val="FFCCCC"/>
    <a:srgbClr val="00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34559" autoAdjust="0"/>
    <p:restoredTop sz="55866" autoAdjust="0"/>
  </p:normalViewPr>
  <p:slideViewPr>
    <p:cSldViewPr snapToGrid="0" showGuides="1">
      <p:cViewPr varScale="1">
        <p:scale>
          <a:sx n="70" d="100"/>
          <a:sy n="70" d="100"/>
        </p:scale>
        <p:origin x="-2010" y="-102"/>
      </p:cViewPr>
      <p:guideLst>
        <p:guide orient="horz" pos="2159"/>
        <p:guide pos="2880"/>
      </p:guideLst>
    </p:cSldViewPr>
  </p:slideViewPr>
  <p:outlineViewPr>
    <p:cViewPr>
      <p:scale>
        <a:sx n="50" d="100"/>
        <a:sy n="50" d="100"/>
      </p:scale>
      <p:origin x="396" y="1044"/>
    </p:cViewPr>
  </p:outlin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52" d="100"/>
          <a:sy n="52" d="100"/>
        </p:scale>
        <p:origin x="-2898" y="-96"/>
      </p:cViewPr>
      <p:guideLst>
        <p:guide orient="horz" pos="441"/>
        <p:guide pos="221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65539" name="Rectangle 3"/>
          <p:cNvSpPr>
            <a:spLocks noGrp="1" noChangeArrowheads="1"/>
          </p:cNvSpPr>
          <p:nvPr>
            <p:ph type="dt" sz="quarter"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65540" name="Rectangle 4"/>
          <p:cNvSpPr>
            <a:spLocks noGrp="1" noChangeArrowheads="1"/>
          </p:cNvSpPr>
          <p:nvPr>
            <p:ph type="ftr" sz="quarter" idx="2"/>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65541" name="Rectangle 5"/>
          <p:cNvSpPr>
            <a:spLocks noGrp="1" noChangeArrowheads="1"/>
          </p:cNvSpPr>
          <p:nvPr>
            <p:ph type="sldNum" sz="quarter" idx="3"/>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49D49933-90C8-4C0F-BBEC-32B1693D37A4}" type="slidenum">
              <a:rPr lang="en-US" altLang="en-US"/>
              <a:pPr/>
              <a:t>‹#›</a:t>
            </a:fld>
            <a:endParaRPr lang="en-US" altLang="en-US"/>
          </a:p>
        </p:txBody>
      </p:sp>
      <p:sp>
        <p:nvSpPr>
          <p:cNvPr id="65550" name="Text Box 14"/>
          <p:cNvSpPr txBox="1">
            <a:spLocks noChangeArrowheads="1"/>
          </p:cNvSpPr>
          <p:nvPr/>
        </p:nvSpPr>
        <p:spPr bwMode="auto">
          <a:xfrm>
            <a:off x="3767292" y="589701"/>
            <a:ext cx="949162" cy="280189"/>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defTabSz="909638">
              <a:defRPr sz="2400">
                <a:solidFill>
                  <a:schemeClr val="tx1"/>
                </a:solidFill>
                <a:latin typeface="Times New Roman" pitchFamily="18" charset="0"/>
              </a:defRPr>
            </a:lvl1pPr>
            <a:lvl2pPr marL="455613" defTabSz="909638">
              <a:defRPr sz="2400">
                <a:solidFill>
                  <a:schemeClr val="tx1"/>
                </a:solidFill>
                <a:latin typeface="Times New Roman" pitchFamily="18" charset="0"/>
              </a:defRPr>
            </a:lvl2pPr>
            <a:lvl3pPr marL="909638" defTabSz="909638">
              <a:defRPr sz="2400">
                <a:solidFill>
                  <a:schemeClr val="tx1"/>
                </a:solidFill>
                <a:latin typeface="Times New Roman" pitchFamily="18" charset="0"/>
              </a:defRPr>
            </a:lvl3pPr>
            <a:lvl4pPr marL="1365250" defTabSz="909638">
              <a:defRPr sz="2400">
                <a:solidFill>
                  <a:schemeClr val="tx1"/>
                </a:solidFill>
                <a:latin typeface="Times New Roman" pitchFamily="18" charset="0"/>
              </a:defRPr>
            </a:lvl4pPr>
            <a:lvl5pPr marL="1819275" defTabSz="909638">
              <a:defRPr sz="2400">
                <a:solidFill>
                  <a:schemeClr val="tx1"/>
                </a:solidFill>
                <a:latin typeface="Times New Roman" pitchFamily="18" charset="0"/>
              </a:defRPr>
            </a:lvl5pPr>
            <a:lvl6pPr marL="2276475" defTabSz="909638" eaLnBrk="0" fontAlgn="base" hangingPunct="0">
              <a:spcBef>
                <a:spcPct val="0"/>
              </a:spcBef>
              <a:spcAft>
                <a:spcPct val="0"/>
              </a:spcAft>
              <a:defRPr sz="2400">
                <a:solidFill>
                  <a:schemeClr val="tx1"/>
                </a:solidFill>
                <a:latin typeface="Times New Roman" pitchFamily="18" charset="0"/>
              </a:defRPr>
            </a:lvl6pPr>
            <a:lvl7pPr marL="2733675" defTabSz="909638" eaLnBrk="0" fontAlgn="base" hangingPunct="0">
              <a:spcBef>
                <a:spcPct val="0"/>
              </a:spcBef>
              <a:spcAft>
                <a:spcPct val="0"/>
              </a:spcAft>
              <a:defRPr sz="2400">
                <a:solidFill>
                  <a:schemeClr val="tx1"/>
                </a:solidFill>
                <a:latin typeface="Times New Roman" pitchFamily="18" charset="0"/>
              </a:defRPr>
            </a:lvl7pPr>
            <a:lvl8pPr marL="3190875" defTabSz="909638" eaLnBrk="0" fontAlgn="base" hangingPunct="0">
              <a:spcBef>
                <a:spcPct val="0"/>
              </a:spcBef>
              <a:spcAft>
                <a:spcPct val="0"/>
              </a:spcAft>
              <a:defRPr sz="2400">
                <a:solidFill>
                  <a:schemeClr val="tx1"/>
                </a:solidFill>
                <a:latin typeface="Times New Roman" pitchFamily="18" charset="0"/>
              </a:defRPr>
            </a:lvl8pPr>
            <a:lvl9pPr marL="3648075" defTabSz="909638"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lang="en-US" altLang="en-US" sz="1800" i="1"/>
              <a:t>Notes</a:t>
            </a:r>
            <a:endParaRPr lang="en-US" altLang="en-US"/>
          </a:p>
        </p:txBody>
      </p:sp>
    </p:spTree>
    <p:extLst>
      <p:ext uri="{BB962C8B-B14F-4D97-AF65-F5344CB8AC3E}">
        <p14:creationId xmlns:p14="http://schemas.microsoft.com/office/powerpoint/2010/main" val="3098347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defTabSz="933834">
              <a:defRPr sz="1200">
                <a:latin typeface="Times New Roman" pitchFamily="18" charset="0"/>
              </a:defRPr>
            </a:lvl1pPr>
          </a:lstStyle>
          <a:p>
            <a:endParaRPr lang="en-US" altLang="en-US"/>
          </a:p>
        </p:txBody>
      </p:sp>
      <p:sp>
        <p:nvSpPr>
          <p:cNvPr id="11267" name="Rectangle 3"/>
          <p:cNvSpPr>
            <a:spLocks noGrp="1" noChangeArrowheads="1"/>
          </p:cNvSpPr>
          <p:nvPr>
            <p:ph type="dt" idx="1"/>
          </p:nvPr>
        </p:nvSpPr>
        <p:spPr bwMode="auto">
          <a:xfrm>
            <a:off x="3992351" y="1"/>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lvl1pPr algn="r" defTabSz="933834">
              <a:defRPr sz="1200">
                <a:latin typeface="Times New Roman" pitchFamily="18" charset="0"/>
              </a:defRPr>
            </a:lvl1pPr>
          </a:lstStyle>
          <a:p>
            <a:r>
              <a:rPr lang="en-US" altLang="en-US"/>
              <a:t>1-13-99</a:t>
            </a:r>
          </a:p>
        </p:txBody>
      </p:sp>
      <p:sp>
        <p:nvSpPr>
          <p:cNvPr id="11268" name="Rectangle 4"/>
          <p:cNvSpPr>
            <a:spLocks noGrp="1" noRot="1" noChangeAspect="1" noChangeArrowheads="1" noTextEdit="1"/>
          </p:cNvSpPr>
          <p:nvPr>
            <p:ph type="sldImg" idx="2"/>
          </p:nvPr>
        </p:nvSpPr>
        <p:spPr bwMode="auto">
          <a:xfrm>
            <a:off x="2227262" y="700175"/>
            <a:ext cx="2592388" cy="1944512"/>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1269" name="Rectangle 5"/>
          <p:cNvSpPr>
            <a:spLocks noGrp="1" noChangeArrowheads="1"/>
          </p:cNvSpPr>
          <p:nvPr>
            <p:ph type="body" sz="quarter" idx="3"/>
          </p:nvPr>
        </p:nvSpPr>
        <p:spPr bwMode="auto">
          <a:xfrm>
            <a:off x="550864" y="2857501"/>
            <a:ext cx="5943598" cy="5787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t" anchorCtr="0" compatLnSpc="1">
            <a:prstTxWarp prst="textNoShape">
              <a:avLst/>
            </a:prstTxWarp>
          </a:bodyPr>
          <a:lstStyle/>
          <a:p>
            <a:pPr lvl="0"/>
            <a:r>
              <a:rPr lang="en-US" altLang="en-US" dirty="0" smtClean="0"/>
              <a:t>Click to edit Master text styles</a:t>
            </a:r>
          </a:p>
          <a:p>
            <a:pPr lvl="1"/>
            <a:r>
              <a:rPr lang="en-US" altLang="en-US" dirty="0" smtClean="0"/>
              <a:t> Second level</a:t>
            </a:r>
          </a:p>
          <a:p>
            <a:pPr lvl="2"/>
            <a:r>
              <a:rPr lang="en-US" altLang="en-US" dirty="0" smtClean="0"/>
              <a:t> Third level</a:t>
            </a:r>
          </a:p>
          <a:p>
            <a:pPr lvl="3"/>
            <a:r>
              <a:rPr lang="en-US" altLang="en-US" dirty="0" smtClean="0"/>
              <a:t> Fourth level</a:t>
            </a:r>
          </a:p>
          <a:p>
            <a:pPr lvl="4"/>
            <a:r>
              <a:rPr lang="en-US" altLang="en-US" dirty="0" smtClean="0"/>
              <a:t> Fifth level</a:t>
            </a:r>
          </a:p>
        </p:txBody>
      </p:sp>
      <p:sp>
        <p:nvSpPr>
          <p:cNvPr id="11270" name="Rectangle 6"/>
          <p:cNvSpPr>
            <a:spLocks noGrp="1" noChangeArrowheads="1"/>
          </p:cNvSpPr>
          <p:nvPr>
            <p:ph type="ftr" sz="quarter" idx="4"/>
          </p:nvPr>
        </p:nvSpPr>
        <p:spPr bwMode="auto">
          <a:xfrm>
            <a:off x="0"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defTabSz="933834">
              <a:defRPr sz="1200">
                <a:latin typeface="Times New Roman" pitchFamily="18" charset="0"/>
              </a:defRPr>
            </a:lvl1pPr>
          </a:lstStyle>
          <a:p>
            <a:r>
              <a:rPr lang="en-US" altLang="en-US"/>
              <a:t>CLA77, Andrew Scholtz</a:t>
            </a:r>
          </a:p>
        </p:txBody>
      </p:sp>
      <p:sp>
        <p:nvSpPr>
          <p:cNvPr id="11271" name="Rectangle 7"/>
          <p:cNvSpPr>
            <a:spLocks noGrp="1" noChangeArrowheads="1"/>
          </p:cNvSpPr>
          <p:nvPr>
            <p:ph type="sldNum" sz="quarter" idx="5"/>
          </p:nvPr>
        </p:nvSpPr>
        <p:spPr bwMode="auto">
          <a:xfrm>
            <a:off x="3992351" y="8878088"/>
            <a:ext cx="3052974" cy="46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382" tIns="46691" rIns="93382" bIns="46691" numCol="1" anchor="b" anchorCtr="0" compatLnSpc="1">
            <a:prstTxWarp prst="textNoShape">
              <a:avLst/>
            </a:prstTxWarp>
          </a:bodyPr>
          <a:lstStyle>
            <a:lvl1pPr algn="r" defTabSz="933834">
              <a:defRPr sz="1200">
                <a:latin typeface="Times New Roman" pitchFamily="18" charset="0"/>
              </a:defRPr>
            </a:lvl1pPr>
          </a:lstStyle>
          <a:p>
            <a:fld id="{2ED5918B-C6D0-48E2-B93E-1929E7B45D62}" type="slidenum">
              <a:rPr lang="en-US" altLang="en-US"/>
              <a:pPr/>
              <a:t>‹#›</a:t>
            </a:fld>
            <a:endParaRPr lang="en-US" altLang="en-US"/>
          </a:p>
        </p:txBody>
      </p:sp>
    </p:spTree>
    <p:extLst>
      <p:ext uri="{BB962C8B-B14F-4D97-AF65-F5344CB8AC3E}">
        <p14:creationId xmlns:p14="http://schemas.microsoft.com/office/powerpoint/2010/main" val="3591041138"/>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1pPr>
    <a:lvl2pPr marL="2286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2pPr>
    <a:lvl3pPr marL="4572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3pPr>
    <a:lvl4pPr marL="6858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4pPr>
    <a:lvl5pPr marL="914400" indent="0" algn="l" rtl="0" eaLnBrk="0" fontAlgn="base" hangingPunct="0">
      <a:spcBef>
        <a:spcPct val="30000"/>
      </a:spcBef>
      <a:spcAft>
        <a:spcPct val="0"/>
      </a:spcAft>
      <a:buFontTx/>
      <a:buNone/>
      <a:defRPr sz="1200" b="0" i="0" u="none"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a:t>
            </a:fld>
            <a:endParaRPr lang="en-US" altLang="en-US"/>
          </a:p>
        </p:txBody>
      </p:sp>
    </p:spTree>
    <p:extLst>
      <p:ext uri="{BB962C8B-B14F-4D97-AF65-F5344CB8AC3E}">
        <p14:creationId xmlns:p14="http://schemas.microsoft.com/office/powerpoint/2010/main" val="4055969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D8175FDF-AB9C-4B36-A4AB-691027FBB8B5}" type="slidenum">
              <a:rPr lang="en-US" altLang="en-US"/>
              <a:pPr/>
              <a:t>10</a:t>
            </a:fld>
            <a:endParaRPr lang="en-US" altLang="en-US"/>
          </a:p>
        </p:txBody>
      </p:sp>
      <p:sp>
        <p:nvSpPr>
          <p:cNvPr id="493570" name="Rectangle 2"/>
          <p:cNvSpPr>
            <a:spLocks noGrp="1" noRot="1" noChangeAspect="1" noChangeArrowheads="1" noTextEdit="1"/>
          </p:cNvSpPr>
          <p:nvPr>
            <p:ph type="sldImg"/>
          </p:nvPr>
        </p:nvSpPr>
        <p:spPr>
          <a:xfrm>
            <a:off x="2227263" y="700088"/>
            <a:ext cx="2592387" cy="1944687"/>
          </a:xfrm>
          <a:ln/>
        </p:spPr>
      </p:sp>
      <p:sp>
        <p:nvSpPr>
          <p:cNvPr id="493571" name="Rectangle 3"/>
          <p:cNvSpPr>
            <a:spLocks noGrp="1" noChangeArrowheads="1"/>
          </p:cNvSpPr>
          <p:nvPr>
            <p:ph type="body" idx="1"/>
          </p:nvPr>
        </p:nvSpPr>
        <p:spPr/>
        <p:txBody>
          <a:bodyPr/>
          <a:lstStyle/>
          <a:p>
            <a:pPr lvl="1"/>
            <a:r>
              <a:rPr lang="en-US" altLang="en-US"/>
              <a:t>movement from archaic oligarchy to classical democracy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AB52C40D-15AC-4A9B-98E8-D618D721191F}" type="slidenum">
              <a:rPr lang="en-US" altLang="en-US"/>
              <a:pPr/>
              <a:t>11</a:t>
            </a:fld>
            <a:endParaRPr lang="en-US" altLang="en-US"/>
          </a:p>
        </p:txBody>
      </p:sp>
      <p:sp>
        <p:nvSpPr>
          <p:cNvPr id="707586" name="Rectangle 2"/>
          <p:cNvSpPr>
            <a:spLocks noGrp="1" noRot="1" noChangeAspect="1" noChangeArrowheads="1" noTextEdit="1"/>
          </p:cNvSpPr>
          <p:nvPr>
            <p:ph type="sldImg"/>
          </p:nvPr>
        </p:nvSpPr>
        <p:spPr>
          <a:xfrm>
            <a:off x="2227263" y="700088"/>
            <a:ext cx="2592387" cy="1944687"/>
          </a:xfrm>
          <a:ln/>
        </p:spPr>
      </p:sp>
      <p:sp>
        <p:nvSpPr>
          <p:cNvPr id="707587" name="Rectangle 3"/>
          <p:cNvSpPr>
            <a:spLocks noGrp="1" noChangeArrowheads="1"/>
          </p:cNvSpPr>
          <p:nvPr>
            <p:ph type="body" idx="1"/>
          </p:nvPr>
        </p:nvSpPr>
        <p:spPr/>
        <p:txBody>
          <a:bodyPr/>
          <a:lstStyle/>
          <a:p>
            <a:r>
              <a:rPr lang="en-US" altLang="en-US"/>
              <a:t>ARTstor</a:t>
            </a:r>
          </a:p>
          <a:p>
            <a:pPr lvl="1"/>
            <a:r>
              <a:rPr lang="en-US" altLang="en-US"/>
              <a:t>Creator Attributed to Painter of the Vatican Mourner Culture Greek Title Attic Black-figure Amphora with Eos Mourning Her Dead Son Memnon (?) and the Recovery of Helen Work Type pottery Date c. 530 BCE Material terracotta Measurements H: 44cm Style Period Archaic Description Eos Mourning Her Dead Son Memnon (?) Repository Museo Gregoriano Etrusco, Vatican City, Inv. no. 16571 Collection The Image Gallery Source Image and original data provided by SCALA, Florence/ART RESOURCE, N.Y. </a:t>
            </a:r>
            <a:br>
              <a:rPr lang="en-US" altLang="en-US"/>
            </a:br>
            <a:r>
              <a:rPr lang="en-US" altLang="en-US"/>
              <a:t/>
            </a:r>
            <a:br>
              <a:rPr lang="en-US" altLang="en-US"/>
            </a:br>
            <a:r>
              <a:rPr lang="en-US" altLang="en-US"/>
              <a:t>http://www.artres.com/c/htm/Home.aspx</a:t>
            </a:r>
          </a:p>
          <a:p>
            <a:r>
              <a:rPr lang="en-US" altLang="en-US"/>
              <a:t>ARTstor</a:t>
            </a:r>
          </a:p>
          <a:p>
            <a:pPr lvl="1"/>
            <a:r>
              <a:rPr lang="en-US" altLang="en-US"/>
              <a:t>Creator Attributed to the, Ashby Painter Culture Greek, Attic Title Kylix, type B </a:t>
            </a:r>
            <a:br>
              <a:rPr lang="en-US" altLang="en-US"/>
            </a:br>
            <a:r>
              <a:rPr lang="en-US" altLang="en-US"/>
              <a:t/>
            </a:r>
            <a:br>
              <a:rPr lang="en-US" altLang="en-US"/>
            </a:br>
            <a:r>
              <a:rPr lang="en-US" altLang="en-US"/>
              <a:t>Terracotta kylix (drinking cup) Date ca. 500 B.C. Material Terracotta Measurements Overall: 5 x 16 in. (12.7 x 40.6cm) diameter 12 7/8in. (32.7cm) Repository The Metropolitan Museum of Art </a:t>
            </a:r>
            <a:br>
              <a:rPr lang="en-US" altLang="en-US"/>
            </a:br>
            <a:r>
              <a:rPr lang="en-US" altLang="en-US"/>
              <a:t/>
            </a:r>
            <a:br>
              <a:rPr lang="en-US" altLang="en-US"/>
            </a:br>
            <a:r>
              <a:rPr lang="en-US" altLang="en-US"/>
              <a:t>Purchase, Amalia Lacroze de Fortabat Gift and The Bothmer Purchase Fund, 1993 </a:t>
            </a:r>
            <a:br>
              <a:rPr lang="en-US" altLang="en-US"/>
            </a:br>
            <a:r>
              <a:rPr lang="en-US" altLang="en-US"/>
              <a:t/>
            </a:r>
            <a:br>
              <a:rPr lang="en-US" altLang="en-US"/>
            </a:br>
            <a:r>
              <a:rPr lang="en-US" altLang="en-US"/>
              <a:t>1993.11.5 </a:t>
            </a:r>
            <a:br>
              <a:rPr lang="en-US" altLang="en-US"/>
            </a:br>
            <a:r>
              <a:rPr lang="en-US" altLang="en-US"/>
              <a:t/>
            </a:r>
            <a:br>
              <a:rPr lang="en-US" altLang="en-US"/>
            </a:br>
            <a:r>
              <a:rPr lang="en-US" altLang="en-US"/>
              <a:t>http://www.metmuseum.org Collection The Image Gallery ID Number TMSCLUSTER02\TMSSQL02.gr:16675 Source Data From: The Metropolitan Museum of Art Rights This image was provided by The Metropolitan Museum of Art. Contact information: Image Library, The Metropolitan Museum of Art, 1000 Fifth Avenue, New York, NY 10028, (212) 396-5050 (fax). </a:t>
            </a:r>
            <a:br>
              <a:rPr lang="en-US" altLang="en-US"/>
            </a:br>
            <a:r>
              <a:rPr lang="en-US" altLang="en-US"/>
              <a:t/>
            </a:r>
            <a:br>
              <a:rPr lang="en-US" altLang="en-US"/>
            </a:br>
            <a:r>
              <a:rPr lang="en-US" altLang="en-US"/>
              <a:t>Image © The Metropolitan Museum of Art </a:t>
            </a:r>
            <a:br>
              <a:rPr lang="en-US" altLang="en-US"/>
            </a:br>
            <a:r>
              <a:rPr lang="en-US" altLang="en-US"/>
              <a:t/>
            </a:r>
            <a:br>
              <a:rPr lang="en-US" altLang="en-US"/>
            </a:br>
            <a:r>
              <a:rPr lang="en-US" altLang="en-US"/>
              <a:t>This image is available for uses permitted under the ARTstor Terms and Conditions of Use, such as teaching and study, as well as for scholarly publications, through the Images for Academic Publishing (IAP) initiative. If you are seeking to use this image for scholarly publication, you should click on the IAP icon below the thumbnail image. Download Size 1024,1024 </a:t>
            </a:r>
          </a:p>
          <a:p>
            <a:pPr lvl="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12</a:t>
            </a:fld>
            <a:endParaRPr lang="en-US" altLang="en-US"/>
          </a:p>
        </p:txBody>
      </p:sp>
    </p:spTree>
    <p:extLst>
      <p:ext uri="{BB962C8B-B14F-4D97-AF65-F5344CB8AC3E}">
        <p14:creationId xmlns:p14="http://schemas.microsoft.com/office/powerpoint/2010/main" val="979530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A70D4CE9-9965-4C59-A438-4F1BA3FED0CF}" type="slidenum">
              <a:rPr lang="en-US" altLang="en-US"/>
              <a:pPr/>
              <a:t>13</a:t>
            </a:fld>
            <a:endParaRPr lang="en-US" altLang="en-US"/>
          </a:p>
        </p:txBody>
      </p:sp>
      <p:sp>
        <p:nvSpPr>
          <p:cNvPr id="723970" name="Rectangle 2"/>
          <p:cNvSpPr>
            <a:spLocks noGrp="1" noRot="1" noChangeAspect="1" noChangeArrowheads="1" noTextEdit="1"/>
          </p:cNvSpPr>
          <p:nvPr>
            <p:ph type="sldImg"/>
          </p:nvPr>
        </p:nvSpPr>
        <p:spPr>
          <a:xfrm>
            <a:off x="2227263" y="700088"/>
            <a:ext cx="2592387" cy="1944687"/>
          </a:xfrm>
          <a:ln/>
        </p:spPr>
      </p:sp>
      <p:sp>
        <p:nvSpPr>
          <p:cNvPr id="723971"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6DFB66FB-177D-41F3-BBC5-5EA50B3EB338}" type="datetime1">
              <a:rPr lang="en-US" altLang="en-US">
                <a:latin typeface="Times New Roman" pitchFamily="18" charset="0"/>
              </a:rPr>
              <a:pPr/>
              <a:t>2013-10-08</a:t>
            </a:fld>
            <a:endParaRPr lang="en-US" altLang="en-US">
              <a:latin typeface="Times New Roman" pitchFamily="18" charset="0"/>
            </a:endParaRPr>
          </a:p>
        </p:txBody>
      </p:sp>
      <p:sp>
        <p:nvSpPr>
          <p:cNvPr id="34819"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34820"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9CB70281-86FF-4E13-8F97-DDFC96C8E481}" type="slidenum">
              <a:rPr lang="en-US" altLang="en-US">
                <a:latin typeface="Times New Roman" pitchFamily="18" charset="0"/>
              </a:rPr>
              <a:pPr/>
              <a:t>14</a:t>
            </a:fld>
            <a:endParaRPr lang="en-US" altLang="en-US">
              <a:latin typeface="Times New Roman" pitchFamily="18" charset="0"/>
            </a:endParaRPr>
          </a:p>
        </p:txBody>
      </p:sp>
      <p:sp>
        <p:nvSpPr>
          <p:cNvPr id="34821" name="Rectangle 2"/>
          <p:cNvSpPr>
            <a:spLocks noGrp="1" noRot="1" noChangeAspect="1" noChangeArrowheads="1" noTextEdit="1"/>
          </p:cNvSpPr>
          <p:nvPr>
            <p:ph type="sldImg"/>
          </p:nvPr>
        </p:nvSpPr>
        <p:spPr>
          <a:xfrm>
            <a:off x="2227263" y="700088"/>
            <a:ext cx="2592387" cy="1944687"/>
          </a:xfrm>
          <a:ln/>
        </p:spPr>
      </p:sp>
      <p:sp>
        <p:nvSpPr>
          <p:cNvPr id="34822" name="Rectangle 3"/>
          <p:cNvSpPr>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05EF97D7-29B4-4934-BF11-7710CEE126FC}" type="datetime1">
              <a:rPr lang="en-US" altLang="en-US">
                <a:latin typeface="Times New Roman" pitchFamily="18" charset="0"/>
              </a:rPr>
              <a:pPr/>
              <a:t>2013-10-08</a:t>
            </a:fld>
            <a:endParaRPr lang="en-US" altLang="en-US">
              <a:latin typeface="Times New Roman" pitchFamily="18" charset="0"/>
            </a:endParaRPr>
          </a:p>
        </p:txBody>
      </p:sp>
      <p:sp>
        <p:nvSpPr>
          <p:cNvPr id="36867"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36868"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84CBE5BD-8D78-4055-9CC6-95ADB966ACD3}" type="slidenum">
              <a:rPr lang="en-US" altLang="en-US">
                <a:latin typeface="Times New Roman" pitchFamily="18" charset="0"/>
              </a:rPr>
              <a:pPr/>
              <a:t>15</a:t>
            </a:fld>
            <a:endParaRPr lang="en-US" altLang="en-US">
              <a:latin typeface="Times New Roman" pitchFamily="18" charset="0"/>
            </a:endParaRPr>
          </a:p>
        </p:txBody>
      </p:sp>
      <p:sp>
        <p:nvSpPr>
          <p:cNvPr id="36869" name="Rectangle 2"/>
          <p:cNvSpPr>
            <a:spLocks noGrp="1" noRot="1" noChangeAspect="1" noChangeArrowheads="1" noTextEdit="1"/>
          </p:cNvSpPr>
          <p:nvPr>
            <p:ph type="sldImg"/>
          </p:nvPr>
        </p:nvSpPr>
        <p:spPr>
          <a:xfrm>
            <a:off x="2262188" y="468313"/>
            <a:ext cx="2493962" cy="1870075"/>
          </a:xfrm>
          <a:ln/>
        </p:spPr>
      </p:sp>
      <p:sp>
        <p:nvSpPr>
          <p:cNvPr id="36870" name="Rectangle 3"/>
          <p:cNvSpPr>
            <a:spLocks noGrp="1" noChangeArrowheads="1"/>
          </p:cNvSpPr>
          <p:nvPr>
            <p:ph type="body" idx="1"/>
          </p:nvPr>
        </p:nvSpPr>
        <p:spPr>
          <a:noFill/>
        </p:spPr>
        <p:txBody>
          <a:bodyPr/>
          <a:lstStyle/>
          <a:p>
            <a:pPr lvl="1"/>
            <a:r>
              <a:rPr lang="en-US" altLang="en-US" smtClean="0"/>
              <a:t>212. pseudo-demosthenes erotic essay "revolves around ... twofold superiority" over self and others.</a:t>
            </a:r>
          </a:p>
          <a:p>
            <a:pPr lvl="1"/>
            <a:r>
              <a:rPr lang="en-US" altLang="en-US" smtClean="0"/>
              <a:t>Title Tomba del Tuffatore: North Slab: symposium scene: det.: courting couple </a:t>
            </a:r>
          </a:p>
          <a:p>
            <a:pPr lvl="1"/>
            <a:r>
              <a:rPr lang="en-US" altLang="en-US" smtClean="0"/>
              <a:t>Tomb of the Diver Date c.480 B.C Material travertine, fresco Repository Museo archeologico nazionale (Paestum, Italy) Subject Paestum (Extinct city) </a:t>
            </a:r>
          </a:p>
          <a:p>
            <a:pPr lvl="1"/>
            <a:r>
              <a:rPr lang="en-US" altLang="en-US" smtClean="0"/>
              <a:t>Painting--Greek: Transitional--480-450 B.C Collection The Image Gallery Source Data from: University of California, San Diego Download Size 1024,1024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
          <p:cNvSpPr>
            <a:spLocks noGrp="1" noChangeArrowheads="1"/>
          </p:cNvSpPr>
          <p:nvPr>
            <p:ph type="dt" sz="quarter" idx="1"/>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34062AAD-7AF5-4514-9E02-2F39B1F8AE0C}" type="datetime1">
              <a:rPr lang="en-US" altLang="en-US">
                <a:latin typeface="Times New Roman" pitchFamily="18" charset="0"/>
              </a:rPr>
              <a:pPr/>
              <a:t>2013-10-08</a:t>
            </a:fld>
            <a:endParaRPr lang="en-US" altLang="en-US">
              <a:latin typeface="Times New Roman" pitchFamily="18" charset="0"/>
            </a:endParaRPr>
          </a:p>
        </p:txBody>
      </p:sp>
      <p:sp>
        <p:nvSpPr>
          <p:cNvPr id="37891" name="Rectangle 6"/>
          <p:cNvSpPr>
            <a:spLocks noGrp="1" noChangeArrowheads="1"/>
          </p:cNvSpPr>
          <p:nvPr>
            <p:ph type="ftr" sz="quarter" idx="4"/>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r>
              <a:rPr lang="en-US" altLang="en-US">
                <a:latin typeface="Times New Roman" pitchFamily="18" charset="0"/>
              </a:rPr>
              <a:t>CLA77, Andrew Scholtz</a:t>
            </a:r>
          </a:p>
        </p:txBody>
      </p:sp>
      <p:sp>
        <p:nvSpPr>
          <p:cNvPr id="37892" name="Rectangle 7"/>
          <p:cNvSpPr>
            <a:spLocks noGrp="1" noChangeArrowheads="1"/>
          </p:cNvSpPr>
          <p:nvPr>
            <p:ph type="sldNum" sz="quarter" idx="5"/>
          </p:nvPr>
        </p:nvSpPr>
        <p:spPr>
          <a:noFill/>
        </p:spPr>
        <p:txBody>
          <a:bodyPr/>
          <a:lstStyle>
            <a:lvl1pPr defTabSz="938213">
              <a:defRPr>
                <a:solidFill>
                  <a:schemeClr val="tx1"/>
                </a:solidFill>
                <a:latin typeface="Arial" charset="0"/>
              </a:defRPr>
            </a:lvl1pPr>
            <a:lvl2pPr marL="742950" indent="-285750" defTabSz="938213">
              <a:defRPr>
                <a:solidFill>
                  <a:schemeClr val="tx1"/>
                </a:solidFill>
                <a:latin typeface="Arial" charset="0"/>
              </a:defRPr>
            </a:lvl2pPr>
            <a:lvl3pPr marL="1143000" indent="-228600" defTabSz="938213">
              <a:defRPr>
                <a:solidFill>
                  <a:schemeClr val="tx1"/>
                </a:solidFill>
                <a:latin typeface="Arial" charset="0"/>
              </a:defRPr>
            </a:lvl3pPr>
            <a:lvl4pPr marL="1600200" indent="-228600" defTabSz="938213">
              <a:defRPr>
                <a:solidFill>
                  <a:schemeClr val="tx1"/>
                </a:solidFill>
                <a:latin typeface="Arial" charset="0"/>
              </a:defRPr>
            </a:lvl4pPr>
            <a:lvl5pPr marL="2057400" indent="-228600" defTabSz="938213">
              <a:defRPr>
                <a:solidFill>
                  <a:schemeClr val="tx1"/>
                </a:solidFill>
                <a:latin typeface="Arial" charset="0"/>
              </a:defRPr>
            </a:lvl5pPr>
            <a:lvl6pPr marL="2514600" indent="-228600" defTabSz="938213" eaLnBrk="0" fontAlgn="base" hangingPunct="0">
              <a:spcBef>
                <a:spcPct val="0"/>
              </a:spcBef>
              <a:spcAft>
                <a:spcPct val="0"/>
              </a:spcAft>
              <a:defRPr>
                <a:solidFill>
                  <a:schemeClr val="tx1"/>
                </a:solidFill>
                <a:latin typeface="Arial" charset="0"/>
              </a:defRPr>
            </a:lvl6pPr>
            <a:lvl7pPr marL="2971800" indent="-228600" defTabSz="938213" eaLnBrk="0" fontAlgn="base" hangingPunct="0">
              <a:spcBef>
                <a:spcPct val="0"/>
              </a:spcBef>
              <a:spcAft>
                <a:spcPct val="0"/>
              </a:spcAft>
              <a:defRPr>
                <a:solidFill>
                  <a:schemeClr val="tx1"/>
                </a:solidFill>
                <a:latin typeface="Arial" charset="0"/>
              </a:defRPr>
            </a:lvl7pPr>
            <a:lvl8pPr marL="3429000" indent="-228600" defTabSz="938213" eaLnBrk="0" fontAlgn="base" hangingPunct="0">
              <a:spcBef>
                <a:spcPct val="0"/>
              </a:spcBef>
              <a:spcAft>
                <a:spcPct val="0"/>
              </a:spcAft>
              <a:defRPr>
                <a:solidFill>
                  <a:schemeClr val="tx1"/>
                </a:solidFill>
                <a:latin typeface="Arial" charset="0"/>
              </a:defRPr>
            </a:lvl8pPr>
            <a:lvl9pPr marL="3886200" indent="-228600" defTabSz="938213" eaLnBrk="0" fontAlgn="base" hangingPunct="0">
              <a:spcBef>
                <a:spcPct val="0"/>
              </a:spcBef>
              <a:spcAft>
                <a:spcPct val="0"/>
              </a:spcAft>
              <a:defRPr>
                <a:solidFill>
                  <a:schemeClr val="tx1"/>
                </a:solidFill>
                <a:latin typeface="Arial" charset="0"/>
              </a:defRPr>
            </a:lvl9pPr>
          </a:lstStyle>
          <a:p>
            <a:fld id="{49DDFD57-E199-4B17-B030-58276EF41049}" type="slidenum">
              <a:rPr lang="en-US" altLang="en-US">
                <a:latin typeface="Times New Roman" pitchFamily="18" charset="0"/>
              </a:rPr>
              <a:pPr/>
              <a:t>16</a:t>
            </a:fld>
            <a:endParaRPr lang="en-US" altLang="en-US">
              <a:latin typeface="Times New Roman" pitchFamily="18" charset="0"/>
            </a:endParaRPr>
          </a:p>
        </p:txBody>
      </p:sp>
      <p:sp>
        <p:nvSpPr>
          <p:cNvPr id="37893" name="Rectangle 2"/>
          <p:cNvSpPr>
            <a:spLocks noGrp="1" noRot="1" noChangeAspect="1" noChangeArrowheads="1" noTextEdit="1"/>
          </p:cNvSpPr>
          <p:nvPr>
            <p:ph type="sldImg"/>
          </p:nvPr>
        </p:nvSpPr>
        <p:spPr>
          <a:xfrm>
            <a:off x="2262188" y="468313"/>
            <a:ext cx="2493962" cy="1870075"/>
          </a:xfrm>
          <a:ln/>
        </p:spPr>
      </p:sp>
      <p:sp>
        <p:nvSpPr>
          <p:cNvPr id="37894" name="Rectangle 3"/>
          <p:cNvSpPr>
            <a:spLocks noGrp="1" noChangeArrowheads="1"/>
          </p:cNvSpPr>
          <p:nvPr>
            <p:ph type="body" idx="1"/>
          </p:nvPr>
        </p:nvSpPr>
        <p:spPr>
          <a:noFill/>
        </p:spPr>
        <p:txBody>
          <a:bodyPr/>
          <a:lstStyle/>
          <a:p>
            <a:r>
              <a:rPr lang="en-US" altLang="en-US" smtClean="0"/>
              <a:t>208 pseudo-demosthenes erotic essay vague of good/bad sexual actions. what leads to shame? what not?? note the reticence of text, reluctance to name. f: main thing, again, not evolved prescriptive codes, but a cultivated sense of occasion and context. the implied agon between boy and suitors - an agaon the boy must always win.</a:t>
            </a:r>
          </a:p>
          <a:p>
            <a:r>
              <a:rPr lang="en-US" altLang="en-US" smtClean="0"/>
              <a:t>220 notes the contradiction inherent in acceptance of male homoerticism and view of sexual intercourse as all asymmetrical - the problems for the freeborn citizen male. but implies that tim actually liked the passive role.</a:t>
            </a:r>
          </a:p>
          <a:p>
            <a:r>
              <a:rPr lang="en-US" altLang="en-US" smtClean="0"/>
              <a:t>221. "the antinomy of the boy" - the OK-ness of pederastic courtship, but non-OK-ness of passive role for future citizen male adult. necessity for boy to detach his subjectivity from the encounter.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F3B63F6E-0118-4A77-A99F-497C1E29C375}" type="slidenum">
              <a:rPr lang="en-US" altLang="en-US"/>
              <a:pPr/>
              <a:t>17</a:t>
            </a:fld>
            <a:endParaRPr lang="en-US" altLang="en-US"/>
          </a:p>
        </p:txBody>
      </p:sp>
      <p:sp>
        <p:nvSpPr>
          <p:cNvPr id="735234" name="Rectangle 2"/>
          <p:cNvSpPr>
            <a:spLocks noGrp="1" noRot="1" noChangeAspect="1" noChangeArrowheads="1" noTextEdit="1"/>
          </p:cNvSpPr>
          <p:nvPr>
            <p:ph type="sldImg"/>
          </p:nvPr>
        </p:nvSpPr>
        <p:spPr>
          <a:xfrm>
            <a:off x="2227263" y="700088"/>
            <a:ext cx="2592387" cy="1944687"/>
          </a:xfrm>
          <a:ln/>
        </p:spPr>
      </p:sp>
      <p:sp>
        <p:nvSpPr>
          <p:cNvPr id="735235" name="Rectangle 3"/>
          <p:cNvSpPr>
            <a:spLocks noGrp="1" noChangeArrowheads="1"/>
          </p:cNvSpPr>
          <p:nvPr>
            <p:ph type="body" idx="1"/>
          </p:nvPr>
        </p:nvSpPr>
        <p:spPr/>
        <p:txBody>
          <a:bodyPr/>
          <a:lstStyle/>
          <a:p>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2B71C2C1-BDF4-4960-8D62-5A9BDC830D38}" type="slidenum">
              <a:rPr lang="en-US" altLang="en-US"/>
              <a:pPr/>
              <a:t>18</a:t>
            </a:fld>
            <a:endParaRPr lang="en-US" altLang="en-US"/>
          </a:p>
        </p:txBody>
      </p:sp>
      <p:sp>
        <p:nvSpPr>
          <p:cNvPr id="731138" name="Rectangle 2"/>
          <p:cNvSpPr>
            <a:spLocks noGrp="1" noRot="1" noChangeAspect="1" noChangeArrowheads="1" noTextEdit="1"/>
          </p:cNvSpPr>
          <p:nvPr>
            <p:ph type="sldImg"/>
          </p:nvPr>
        </p:nvSpPr>
        <p:spPr>
          <a:xfrm>
            <a:off x="1185863" y="700088"/>
            <a:ext cx="4675187" cy="3505200"/>
          </a:xfrm>
          <a:ln/>
        </p:spPr>
      </p:sp>
      <p:sp>
        <p:nvSpPr>
          <p:cNvPr id="731139" name="Rectangle 3"/>
          <p:cNvSpPr>
            <a:spLocks noGrp="1" noChangeArrowheads="1"/>
          </p:cNvSpPr>
          <p:nvPr>
            <p:ph type="body" idx="1"/>
          </p:nvPr>
        </p:nvSpPr>
        <p:spPr>
          <a:xfrm>
            <a:off x="939377" y="4439529"/>
            <a:ext cx="5166572" cy="4205445"/>
          </a:xfrm>
        </p:spPr>
        <p:txBody>
          <a:bodyPr/>
          <a:lstStyle/>
          <a:p>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BC3B923D-1E8A-40B3-B9FE-55BAA2FF2FD4}" type="slidenum">
              <a:rPr lang="en-US" altLang="en-US"/>
              <a:pPr/>
              <a:t>19</a:t>
            </a:fld>
            <a:endParaRPr lang="en-US" altLang="en-US"/>
          </a:p>
        </p:txBody>
      </p:sp>
      <p:sp>
        <p:nvSpPr>
          <p:cNvPr id="733186" name="Rectangle 2"/>
          <p:cNvSpPr>
            <a:spLocks noGrp="1" noRot="1" noChangeAspect="1" noChangeArrowheads="1" noTextEdit="1"/>
          </p:cNvSpPr>
          <p:nvPr>
            <p:ph type="sldImg"/>
          </p:nvPr>
        </p:nvSpPr>
        <p:spPr>
          <a:xfrm>
            <a:off x="2120900" y="546100"/>
            <a:ext cx="2803525" cy="2101850"/>
          </a:xfrm>
          <a:ln/>
        </p:spPr>
      </p:sp>
      <p:sp>
        <p:nvSpPr>
          <p:cNvPr id="733187" name="Rectangle 3"/>
          <p:cNvSpPr>
            <a:spLocks noGrp="1" noChangeArrowheads="1"/>
          </p:cNvSpPr>
          <p:nvPr>
            <p:ph type="body" idx="1"/>
          </p:nvPr>
        </p:nvSpPr>
        <p:spPr>
          <a:xfrm>
            <a:off x="469689" y="2804169"/>
            <a:ext cx="6105948" cy="5840806"/>
          </a:xfrm>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a:t>
            </a:fld>
            <a:endParaRPr lang="en-US" altLang="en-US"/>
          </a:p>
        </p:txBody>
      </p:sp>
    </p:spTree>
    <p:extLst>
      <p:ext uri="{BB962C8B-B14F-4D97-AF65-F5344CB8AC3E}">
        <p14:creationId xmlns:p14="http://schemas.microsoft.com/office/powerpoint/2010/main" val="29173002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5FFE5554-7261-414A-9503-61D356C7D14F}" type="slidenum">
              <a:rPr lang="en-US" altLang="en-US"/>
              <a:pPr/>
              <a:t>20</a:t>
            </a:fld>
            <a:endParaRPr lang="en-US" altLang="en-US"/>
          </a:p>
        </p:txBody>
      </p:sp>
      <p:sp>
        <p:nvSpPr>
          <p:cNvPr id="709634" name="Rectangle 2"/>
          <p:cNvSpPr>
            <a:spLocks noGrp="1" noRot="1" noChangeAspect="1" noChangeArrowheads="1" noTextEdit="1"/>
          </p:cNvSpPr>
          <p:nvPr>
            <p:ph type="sldImg"/>
          </p:nvPr>
        </p:nvSpPr>
        <p:spPr>
          <a:xfrm>
            <a:off x="2227263" y="700088"/>
            <a:ext cx="2592387" cy="1944687"/>
          </a:xfrm>
          <a:ln/>
        </p:spPr>
      </p:sp>
      <p:sp>
        <p:nvSpPr>
          <p:cNvPr id="709635" name="Rectangle 3"/>
          <p:cNvSpPr>
            <a:spLocks noGrp="1" noChangeArrowheads="1"/>
          </p:cNvSpPr>
          <p:nvPr>
            <p:ph type="body" idx="1"/>
          </p:nvPr>
        </p:nvSpPr>
        <p:spPr/>
        <p:txBody>
          <a:bodyPr/>
          <a:lstStyle/>
          <a:p>
            <a:r>
              <a:rPr lang="en-US" altLang="en-US"/>
              <a:t>artstor</a:t>
            </a:r>
          </a:p>
          <a:p>
            <a:pPr lvl="1"/>
            <a:r>
              <a:rPr lang="en-US" altLang="en-US"/>
              <a:t>Creator Aischines Painter, European; Southern European; Greek Title Red-Figure Alabastron Work Type Decorative Arts and Utilitarian Objects </a:t>
            </a:r>
            <a:br>
              <a:rPr lang="en-US" altLang="en-US"/>
            </a:br>
            <a:r>
              <a:rPr lang="en-US" altLang="en-US"/>
              <a:t>Ceramic </a:t>
            </a:r>
            <a:br>
              <a:rPr lang="en-US" altLang="en-US"/>
            </a:br>
            <a:r>
              <a:rPr lang="en-US" altLang="en-US"/>
              <a:t>Jar Date circa 460 BC Material Terracotta Measurements 8 1/2 x 2 1/2 (21.6 x 6.4 cm) Repository Fine Arts Museums of San Francisco </a:t>
            </a:r>
            <a:br>
              <a:rPr lang="en-US" altLang="en-US"/>
            </a:br>
            <a:r>
              <a:rPr lang="en-US" altLang="en-US"/>
              <a:t>San Francisco, California, USA </a:t>
            </a:r>
            <a:br>
              <a:rPr lang="en-US" altLang="en-US"/>
            </a:br>
            <a:r>
              <a:rPr lang="en-US" altLang="en-US"/>
              <a:t>Gift of the Queen of Greece through Alma de Bretteville Spreckels </a:t>
            </a:r>
            <a:br>
              <a:rPr lang="en-US" altLang="en-US"/>
            </a:br>
            <a:r>
              <a:rPr lang="en-US" altLang="en-US"/>
              <a:t>1925.346.2 </a:t>
            </a:r>
            <a:br>
              <a:rPr lang="en-US" altLang="en-US"/>
            </a:br>
            <a:r>
              <a:rPr lang="en-US" altLang="en-US"/>
              <a:t>http://www.thinker.org/ Collection The Image Gallery </a:t>
            </a:r>
            <a:br>
              <a:rPr lang="en-US" altLang="en-US"/>
            </a:br>
            <a:r>
              <a:rPr lang="en-US" altLang="en-US"/>
              <a:t>Formerly in The AMICO Library ID Number FASF.115990 Source Data From: Fine Arts Museums of San Francisco Rights This image was provided by Fine Arts Museums of San Francisco. Contact information: Sue Grinols, Director of Photo Services &amp; Imaging, Fine Arts Museums of San Francisco, 50 Hagiwara Tea Garden Drive, Golden Gate Park, San Francisco, CA 94118-4501, (415) 750-3602 (ph), (415) 750-7686 (fax), sgrinols@famsf.org.</a:t>
            </a:r>
          </a:p>
          <a:p>
            <a:r>
              <a:rPr lang="en-US" altLang="en-US"/>
              <a:t>artstor</a:t>
            </a:r>
          </a:p>
          <a:p>
            <a:pPr lvl="1"/>
            <a:r>
              <a:rPr lang="en-US" altLang="en-US"/>
              <a:t>Creator Greek </a:t>
            </a:r>
            <a:br>
              <a:rPr lang="en-US" altLang="en-US"/>
            </a:br>
            <a:r>
              <a:rPr lang="en-US" altLang="en-US"/>
              <a:t>The Varrese Painter </a:t>
            </a:r>
            <a:br>
              <a:rPr lang="en-US" altLang="en-US"/>
            </a:br>
            <a:r>
              <a:rPr lang="en-US" altLang="en-US"/>
              <a:t>Italian; act. 2nd quarter 4th cen. B.C. Europe, Italy Title Loutrophoros (Funerary Vessel) </a:t>
            </a:r>
            <a:br>
              <a:rPr lang="en-US" altLang="en-US"/>
            </a:br>
            <a:r>
              <a:rPr lang="en-US" altLang="en-US"/>
              <a:t>Funerary Vessel Work Type Decorative Arts and Utilitarian Objects </a:t>
            </a:r>
            <a:br>
              <a:rPr lang="en-US" altLang="en-US"/>
            </a:br>
            <a:r>
              <a:rPr lang="en-US" altLang="en-US"/>
              <a:t>Vessel Date Late Classical Period, c. 365 B.C. Material Earthenware, red-figure technique Measurements H.: 88 cm (34-3/4 in.) Description Europe, Italy, Puglia (region) </a:t>
            </a:r>
            <a:br>
              <a:rPr lang="en-US" altLang="en-US"/>
            </a:br>
            <a:r>
              <a:rPr lang="en-US" altLang="en-US"/>
              <a:t>Loutrophoroi were used for ritual cleaning in the ceremonies that preceded a marriage or in funerary rites of the unmarried. This example, perforated through the bottom, served the latter function. On the shoulder, female heads, richly bedecked, appear in agitated floral settings; handles have a serpentine, dynamic shape; vertical zones of palmettes separate the scenes on front and back. At the front, scenes show moments of preparation for a marriage. The bride's entourage displays the needed paraphernalia: mirrors, a fan, jewelry, garlands, oil, and the mystical cistas (boxes or caskets with ritual implements). At the back, other female figures carrying gifts visit a tomb. </a:t>
            </a:r>
            <a:br>
              <a:rPr lang="en-US" altLang="en-US"/>
            </a:br>
            <a:r>
              <a:rPr lang="en-US" altLang="en-US"/>
              <a:t>back view Repository The Art Institute of Chicago, Katherine K. Adler Fund </a:t>
            </a:r>
            <a:br>
              <a:rPr lang="en-US" altLang="en-US"/>
            </a:br>
            <a:r>
              <a:rPr lang="en-US" altLang="en-US"/>
              <a:t>Chicago, Illinois, USA </a:t>
            </a:r>
            <a:br>
              <a:rPr lang="en-US" altLang="en-US"/>
            </a:br>
            <a:r>
              <a:rPr lang="en-US" altLang="en-US"/>
              <a:t>1984.9 </a:t>
            </a:r>
            <a:br>
              <a:rPr lang="en-US" altLang="en-US"/>
            </a:br>
            <a:r>
              <a:rPr lang="en-US" altLang="en-US"/>
              <a:t>http://www.artic.edu/aic/ Collection The Image Gallery </a:t>
            </a:r>
            <a:br>
              <a:rPr lang="en-US" altLang="en-US"/>
            </a:br>
            <a:r>
              <a:rPr lang="en-US" altLang="en-US"/>
              <a:t>Formerly in The AMICO Library ID Number AIC_.1984.9 Source Data From: The Art Institute of Chicago Rights Photography © The Art Institute of Chicago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58BE1D0B-9E6D-46B0-9878-B9930B1C6345}" type="slidenum">
              <a:rPr lang="en-US" altLang="en-US"/>
              <a:pPr/>
              <a:t>21</a:t>
            </a:fld>
            <a:endParaRPr lang="en-US" altLang="en-US"/>
          </a:p>
        </p:txBody>
      </p:sp>
      <p:sp>
        <p:nvSpPr>
          <p:cNvPr id="720898" name="Rectangle 2"/>
          <p:cNvSpPr>
            <a:spLocks noGrp="1" noRot="1" noChangeAspect="1" noChangeArrowheads="1" noTextEdit="1"/>
          </p:cNvSpPr>
          <p:nvPr>
            <p:ph type="sldImg"/>
          </p:nvPr>
        </p:nvSpPr>
        <p:spPr>
          <a:xfrm>
            <a:off x="1185863" y="700088"/>
            <a:ext cx="4675187" cy="3505200"/>
          </a:xfrm>
          <a:ln/>
        </p:spPr>
      </p:sp>
      <p:sp>
        <p:nvSpPr>
          <p:cNvPr id="720899" name="Rectangle 3"/>
          <p:cNvSpPr>
            <a:spLocks noGrp="1" noChangeArrowheads="1"/>
          </p:cNvSpPr>
          <p:nvPr>
            <p:ph type="body" idx="1"/>
          </p:nvPr>
        </p:nvSpPr>
        <p:spPr>
          <a:xfrm>
            <a:off x="939377" y="4441144"/>
            <a:ext cx="5166572" cy="4203831"/>
          </a:xfrm>
        </p:spPr>
        <p:txBody>
          <a:bodyPr/>
          <a:lstStyle/>
          <a:p>
            <a:pPr eaLnBrk="1" hangingPunct="1">
              <a:spcBef>
                <a:spcPct val="0"/>
              </a:spcBef>
            </a:pPr>
            <a:r>
              <a:rPr lang="en-US" altLang="en-US" b="0" u="none" dirty="0">
                <a:solidFill>
                  <a:schemeClr val="tx2"/>
                </a:solidFill>
              </a:rPr>
              <a:t>Scene from alabastron (small scented-oil jar, like what small girl holds), Athenian, </a:t>
            </a:r>
            <a:r>
              <a:rPr lang="en-US" altLang="en-US" b="0" i="1" u="none" dirty="0">
                <a:solidFill>
                  <a:schemeClr val="tx2"/>
                </a:solidFill>
              </a:rPr>
              <a:t>ca.</a:t>
            </a:r>
            <a:r>
              <a:rPr lang="en-US" altLang="en-US" b="0" u="none" dirty="0">
                <a:solidFill>
                  <a:schemeClr val="tx2"/>
                </a:solidFill>
              </a:rPr>
              <a:t> 465 BCE. Woman plaiting a wedding/courtship wreath. Youth offering fringed scarf. Woman’s inscription: </a:t>
            </a:r>
            <a:r>
              <a:rPr lang="en-US" altLang="en-US" b="0" i="1" u="none" dirty="0" err="1">
                <a:solidFill>
                  <a:schemeClr val="tx2"/>
                </a:solidFill>
              </a:rPr>
              <a:t>hē</a:t>
            </a:r>
            <a:r>
              <a:rPr lang="en-US" altLang="en-US" b="0" i="1" u="none" dirty="0">
                <a:solidFill>
                  <a:schemeClr val="tx2"/>
                </a:solidFill>
              </a:rPr>
              <a:t> </a:t>
            </a:r>
            <a:r>
              <a:rPr lang="en-US" altLang="en-US" b="0" i="1" u="none" dirty="0" err="1">
                <a:solidFill>
                  <a:schemeClr val="tx2"/>
                </a:solidFill>
              </a:rPr>
              <a:t>numphē</a:t>
            </a:r>
            <a:r>
              <a:rPr lang="en-US" altLang="en-US" b="0" i="1" u="none" dirty="0">
                <a:solidFill>
                  <a:schemeClr val="tx2"/>
                </a:solidFill>
              </a:rPr>
              <a:t> </a:t>
            </a:r>
            <a:r>
              <a:rPr lang="en-US" altLang="en-US" b="0" i="1" u="none" dirty="0" err="1">
                <a:solidFill>
                  <a:schemeClr val="tx2"/>
                </a:solidFill>
              </a:rPr>
              <a:t>kalē</a:t>
            </a:r>
            <a:r>
              <a:rPr lang="en-US" altLang="en-US" b="0" u="none" dirty="0">
                <a:solidFill>
                  <a:schemeClr val="tx2"/>
                </a:solidFill>
              </a:rPr>
              <a:t>, “The bride is beautiful.” Youth’s: </a:t>
            </a:r>
            <a:r>
              <a:rPr lang="en-US" altLang="en-US" b="0" i="1" u="none" dirty="0" err="1">
                <a:solidFill>
                  <a:schemeClr val="tx2"/>
                </a:solidFill>
              </a:rPr>
              <a:t>Timodēmos</a:t>
            </a:r>
            <a:r>
              <a:rPr lang="en-US" altLang="en-US" b="0" i="1" u="none" dirty="0">
                <a:solidFill>
                  <a:schemeClr val="tx2"/>
                </a:solidFill>
              </a:rPr>
              <a:t> kalos</a:t>
            </a:r>
            <a:r>
              <a:rPr lang="en-US" altLang="en-US" b="0" u="none" dirty="0">
                <a:solidFill>
                  <a:schemeClr val="tx2"/>
                </a:solidFill>
              </a:rPr>
              <a:t>, “Timodemos is handsome.” I.e., </a:t>
            </a:r>
            <a:r>
              <a:rPr lang="en-US" altLang="en-US" b="0" i="1" u="none" dirty="0">
                <a:solidFill>
                  <a:schemeClr val="tx2"/>
                </a:solidFill>
              </a:rPr>
              <a:t>kalos</a:t>
            </a:r>
            <a:r>
              <a:rPr lang="en-US" altLang="en-US" b="0" u="none" dirty="0">
                <a:solidFill>
                  <a:schemeClr val="tx2"/>
                </a:solidFill>
              </a:rPr>
              <a:t>-inscriptions meaning “So-and-so is sexually desirable,” or “I love so-and-so.” Girl, probably a slave, brings oil likely to be used here when bride and groom consummate marriage. Sort of, then, propaganda-“pornography” promoting citizen marriage using imagery of (pederastic?) courtship</a:t>
            </a:r>
            <a:r>
              <a:rPr lang="en-US" altLang="en-US" b="0" u="none" dirty="0" smtClean="0">
                <a:solidFill>
                  <a:schemeClr val="tx2"/>
                </a:solidFill>
              </a:rPr>
              <a:t>.</a:t>
            </a:r>
          </a:p>
          <a:p>
            <a:pPr>
              <a:lnSpc>
                <a:spcPct val="90000"/>
              </a:lnSpc>
            </a:pPr>
            <a:r>
              <a:rPr lang="en-US" altLang="en-US" dirty="0" smtClean="0"/>
              <a:t>“The emotions that sustain the city”</a:t>
            </a:r>
          </a:p>
          <a:p>
            <a:pPr lvl="1">
              <a:lnSpc>
                <a:spcPct val="90000"/>
              </a:lnSpc>
            </a:pPr>
            <a:r>
              <a:rPr lang="en-US" altLang="en-US" dirty="0" smtClean="0"/>
              <a:t>3. broader context: "the emotions that sustain the city ... including those related to sexuality and gender." (i.e., procreative eros???) "social patterns were manifested and maintained" in the production of cultural artifacts, including, performances, texts, and objects etc. vase painting as vector of, and factor affecting, sex/gender values. "vase painting as a medium of social communication."</a:t>
            </a:r>
          </a:p>
          <a:p>
            <a:pPr>
              <a:lnSpc>
                <a:spcPct val="90000"/>
              </a:lnSpc>
            </a:pPr>
            <a:r>
              <a:rPr lang="en-US" altLang="en-US" dirty="0" smtClean="0"/>
              <a:t>Democratic transformation</a:t>
            </a:r>
          </a:p>
          <a:p>
            <a:pPr lvl="1">
              <a:lnSpc>
                <a:spcPct val="90000"/>
              </a:lnSpc>
            </a:pPr>
            <a:r>
              <a:rPr lang="en-US" altLang="en-US" dirty="0" smtClean="0"/>
              <a:t>male egocentric </a:t>
            </a:r>
            <a:r>
              <a:rPr lang="en-US" altLang="en-US" i="1" dirty="0" smtClean="0"/>
              <a:t>eros</a:t>
            </a:r>
            <a:endParaRPr lang="en-US" altLang="en-US" dirty="0" smtClean="0"/>
          </a:p>
          <a:p>
            <a:pPr lvl="1">
              <a:lnSpc>
                <a:spcPct val="90000"/>
              </a:lnSpc>
            </a:pPr>
            <a:r>
              <a:rPr lang="en-US" altLang="en-US" dirty="0" smtClean="0"/>
              <a:t>matrimonial </a:t>
            </a:r>
            <a:r>
              <a:rPr lang="en-US" altLang="en-US" i="1" dirty="0" smtClean="0"/>
              <a:t>eros</a:t>
            </a:r>
            <a:endParaRPr lang="en-US" altLang="en-US" dirty="0" smtClean="0"/>
          </a:p>
          <a:p>
            <a:pPr lvl="1">
              <a:lnSpc>
                <a:spcPct val="90000"/>
              </a:lnSpc>
              <a:buFontTx/>
              <a:buNone/>
            </a:pPr>
            <a:r>
              <a:rPr lang="en-US" altLang="en-US" dirty="0" smtClean="0"/>
              <a:t>3. thesis: "Over the course of two centuries, vase paintings moved from a strictly male-oriented, </a:t>
            </a:r>
            <a:r>
              <a:rPr lang="en-US" altLang="en-US" dirty="0" err="1" smtClean="0"/>
              <a:t>egocetric</a:t>
            </a:r>
            <a:r>
              <a:rPr lang="en-US" altLang="en-US" dirty="0" smtClean="0"/>
              <a:t> eroticism to one that was emotionally based, aimed in good part at a feminine audience that had previously been neglected." [i.e., that the vases were propaganda of a sort, and reflected a shift in the direction of encouraging procreative eros with a view to producing legitimate children.]</a:t>
            </a:r>
          </a:p>
          <a:p>
            <a:pPr lvl="1">
              <a:lnSpc>
                <a:spcPct val="90000"/>
              </a:lnSpc>
              <a:buFontTx/>
              <a:buNone/>
            </a:pPr>
            <a:r>
              <a:rPr lang="en-US" altLang="en-US" dirty="0" smtClean="0"/>
              <a:t>6-7. 2nd thesis statement. "The follow- | </a:t>
            </a:r>
            <a:r>
              <a:rPr lang="en-US" altLang="en-US" dirty="0" err="1" smtClean="0"/>
              <a:t>ing</a:t>
            </a:r>
            <a:r>
              <a:rPr lang="en-US" altLang="en-US" dirty="0" smtClean="0"/>
              <a:t> discussion will show how the popular, mass-produced genre (daily life) scenes on Athenian pottery of the sixth and fifth centuries B.C. help the people (</a:t>
            </a:r>
            <a:r>
              <a:rPr lang="en-US" altLang="en-US" i="1" dirty="0" smtClean="0"/>
              <a:t>dêmos</a:t>
            </a:r>
            <a:r>
              <a:rPr lang="en-US" altLang="en-US" dirty="0" smtClean="0"/>
              <a:t>) of Athens acquire the sense of corporate identity that made possible the radical democracy of the fifth century." disclaimers as to appearance of inappropriate ideological bias. simply claims of </a:t>
            </a:r>
            <a:r>
              <a:rPr lang="en-US" altLang="en-US" dirty="0" err="1" smtClean="0"/>
              <a:t>effiency</a:t>
            </a:r>
            <a:r>
              <a:rPr lang="en-US" altLang="en-US" dirty="0" smtClean="0"/>
              <a:t> on what </a:t>
            </a:r>
            <a:r>
              <a:rPr lang="en-US" altLang="en-US" dirty="0" err="1" smtClean="0"/>
              <a:t>i'd</a:t>
            </a:r>
            <a:r>
              <a:rPr lang="en-US" altLang="en-US" dirty="0" smtClean="0"/>
              <a:t> term the level of propaganda.</a:t>
            </a:r>
          </a:p>
          <a:p>
            <a:pPr>
              <a:lnSpc>
                <a:spcPct val="90000"/>
              </a:lnSpc>
            </a:pPr>
            <a:r>
              <a:rPr lang="en-US" altLang="en-US" dirty="0" smtClean="0"/>
              <a:t>“Feedback response” model</a:t>
            </a:r>
          </a:p>
          <a:p>
            <a:pPr lvl="1">
              <a:lnSpc>
                <a:spcPct val="90000"/>
              </a:lnSpc>
            </a:pPr>
            <a:r>
              <a:rPr lang="en-US" altLang="en-US" dirty="0" smtClean="0"/>
              <a:t>3-4. the "feedback response" model as, e.g., applied to the romance novel. for ancient </a:t>
            </a:r>
            <a:r>
              <a:rPr lang="en-US" altLang="en-US" dirty="0" err="1" smtClean="0"/>
              <a:t>athens</a:t>
            </a:r>
            <a:r>
              <a:rPr lang="en-US" altLang="en-US" dirty="0" smtClean="0"/>
              <a:t>, we don't have proper audience reception data; hence we should see change in themes as change in audience expectations</a:t>
            </a:r>
          </a:p>
          <a:p>
            <a:pPr>
              <a:lnSpc>
                <a:spcPct val="90000"/>
              </a:lnSpc>
            </a:pPr>
            <a:r>
              <a:rPr lang="en-US" altLang="en-US" dirty="0" smtClean="0"/>
              <a:t>evidence, argumentation</a:t>
            </a:r>
          </a:p>
          <a:p>
            <a:pPr lvl="1">
              <a:lnSpc>
                <a:spcPct val="90000"/>
              </a:lnSpc>
              <a:buFontTx/>
              <a:buNone/>
            </a:pPr>
            <a:r>
              <a:rPr lang="en-US" altLang="en-US" dirty="0" smtClean="0"/>
              <a:t>8-9. probable explanation of fall-off in scenes: change in </a:t>
            </a:r>
            <a:r>
              <a:rPr lang="en-US" altLang="en-US" dirty="0" err="1" smtClean="0"/>
              <a:t>athenian</a:t>
            </a:r>
            <a:r>
              <a:rPr lang="en-US" altLang="en-US" dirty="0" smtClean="0"/>
              <a:t> tastes and political norms. </a:t>
            </a:r>
            <a:r>
              <a:rPr lang="en-US" altLang="en-US" dirty="0" err="1" smtClean="0"/>
              <a:t>ealier</a:t>
            </a:r>
            <a:r>
              <a:rPr lang="en-US" altLang="en-US" dirty="0" smtClean="0"/>
              <a:t> vases stress release from restraint - </a:t>
            </a:r>
            <a:r>
              <a:rPr lang="en-US" altLang="en-US" dirty="0" err="1" smtClean="0"/>
              <a:t>dionysian</a:t>
            </a:r>
            <a:r>
              <a:rPr lang="en-US" altLang="en-US" dirty="0" smtClean="0"/>
              <a:t> themes. "male emotional self-expression (</a:t>
            </a:r>
            <a:r>
              <a:rPr lang="en-US" altLang="en-US" i="1" dirty="0" err="1" smtClean="0"/>
              <a:t>orgê</a:t>
            </a:r>
            <a:r>
              <a:rPr lang="en-US" altLang="en-US" dirty="0" smtClean="0"/>
              <a:t>) of various forms." relative absence of affection or even pleasure in comparison to hostility, anger. by a certain point, </a:t>
            </a:r>
            <a:r>
              <a:rPr lang="en-US" altLang="en-US" dirty="0" err="1" smtClean="0"/>
              <a:t>emergance</a:t>
            </a:r>
            <a:r>
              <a:rPr lang="en-US" altLang="en-US" dirty="0" smtClean="0"/>
              <a:t> of "male dominance and female submission." lack of female perspective.</a:t>
            </a:r>
          </a:p>
          <a:p>
            <a:pPr lvl="1">
              <a:lnSpc>
                <a:spcPct val="90000"/>
              </a:lnSpc>
              <a:buFontTx/>
              <a:buNone/>
            </a:pPr>
            <a:r>
              <a:rPr lang="en-US" altLang="en-US" dirty="0" smtClean="0"/>
              <a:t>26. 450s-430s =&gt; eros "invades" matrimonial scenes to make explicit the element of desire between man and woman. </a:t>
            </a:r>
            <a:r>
              <a:rPr lang="en-US" altLang="en-US" dirty="0" err="1" smtClean="0"/>
              <a:t>sutton's</a:t>
            </a:r>
            <a:r>
              <a:rPr lang="en-US" altLang="en-US" dirty="0" smtClean="0"/>
              <a:t> idea being that these scenes are, in a sense, meant to encourage </a:t>
            </a:r>
            <a:r>
              <a:rPr lang="en-US" altLang="en-US" dirty="0" err="1" smtClean="0"/>
              <a:t>athenian</a:t>
            </a:r>
            <a:r>
              <a:rPr lang="en-US" altLang="en-US" dirty="0" smtClean="0"/>
              <a:t> women to embrace the role as wives.</a:t>
            </a:r>
          </a:p>
          <a:p>
            <a:pPr lvl="1">
              <a:lnSpc>
                <a:spcPct val="90000"/>
              </a:lnSpc>
              <a:buFontTx/>
              <a:buNone/>
            </a:pPr>
            <a:r>
              <a:rPr lang="en-US" altLang="en-US" dirty="0" smtClean="0"/>
              <a:t>26. 450s-430s =&gt; eros "invades" (figuratively as well as thematically) matrimonial scenes to make explicit the element of desire between man and woman. </a:t>
            </a:r>
            <a:r>
              <a:rPr lang="en-US" altLang="en-US" dirty="0" err="1" smtClean="0"/>
              <a:t>sutton's</a:t>
            </a:r>
            <a:r>
              <a:rPr lang="en-US" altLang="en-US" dirty="0" smtClean="0"/>
              <a:t> idea being that these scenes are, in a sense, meant to encourage </a:t>
            </a:r>
            <a:r>
              <a:rPr lang="en-US" altLang="en-US" dirty="0" err="1" smtClean="0"/>
              <a:t>athenian</a:t>
            </a:r>
            <a:r>
              <a:rPr lang="en-US" altLang="en-US" dirty="0" smtClean="0"/>
              <a:t> women to embrace the role as wives. (but why </a:t>
            </a:r>
            <a:r>
              <a:rPr lang="en-US" altLang="en-US" dirty="0" err="1" smtClean="0"/>
              <a:t>athenian</a:t>
            </a:r>
            <a:r>
              <a:rPr lang="en-US" altLang="en-US" dirty="0" smtClean="0"/>
              <a:t> brides as the targeted audience?? shouldn't it be men??)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22</a:t>
            </a:fld>
            <a:endParaRPr lang="en-US" altLang="en-US"/>
          </a:p>
        </p:txBody>
      </p:sp>
    </p:spTree>
    <p:extLst>
      <p:ext uri="{BB962C8B-B14F-4D97-AF65-F5344CB8AC3E}">
        <p14:creationId xmlns:p14="http://schemas.microsoft.com/office/powerpoint/2010/main" val="25341016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3</a:t>
            </a:fld>
            <a:endParaRPr lang="en-US" altLang="en-US"/>
          </a:p>
        </p:txBody>
      </p:sp>
    </p:spTree>
    <p:extLst>
      <p:ext uri="{BB962C8B-B14F-4D97-AF65-F5344CB8AC3E}">
        <p14:creationId xmlns:p14="http://schemas.microsoft.com/office/powerpoint/2010/main" val="42360114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CB48FF39-650D-4729-8B0D-948D3AEC6943}" type="datetime1">
              <a:rPr lang="en-US" altLang="en-US"/>
              <a:pPr/>
              <a:t>2013-10-08</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761863EF-96B7-432C-A500-19C1477F2FDA}" type="slidenum">
              <a:rPr lang="en-US" altLang="en-US"/>
              <a:pPr/>
              <a:t>4</a:t>
            </a:fld>
            <a:endParaRPr lang="en-US" altLang="en-US"/>
          </a:p>
        </p:txBody>
      </p:sp>
      <p:sp>
        <p:nvSpPr>
          <p:cNvPr id="678914" name="Rectangle 2"/>
          <p:cNvSpPr>
            <a:spLocks noGrp="1" noRot="1" noChangeAspect="1" noChangeArrowheads="1" noTextEdit="1"/>
          </p:cNvSpPr>
          <p:nvPr>
            <p:ph type="sldImg"/>
          </p:nvPr>
        </p:nvSpPr>
        <p:spPr>
          <a:xfrm>
            <a:off x="2227263" y="700088"/>
            <a:ext cx="2592387" cy="1944687"/>
          </a:xfrm>
          <a:ln/>
        </p:spPr>
      </p:sp>
      <p:sp>
        <p:nvSpPr>
          <p:cNvPr id="678915" name="Rectangle 3"/>
          <p:cNvSpPr>
            <a:spLocks noGrp="1" noChangeArrowheads="1"/>
          </p:cNvSpPr>
          <p:nvPr>
            <p:ph type="body" idx="1"/>
          </p:nvPr>
        </p:nvSpPr>
        <p:spPr/>
        <p:txBody>
          <a:bodyPr/>
          <a:lstStyle/>
          <a:p>
            <a:r>
              <a:rPr lang="en-US" altLang="en-US" dirty="0" smtClean="0"/>
              <a:t>NOTES WIVES ETC.</a:t>
            </a:r>
          </a:p>
          <a:p>
            <a:pPr lvl="1"/>
            <a:r>
              <a:rPr lang="en-US" altLang="en-US" dirty="0" smtClean="0"/>
              <a:t>women helped perpetuate the </a:t>
            </a:r>
            <a:r>
              <a:rPr lang="en-US" altLang="en-US" i="1" dirty="0" smtClean="0"/>
              <a:t>oikos</a:t>
            </a:r>
            <a:r>
              <a:rPr lang="en-US" altLang="en-US" dirty="0" smtClean="0"/>
              <a:t> by producing male issue and, in a pinch, by providing means whereby property could still remain within the family.</a:t>
            </a:r>
          </a:p>
          <a:p>
            <a:pPr lvl="1"/>
            <a:r>
              <a:rPr lang="en-US" altLang="en-US" dirty="0" smtClean="0"/>
              <a:t>hence the stated rationale for this case prosecuted by </a:t>
            </a:r>
            <a:r>
              <a:rPr lang="en-US" altLang="en-US" dirty="0" err="1" smtClean="0"/>
              <a:t>theomnestus</a:t>
            </a:r>
            <a:r>
              <a:rPr lang="en-US" altLang="en-US" dirty="0" smtClean="0"/>
              <a:t> and </a:t>
            </a:r>
            <a:r>
              <a:rPr lang="en-US" altLang="en-US" dirty="0" err="1" smtClean="0"/>
              <a:t>apollodorus</a:t>
            </a:r>
            <a:r>
              <a:rPr lang="en-US" altLang="en-US" dirty="0" smtClean="0"/>
              <a:t>: </a:t>
            </a:r>
            <a:r>
              <a:rPr lang="en-US" altLang="en-US" dirty="0" err="1" smtClean="0"/>
              <a:t>st</a:t>
            </a:r>
            <a:r>
              <a:rPr lang="en-US" altLang="en-US" dirty="0" smtClean="0"/>
              <a:t> has passed off a foreign-born non-citizen ex-slave former prostitute as legit wife and mother of his children</a:t>
            </a:r>
          </a:p>
          <a:p>
            <a:pPr lvl="2"/>
            <a:r>
              <a:rPr lang="en-US" altLang="en-US" dirty="0" smtClean="0"/>
              <a:t>PENALTIES: for </a:t>
            </a:r>
            <a:r>
              <a:rPr lang="en-US" altLang="en-US" dirty="0" err="1" smtClean="0"/>
              <a:t>st</a:t>
            </a:r>
            <a:r>
              <a:rPr lang="en-US" altLang="en-US" dirty="0" smtClean="0"/>
              <a:t> = 1000 </a:t>
            </a:r>
            <a:r>
              <a:rPr lang="en-US" altLang="en-US" dirty="0" err="1" smtClean="0"/>
              <a:t>dr</a:t>
            </a:r>
            <a:r>
              <a:rPr lang="en-US" altLang="en-US" dirty="0" smtClean="0"/>
              <a:t> fine, possible disfranchisement of kids, humiliation; </a:t>
            </a:r>
            <a:r>
              <a:rPr lang="en-US" sz="1200" b="0" i="0" u="none" kern="1200" dirty="0" smtClean="0">
                <a:solidFill>
                  <a:schemeClr val="tx1"/>
                </a:solidFill>
                <a:latin typeface="Calibri" panose="020F0502020204030204" pitchFamily="34" charset="0"/>
                <a:ea typeface="+mn-ea"/>
                <a:cs typeface="+mn-cs"/>
              </a:rPr>
              <a:t>enslavement and confiscation for foreigners posing as citizen spouses.</a:t>
            </a:r>
            <a:endParaRPr lang="en-US" altLang="en-US" dirty="0" smtClean="0"/>
          </a:p>
          <a:p>
            <a:pPr marL="228600" indent="-228600"/>
            <a:r>
              <a:rPr lang="en-US" altLang="en-US" sz="1000" dirty="0" smtClean="0"/>
              <a:t>13</a:t>
            </a:r>
            <a:r>
              <a:rPr lang="en-US" altLang="en-US" sz="1000" dirty="0"/>
              <a:t>. the charges enumerated - made to suggest coalescence of public and private interests.</a:t>
            </a:r>
          </a:p>
          <a:p>
            <a:pPr marL="457200" lvl="1" indent="-228600">
              <a:buFontTx/>
              <a:buAutoNum type="arabicPeriod"/>
            </a:pPr>
            <a:r>
              <a:rPr lang="en-US" altLang="en-US" sz="1000" dirty="0"/>
              <a:t>living with for woman as wife.</a:t>
            </a:r>
          </a:p>
          <a:p>
            <a:pPr marL="457200" lvl="1" indent="-228600">
              <a:buFontTx/>
              <a:buAutoNum type="arabicPeriod"/>
            </a:pPr>
            <a:r>
              <a:rPr lang="en-US" altLang="en-US" sz="1000" dirty="0"/>
              <a:t>introduced children not his as his and as deserving citizenship.</a:t>
            </a:r>
          </a:p>
          <a:p>
            <a:pPr marL="457200" lvl="1" indent="-228600">
              <a:buFontTx/>
              <a:buAutoNum type="arabicPeriod"/>
            </a:pPr>
            <a:r>
              <a:rPr lang="en-US" altLang="en-US" sz="1000" dirty="0"/>
              <a:t>has married off prostitute's daughters as if own.</a:t>
            </a:r>
          </a:p>
          <a:p>
            <a:pPr marL="457200" lvl="1" indent="-228600">
              <a:buFontTx/>
              <a:buAutoNum type="arabicPeriod"/>
            </a:pPr>
            <a:r>
              <a:rPr lang="en-US" altLang="en-US" sz="1000" dirty="0"/>
              <a:t>impiety of the king-archon business.</a:t>
            </a:r>
          </a:p>
          <a:p>
            <a:pPr marL="685800" lvl="2" indent="-228600"/>
            <a:r>
              <a:rPr lang="en-US" altLang="en-US" sz="1000" dirty="0"/>
              <a:t>72 ff. the marrying to </a:t>
            </a:r>
            <a:r>
              <a:rPr lang="en-US" altLang="en-US" sz="1000" dirty="0" err="1"/>
              <a:t>Theogenes</a:t>
            </a:r>
            <a:r>
              <a:rPr lang="en-US" altLang="en-US" sz="1000" dirty="0"/>
              <a:t>, the basileus-elect, thing. religion and national identity get into it. 74 ff. historical background to kingship. 79 ff. Areopagus punishes </a:t>
            </a:r>
            <a:r>
              <a:rPr lang="en-US" altLang="en-US" sz="1000" dirty="0" err="1"/>
              <a:t>Theogenes</a:t>
            </a:r>
            <a:r>
              <a:rPr lang="en-US" altLang="en-US" sz="1000" dirty="0"/>
              <a:t> for passing off wife as legit</a:t>
            </a:r>
          </a:p>
          <a:p>
            <a:pPr marL="457200" lvl="1" indent="-228600">
              <a:buFontTx/>
              <a:buAutoNum type="arabicPeriod"/>
            </a:pPr>
            <a:r>
              <a:rPr lang="en-US" altLang="en-US" sz="1000" dirty="0"/>
              <a:t>undermined the integrity of the enfranchisement process.</a:t>
            </a:r>
          </a:p>
          <a:p>
            <a:pPr marL="228600" indent="-228600"/>
            <a:r>
              <a:rPr lang="en-US" altLang="en-US" sz="1000" dirty="0"/>
              <a:t>jury appeals (Jury </a:t>
            </a:r>
            <a:r>
              <a:rPr lang="en-US" altLang="en-US" sz="1000" dirty="0" smtClean="0"/>
              <a:t>“shaming”)</a:t>
            </a:r>
            <a:endParaRPr lang="en-US" altLang="en-US" sz="1000" dirty="0"/>
          </a:p>
          <a:p>
            <a:pPr marL="457200" lvl="1" indent="-228600"/>
            <a:r>
              <a:rPr lang="en-US" altLang="en-US" sz="1000" dirty="0" smtClean="0"/>
              <a:t>110 </a:t>
            </a:r>
            <a:r>
              <a:rPr lang="en-US" altLang="en-US" sz="1000" dirty="0"/>
              <a:t>ff. the shaming vis-a`-vis jurors coming home and being quizzed by women on trial. honorable women rightly outraged; women of "less sense" encouraged to license. a general OK for such behavior as n illustrates. the laws providing dowries for the impecunious baffled; poor girls will be forced into prostitution. a vote to protect "your women."</a:t>
            </a:r>
          </a:p>
          <a:p>
            <a:pPr marL="457200" lvl="1" indent="-228600"/>
            <a:r>
              <a:rPr lang="en-US" altLang="en-US" sz="1000" dirty="0"/>
              <a:t>113. law that girl with 1/2 decent looks can get a state-sponsored dowry. acquit, and poor citizen girls will all have to become prostitutes. you're protecting </a:t>
            </a:r>
            <a:r>
              <a:rPr lang="en-US" altLang="en-US" sz="1000" i="1" dirty="0"/>
              <a:t>your</a:t>
            </a:r>
            <a:r>
              <a:rPr lang="en-US" altLang="en-US" sz="1000" dirty="0"/>
              <a:t> women here!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81B5C180-4E0B-4F40-8584-A193CBF2DA84}" type="datetime1">
              <a:rPr lang="en-US" altLang="en-US"/>
              <a:pPr/>
              <a:t>2013-10-08</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F97B7CEA-BD08-4652-9AF9-25B7C8290583}" type="slidenum">
              <a:rPr lang="en-US" altLang="en-US"/>
              <a:pPr/>
              <a:t>5</a:t>
            </a:fld>
            <a:endParaRPr lang="en-US" altLang="en-US"/>
          </a:p>
        </p:txBody>
      </p:sp>
      <p:sp>
        <p:nvSpPr>
          <p:cNvPr id="670722" name="Rectangle 2"/>
          <p:cNvSpPr>
            <a:spLocks noGrp="1" noRot="1" noChangeAspect="1" noChangeArrowheads="1" noTextEdit="1"/>
          </p:cNvSpPr>
          <p:nvPr>
            <p:ph type="sldImg"/>
          </p:nvPr>
        </p:nvSpPr>
        <p:spPr>
          <a:xfrm>
            <a:off x="2227263" y="700088"/>
            <a:ext cx="2592387" cy="1944687"/>
          </a:xfrm>
          <a:ln/>
        </p:spPr>
      </p:sp>
      <p:sp>
        <p:nvSpPr>
          <p:cNvPr id="670723" name="Rectangle 3"/>
          <p:cNvSpPr>
            <a:spLocks noGrp="1" noChangeArrowheads="1"/>
          </p:cNvSpPr>
          <p:nvPr>
            <p:ph type="body" idx="1"/>
          </p:nvPr>
        </p:nvSpPr>
        <p:spPr/>
        <p:txBody>
          <a:bodyPr/>
          <a:lstStyle/>
          <a:p>
            <a:pPr>
              <a:lnSpc>
                <a:spcPct val="90000"/>
              </a:lnSpc>
            </a:pPr>
            <a:r>
              <a:rPr lang="en-US" altLang="en-US" dirty="0" err="1"/>
              <a:t>ARTstor</a:t>
            </a:r>
            <a:r>
              <a:rPr lang="en-US" altLang="en-US" dirty="0"/>
              <a:t> info:</a:t>
            </a:r>
          </a:p>
          <a:p>
            <a:pPr lvl="1">
              <a:lnSpc>
                <a:spcPct val="90000"/>
              </a:lnSpc>
            </a:pPr>
            <a:r>
              <a:rPr lang="en-US" altLang="en-US" dirty="0"/>
              <a:t>Creator </a:t>
            </a:r>
            <a:r>
              <a:rPr lang="en-US" altLang="en-US" dirty="0" err="1"/>
              <a:t>Onesimos</a:t>
            </a:r>
            <a:r>
              <a:rPr lang="en-US" altLang="en-US" dirty="0"/>
              <a:t>, ca. 500-475 </a:t>
            </a:r>
            <a:r>
              <a:rPr lang="en-US" altLang="en-US" dirty="0" err="1"/>
              <a:t>B.C</a:t>
            </a:r>
            <a:r>
              <a:rPr lang="en-US" altLang="en-US" dirty="0"/>
              <a:t> Title Kylix: Hetaira &amp; Old Man Date c.500-490 Location </a:t>
            </a:r>
            <a:r>
              <a:rPr lang="en-US" altLang="en-US" dirty="0" err="1"/>
              <a:t>Attike</a:t>
            </a:r>
            <a:r>
              <a:rPr lang="en-US" altLang="en-US" dirty="0"/>
              <a:t> (Greece) Description From Attica; found at </a:t>
            </a:r>
            <a:r>
              <a:rPr lang="en-US" altLang="en-US" dirty="0" err="1"/>
              <a:t>Vulci</a:t>
            </a:r>
            <a:r>
              <a:rPr lang="en-US" altLang="en-US" dirty="0"/>
              <a:t> Subject </a:t>
            </a:r>
            <a:r>
              <a:rPr lang="en-US" altLang="en-US" dirty="0" err="1"/>
              <a:t>Attike</a:t>
            </a:r>
            <a:r>
              <a:rPr lang="en-US" altLang="en-US" dirty="0"/>
              <a:t> (Greece) </a:t>
            </a:r>
            <a:br>
              <a:rPr lang="en-US" altLang="en-US" dirty="0"/>
            </a:br>
            <a:r>
              <a:rPr lang="en-US" altLang="en-US" dirty="0"/>
              <a:t>Vase Paintings--Greek: Archaic--520-480 </a:t>
            </a:r>
            <a:r>
              <a:rPr lang="en-US" altLang="en-US" dirty="0" err="1"/>
              <a:t>B.C</a:t>
            </a:r>
            <a:r>
              <a:rPr lang="en-US" altLang="en-US" dirty="0"/>
              <a:t> </a:t>
            </a:r>
            <a:br>
              <a:rPr lang="en-US" altLang="en-US" dirty="0"/>
            </a:br>
            <a:r>
              <a:rPr lang="en-US" altLang="en-US" dirty="0" err="1"/>
              <a:t>kylikes</a:t>
            </a:r>
            <a:r>
              <a:rPr lang="en-US" altLang="en-US" dirty="0"/>
              <a:t> Collection The Image Gallery Source Data from: University of California, San Diego</a:t>
            </a:r>
          </a:p>
          <a:p>
            <a:pPr>
              <a:lnSpc>
                <a:spcPct val="90000"/>
              </a:lnSpc>
            </a:pPr>
            <a:r>
              <a:rPr lang="en-US" altLang="en-US" dirty="0"/>
              <a:t>PROSTITUTES, CONCUBINES</a:t>
            </a:r>
          </a:p>
          <a:p>
            <a:pPr>
              <a:lnSpc>
                <a:spcPct val="90000"/>
              </a:lnSpc>
            </a:pPr>
            <a:r>
              <a:rPr lang="en-US" altLang="en-US" i="1" dirty="0"/>
              <a:t>Hetaira</a:t>
            </a:r>
            <a:r>
              <a:rPr lang="en-US" altLang="en-US" dirty="0"/>
              <a:t> (</a:t>
            </a:r>
            <a:r>
              <a:rPr lang="en-US" altLang="en-US" dirty="0" err="1"/>
              <a:t>plur</a:t>
            </a:r>
            <a:r>
              <a:rPr lang="en-US" altLang="en-US" dirty="0"/>
              <a:t>. </a:t>
            </a:r>
            <a:r>
              <a:rPr lang="en-US" altLang="en-US" i="1" dirty="0"/>
              <a:t>hetairai</a:t>
            </a:r>
            <a:r>
              <a:rPr lang="en-US" altLang="en-US" dirty="0"/>
              <a:t>)</a:t>
            </a:r>
          </a:p>
          <a:p>
            <a:pPr lvl="1">
              <a:lnSpc>
                <a:spcPct val="90000"/>
              </a:lnSpc>
            </a:pPr>
            <a:r>
              <a:rPr lang="en-US" altLang="en-US" dirty="0"/>
              <a:t>expense</a:t>
            </a:r>
          </a:p>
          <a:p>
            <a:pPr lvl="1">
              <a:lnSpc>
                <a:spcPct val="90000"/>
              </a:lnSpc>
            </a:pPr>
            <a:r>
              <a:rPr lang="en-US" altLang="en-US" dirty="0"/>
              <a:t>relationship</a:t>
            </a:r>
          </a:p>
          <a:p>
            <a:pPr lvl="2">
              <a:lnSpc>
                <a:spcPct val="90000"/>
              </a:lnSpc>
            </a:pPr>
            <a:r>
              <a:rPr lang="en-US" altLang="en-US" dirty="0"/>
              <a:t>29 ff. </a:t>
            </a:r>
            <a:r>
              <a:rPr lang="en-US" altLang="en-US" dirty="0" err="1"/>
              <a:t>Timanoridas</a:t>
            </a:r>
            <a:r>
              <a:rPr lang="en-US" altLang="en-US" dirty="0"/>
              <a:t> and Eucrates seem to have shared her and have bought her for themselves. When they get married, out of apparent affection they want to see her freed and well set up, not "under the thumb of a brothel keeper." She is to buy her freedom for less than they'd </a:t>
            </a:r>
            <a:r>
              <a:rPr lang="en-US" altLang="en-US" dirty="0" err="1"/>
              <a:t>orginally</a:t>
            </a:r>
            <a:r>
              <a:rPr lang="en-US" altLang="en-US" dirty="0"/>
              <a:t> paid for it. N consults ex-lovers for the cash. But these men seem to want her out of the way, as if maybe married life could get complicated with an ex-kept woman around. al this confirms n's slave background.</a:t>
            </a:r>
          </a:p>
          <a:p>
            <a:pPr lvl="2">
              <a:lnSpc>
                <a:spcPct val="90000"/>
              </a:lnSpc>
            </a:pPr>
            <a:r>
              <a:rPr lang="en-US" altLang="en-US" dirty="0"/>
              <a:t>30. owners about to marry seek to procure her freedom. seem to want to enable her to set up as independent </a:t>
            </a:r>
            <a:r>
              <a:rPr lang="en-US" altLang="en-US" i="1" dirty="0"/>
              <a:t>hetaira</a:t>
            </a:r>
            <a:r>
              <a:rPr lang="en-US" altLang="en-US" dirty="0"/>
              <a:t>.</a:t>
            </a:r>
          </a:p>
          <a:p>
            <a:pPr lvl="2">
              <a:lnSpc>
                <a:spcPct val="90000"/>
              </a:lnSpc>
            </a:pPr>
            <a:r>
              <a:rPr lang="en-US" altLang="en-US" dirty="0"/>
              <a:t>say one </a:t>
            </a:r>
            <a:r>
              <a:rPr lang="en-US" altLang="en-US" dirty="0" err="1"/>
              <a:t>drach</a:t>
            </a:r>
            <a:r>
              <a:rPr lang="en-US" altLang="en-US" dirty="0"/>
              <a:t> = ca. 50$$. </a:t>
            </a:r>
            <a:r>
              <a:rPr lang="en-US" altLang="en-US" dirty="0" err="1"/>
              <a:t>tim</a:t>
            </a:r>
            <a:r>
              <a:rPr lang="en-US" altLang="en-US" dirty="0"/>
              <a:t> and </a:t>
            </a:r>
            <a:r>
              <a:rPr lang="en-US" altLang="en-US" dirty="0" err="1"/>
              <a:t>eucr</a:t>
            </a:r>
            <a:r>
              <a:rPr lang="en-US" altLang="en-US" dirty="0"/>
              <a:t> paid 30 minas, @ 100 </a:t>
            </a:r>
            <a:r>
              <a:rPr lang="en-US" altLang="en-US" dirty="0" err="1"/>
              <a:t>drs</a:t>
            </a:r>
            <a:r>
              <a:rPr lang="en-US" altLang="en-US" dirty="0"/>
              <a:t> per </a:t>
            </a:r>
            <a:r>
              <a:rPr lang="en-US" altLang="en-US" dirty="0" err="1"/>
              <a:t>mn</a:t>
            </a:r>
            <a:r>
              <a:rPr lang="en-US" altLang="en-US" dirty="0"/>
              <a:t>, = 3,000 </a:t>
            </a:r>
            <a:r>
              <a:rPr lang="en-US" altLang="en-US" dirty="0" err="1"/>
              <a:t>drs.</a:t>
            </a:r>
            <a:r>
              <a:rPr lang="en-US" altLang="en-US" dirty="0"/>
              <a:t> 150,000$$ is that possible?? she seems to be borrowing money for her freedom from a syndicate led by </a:t>
            </a:r>
            <a:r>
              <a:rPr lang="en-US" altLang="en-US" dirty="0" err="1"/>
              <a:t>phrynion</a:t>
            </a:r>
            <a:r>
              <a:rPr lang="en-US" altLang="en-US" dirty="0"/>
              <a:t>, who then seems to treat her as more or less his own. the offer of freedom, it seems to turn out, is meant to get out of </a:t>
            </a:r>
            <a:r>
              <a:rPr lang="en-US" altLang="en-US" dirty="0" err="1"/>
              <a:t>corinth</a:t>
            </a:r>
            <a:r>
              <a:rPr lang="en-US" altLang="en-US" dirty="0"/>
              <a:t> once </a:t>
            </a:r>
            <a:r>
              <a:rPr lang="en-US" altLang="en-US" dirty="0" err="1"/>
              <a:t>tim</a:t>
            </a:r>
            <a:r>
              <a:rPr lang="en-US" altLang="en-US" dirty="0"/>
              <a:t> and </a:t>
            </a:r>
            <a:r>
              <a:rPr lang="en-US" altLang="en-US" dirty="0" err="1"/>
              <a:t>eucr</a:t>
            </a:r>
            <a:r>
              <a:rPr lang="en-US" altLang="en-US" dirty="0"/>
              <a:t> got married. (????)</a:t>
            </a:r>
          </a:p>
          <a:p>
            <a:pPr>
              <a:lnSpc>
                <a:spcPct val="90000"/>
              </a:lnSpc>
            </a:pPr>
            <a:r>
              <a:rPr lang="en-US" altLang="en-US" i="1" dirty="0"/>
              <a:t>Porne</a:t>
            </a:r>
            <a:r>
              <a:rPr lang="en-US" altLang="en-US" dirty="0"/>
              <a:t> (</a:t>
            </a:r>
            <a:r>
              <a:rPr lang="en-US" altLang="en-US" dirty="0" err="1"/>
              <a:t>plur</a:t>
            </a:r>
            <a:r>
              <a:rPr lang="en-US" altLang="en-US" dirty="0"/>
              <a:t>. </a:t>
            </a:r>
            <a:r>
              <a:rPr lang="en-US" altLang="en-US" i="1" dirty="0"/>
              <a:t>pornai</a:t>
            </a:r>
            <a:r>
              <a:rPr lang="en-US" altLang="en-US" dirty="0"/>
              <a:t>)</a:t>
            </a:r>
          </a:p>
          <a:p>
            <a:pPr lvl="1">
              <a:lnSpc>
                <a:spcPct val="90000"/>
              </a:lnSpc>
            </a:pPr>
            <a:r>
              <a:rPr lang="en-US" altLang="en-US" dirty="0"/>
              <a:t>publicity</a:t>
            </a:r>
          </a:p>
          <a:p>
            <a:pPr lvl="1">
              <a:lnSpc>
                <a:spcPct val="90000"/>
              </a:lnSpc>
            </a:pPr>
            <a:r>
              <a:rPr lang="en-US" altLang="en-US" dirty="0"/>
              <a:t>commodification</a:t>
            </a:r>
          </a:p>
          <a:p>
            <a:pPr>
              <a:lnSpc>
                <a:spcPct val="90000"/>
              </a:lnSpc>
            </a:pPr>
            <a:r>
              <a:rPr lang="en-US" altLang="en-US" i="1" dirty="0" err="1"/>
              <a:t>Palake</a:t>
            </a:r>
            <a:endParaRPr lang="en-US" altLang="en-US" i="1" dirty="0"/>
          </a:p>
          <a:p>
            <a:pPr lvl="1">
              <a:lnSpc>
                <a:spcPct val="90000"/>
              </a:lnSpc>
            </a:pPr>
            <a:r>
              <a:rPr lang="en-US" altLang="en-US" dirty="0"/>
              <a:t>“kept” slave woman</a:t>
            </a:r>
          </a:p>
          <a:p>
            <a:pPr lvl="1">
              <a:lnSpc>
                <a:spcPct val="90000"/>
              </a:lnSpc>
            </a:pPr>
            <a:r>
              <a:rPr lang="en-US" altLang="en-US" dirty="0" err="1"/>
              <a:t>ath</a:t>
            </a:r>
            <a:r>
              <a:rPr lang="en-US" altLang="en-US" dirty="0"/>
              <a:t>. law homicide (</a:t>
            </a:r>
            <a:r>
              <a:rPr lang="en-US" altLang="en-US" dirty="0" err="1"/>
              <a:t>dem</a:t>
            </a:r>
            <a:r>
              <a:rPr lang="en-US" altLang="en-US" dirty="0"/>
              <a:t> 23.53): “If a man kill another unintentionally in an athletic contest, or overcoming him in a fight on the highway, or unwittingly in battle, or in intercourse with his wife, or mother, or sister, or daughter, or concubine kept for procreation of legitimate children, he shall not go into exile as a manslayer on that account.”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27263" y="700088"/>
            <a:ext cx="2592387" cy="1944687"/>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6</a:t>
            </a:fld>
            <a:endParaRPr lang="en-US" altLang="en-US"/>
          </a:p>
        </p:txBody>
      </p:sp>
    </p:spTree>
    <p:extLst>
      <p:ext uri="{BB962C8B-B14F-4D97-AF65-F5344CB8AC3E}">
        <p14:creationId xmlns:p14="http://schemas.microsoft.com/office/powerpoint/2010/main" val="37497032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4FB1527A-1A60-4454-A8DC-1413E90DDB3F}" type="datetime1">
              <a:rPr lang="en-US" altLang="en-US"/>
              <a:pPr/>
              <a:t>2013-10-08</a:t>
            </a:fld>
            <a:endParaRPr lang="en-US" altLang="en-US"/>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EC312DC7-A8EA-4D22-BAED-F1C359CF5881}" type="slidenum">
              <a:rPr lang="en-US" altLang="en-US"/>
              <a:pPr/>
              <a:t>7</a:t>
            </a:fld>
            <a:endParaRPr lang="en-US" altLang="en-US"/>
          </a:p>
        </p:txBody>
      </p:sp>
      <p:sp>
        <p:nvSpPr>
          <p:cNvPr id="701442" name="Rectangle 2"/>
          <p:cNvSpPr>
            <a:spLocks noGrp="1" noRot="1" noChangeAspect="1" noChangeArrowheads="1" noTextEdit="1"/>
          </p:cNvSpPr>
          <p:nvPr>
            <p:ph type="sldImg"/>
          </p:nvPr>
        </p:nvSpPr>
        <p:spPr>
          <a:xfrm>
            <a:off x="2227263" y="700088"/>
            <a:ext cx="2592387" cy="1944687"/>
          </a:xfrm>
          <a:ln/>
        </p:spPr>
      </p:sp>
      <p:sp>
        <p:nvSpPr>
          <p:cNvPr id="701443" name="Rectangle 3"/>
          <p:cNvSpPr>
            <a:spLocks noGrp="1" noChangeArrowheads="1"/>
          </p:cNvSpPr>
          <p:nvPr>
            <p:ph type="body" idx="1"/>
          </p:nvPr>
        </p:nvSpPr>
        <p:spPr/>
        <p:txBody>
          <a:bodyPr/>
          <a:lstStyle/>
          <a:p>
            <a:r>
              <a:rPr lang="en-US" sz="1200" b="0" i="0" u="none" kern="1200" dirty="0" smtClean="0">
                <a:solidFill>
                  <a:schemeClr val="tx1"/>
                </a:solidFill>
                <a:latin typeface="Calibri" panose="020F0502020204030204" pitchFamily="34" charset="0"/>
                <a:ea typeface="+mn-ea"/>
                <a:cs typeface="+mn-cs"/>
              </a:rPr>
              <a:t>26. </a:t>
            </a:r>
            <a:r>
              <a:rPr lang="en-US" sz="1200" b="0" i="0" u="none" kern="1200" dirty="0" err="1" smtClean="0">
                <a:solidFill>
                  <a:schemeClr val="tx1"/>
                </a:solidFill>
                <a:latin typeface="Calibri" panose="020F0502020204030204" pitchFamily="34" charset="0"/>
                <a:ea typeface="+mn-ea"/>
                <a:cs typeface="+mn-cs"/>
              </a:rPr>
              <a:t>neaera's</a:t>
            </a:r>
            <a:r>
              <a:rPr lang="en-US" sz="1200" b="0" i="0" u="none" kern="1200" dirty="0" smtClean="0">
                <a:solidFill>
                  <a:schemeClr val="tx1"/>
                </a:solidFill>
                <a:latin typeface="Calibri" panose="020F0502020204030204" pitchFamily="34" charset="0"/>
                <a:ea typeface="+mn-ea"/>
                <a:cs typeface="+mn-cs"/>
              </a:rPr>
              <a:t> career in </a:t>
            </a:r>
            <a:r>
              <a:rPr lang="en-US" sz="1200" b="0" i="0" u="none" kern="1200" dirty="0" err="1" smtClean="0">
                <a:solidFill>
                  <a:schemeClr val="tx1"/>
                </a:solidFill>
                <a:latin typeface="Calibri" panose="020F0502020204030204" pitchFamily="34" charset="0"/>
                <a:ea typeface="+mn-ea"/>
                <a:cs typeface="+mn-cs"/>
              </a:rPr>
              <a:t>corinth</a:t>
            </a:r>
            <a:r>
              <a:rPr lang="en-US" sz="1200" b="0" i="0" u="none" kern="1200" dirty="0" smtClean="0">
                <a:solidFill>
                  <a:schemeClr val="tx1"/>
                </a:solidFill>
                <a:latin typeface="Calibri" panose="020F0502020204030204" pitchFamily="34" charset="0"/>
                <a:ea typeface="+mn-ea"/>
                <a:cs typeface="+mn-cs"/>
              </a:rPr>
              <a:t>. she at first evidently operating </a:t>
            </a:r>
            <a:r>
              <a:rPr lang="en-US" sz="1200" b="0" i="0" u="none" kern="1200" dirty="0" err="1" smtClean="0">
                <a:solidFill>
                  <a:schemeClr val="tx1"/>
                </a:solidFill>
                <a:latin typeface="Calibri" panose="020F0502020204030204" pitchFamily="34" charset="0"/>
                <a:ea typeface="+mn-ea"/>
                <a:cs typeface="+mn-cs"/>
              </a:rPr>
              <a:t>simewhere</a:t>
            </a:r>
            <a:r>
              <a:rPr lang="en-US" sz="1200" b="0" i="0" u="none" kern="1200" dirty="0" smtClean="0">
                <a:solidFill>
                  <a:schemeClr val="tx1"/>
                </a:solidFill>
                <a:latin typeface="Calibri" panose="020F0502020204030204" pitchFamily="34" charset="0"/>
                <a:ea typeface="+mn-ea"/>
                <a:cs typeface="+mn-cs"/>
              </a:rPr>
              <a:t> between </a:t>
            </a:r>
            <a:r>
              <a:rPr lang="en-US" sz="1200" b="0" i="1" u="none" kern="1200" dirty="0" smtClean="0">
                <a:solidFill>
                  <a:schemeClr val="tx1"/>
                </a:solidFill>
                <a:latin typeface="Calibri" panose="020F0502020204030204" pitchFamily="34" charset="0"/>
                <a:ea typeface="+mn-ea"/>
                <a:cs typeface="+mn-cs"/>
              </a:rPr>
              <a:t>hetaira</a:t>
            </a:r>
            <a:r>
              <a:rPr lang="en-US" sz="1200" b="0" i="0" u="none" kern="1200" dirty="0" smtClean="0">
                <a:solidFill>
                  <a:schemeClr val="tx1"/>
                </a:solidFill>
                <a:latin typeface="Calibri" panose="020F0502020204030204" pitchFamily="34" charset="0"/>
                <a:ea typeface="+mn-ea"/>
                <a:cs typeface="+mn-cs"/>
              </a:rPr>
              <a:t> and slave-</a:t>
            </a:r>
            <a:r>
              <a:rPr lang="en-US" sz="1200" b="0" i="1" u="none" kern="1200" dirty="0" smtClean="0">
                <a:solidFill>
                  <a:schemeClr val="tx1"/>
                </a:solidFill>
                <a:latin typeface="Calibri" panose="020F0502020204030204" pitchFamily="34" charset="0"/>
                <a:ea typeface="+mn-ea"/>
                <a:cs typeface="+mn-cs"/>
              </a:rPr>
              <a:t>porne</a:t>
            </a:r>
            <a:r>
              <a:rPr lang="en-US" sz="1200" b="0" i="0" u="none" kern="1200" dirty="0" smtClean="0">
                <a:solidFill>
                  <a:schemeClr val="tx1"/>
                </a:solidFill>
                <a:latin typeface="Calibri" panose="020F0502020204030204" pitchFamily="34" charset="0"/>
                <a:ea typeface="+mn-ea"/>
                <a:cs typeface="+mn-cs"/>
              </a:rPr>
              <a:t>.</a:t>
            </a:r>
          </a:p>
          <a:p>
            <a:r>
              <a:rPr lang="en-US" sz="1200" b="0" i="0" u="none" kern="1200" dirty="0" smtClean="0">
                <a:solidFill>
                  <a:schemeClr val="tx1"/>
                </a:solidFill>
                <a:latin typeface="Calibri" panose="020F0502020204030204" pitchFamily="34" charset="0"/>
                <a:ea typeface="+mn-ea"/>
                <a:cs typeface="+mn-cs"/>
              </a:rPr>
              <a:t>29 ff. </a:t>
            </a:r>
            <a:r>
              <a:rPr lang="en-US" sz="1200" b="0" i="0" u="none" kern="1200" dirty="0" err="1" smtClean="0">
                <a:solidFill>
                  <a:schemeClr val="tx1"/>
                </a:solidFill>
                <a:latin typeface="Calibri" panose="020F0502020204030204" pitchFamily="34" charset="0"/>
                <a:ea typeface="+mn-ea"/>
                <a:cs typeface="+mn-cs"/>
              </a:rPr>
              <a:t>Timanoridas</a:t>
            </a:r>
            <a:r>
              <a:rPr lang="en-US" sz="1200" b="0" i="0" u="none" kern="1200" dirty="0" smtClean="0">
                <a:solidFill>
                  <a:schemeClr val="tx1"/>
                </a:solidFill>
                <a:latin typeface="Calibri" panose="020F0502020204030204" pitchFamily="34" charset="0"/>
                <a:ea typeface="+mn-ea"/>
                <a:cs typeface="+mn-cs"/>
              </a:rPr>
              <a:t> and Eucrates seem to have shared her and have bought her for themselves. When they get married, out of apparent affection they want to see her freed and well set up, not "under the thumb of a brothel keeper." She is to buy her freedom for less than they'd </a:t>
            </a:r>
            <a:r>
              <a:rPr lang="en-US" sz="1200" b="0" i="0" u="none" kern="1200" dirty="0" err="1" smtClean="0">
                <a:solidFill>
                  <a:schemeClr val="tx1"/>
                </a:solidFill>
                <a:latin typeface="Calibri" panose="020F0502020204030204" pitchFamily="34" charset="0"/>
                <a:ea typeface="+mn-ea"/>
                <a:cs typeface="+mn-cs"/>
              </a:rPr>
              <a:t>orginally</a:t>
            </a:r>
            <a:r>
              <a:rPr lang="en-US" sz="1200" b="0" i="0" u="none" kern="1200" dirty="0" smtClean="0">
                <a:solidFill>
                  <a:schemeClr val="tx1"/>
                </a:solidFill>
                <a:latin typeface="Calibri" panose="020F0502020204030204" pitchFamily="34" charset="0"/>
                <a:ea typeface="+mn-ea"/>
                <a:cs typeface="+mn-cs"/>
              </a:rPr>
              <a:t> paid for it. N consults ex-lovers for the cash. But these men seem to want her out of the way, as if maybe married life could get complicated with an ex-kept woman around. al this confirms n's slave background.</a:t>
            </a:r>
          </a:p>
          <a:p>
            <a:r>
              <a:rPr lang="en-US" sz="1200" b="0" i="0" u="none" kern="1200" dirty="0" smtClean="0">
                <a:solidFill>
                  <a:schemeClr val="tx1"/>
                </a:solidFill>
                <a:latin typeface="Calibri" panose="020F0502020204030204" pitchFamily="34" charset="0"/>
                <a:ea typeface="+mn-ea"/>
                <a:cs typeface="+mn-cs"/>
              </a:rPr>
              <a:t>30. owners about to marry seek to procure her freedom. seem to want to enable her to set up as independent </a:t>
            </a:r>
            <a:r>
              <a:rPr lang="en-US" sz="1200" b="0" i="1" u="none" kern="1200" dirty="0" smtClean="0">
                <a:solidFill>
                  <a:schemeClr val="tx1"/>
                </a:solidFill>
                <a:latin typeface="Calibri" panose="020F0502020204030204" pitchFamily="34" charset="0"/>
                <a:ea typeface="+mn-ea"/>
                <a:cs typeface="+mn-cs"/>
              </a:rPr>
              <a:t>hetaira</a:t>
            </a:r>
            <a:r>
              <a:rPr lang="en-US" sz="1200" b="0" i="0" u="none" kern="1200" dirty="0" smtClean="0">
                <a:solidFill>
                  <a:schemeClr val="tx1"/>
                </a:solidFill>
                <a:latin typeface="Calibri" panose="020F0502020204030204" pitchFamily="34" charset="0"/>
                <a:ea typeface="+mn-ea"/>
                <a:cs typeface="+mn-cs"/>
              </a:rPr>
              <a:t>.</a:t>
            </a:r>
          </a:p>
          <a:p>
            <a:r>
              <a:rPr lang="en-US" sz="1200" b="0" i="0" u="none" kern="1200" dirty="0" smtClean="0">
                <a:solidFill>
                  <a:schemeClr val="tx1"/>
                </a:solidFill>
                <a:latin typeface="Calibri" panose="020F0502020204030204" pitchFamily="34" charset="0"/>
                <a:ea typeface="+mn-ea"/>
                <a:cs typeface="+mn-cs"/>
              </a:rPr>
              <a:t>say one </a:t>
            </a:r>
            <a:r>
              <a:rPr lang="en-US" sz="1200" b="0" i="0" u="none" kern="1200" dirty="0" err="1" smtClean="0">
                <a:solidFill>
                  <a:schemeClr val="tx1"/>
                </a:solidFill>
                <a:latin typeface="Calibri" panose="020F0502020204030204" pitchFamily="34" charset="0"/>
                <a:ea typeface="+mn-ea"/>
                <a:cs typeface="+mn-cs"/>
              </a:rPr>
              <a:t>drach</a:t>
            </a:r>
            <a:r>
              <a:rPr lang="en-US" sz="1200" b="0" i="0" u="none" kern="1200" dirty="0" smtClean="0">
                <a:solidFill>
                  <a:schemeClr val="tx1"/>
                </a:solidFill>
                <a:latin typeface="Calibri" panose="020F0502020204030204" pitchFamily="34" charset="0"/>
                <a:ea typeface="+mn-ea"/>
                <a:cs typeface="+mn-cs"/>
              </a:rPr>
              <a:t> = ca. 50$$. </a:t>
            </a:r>
            <a:r>
              <a:rPr lang="en-US" sz="1200" b="0" i="0" u="none" kern="1200" dirty="0" err="1" smtClean="0">
                <a:solidFill>
                  <a:schemeClr val="tx1"/>
                </a:solidFill>
                <a:latin typeface="Calibri" panose="020F0502020204030204" pitchFamily="34" charset="0"/>
                <a:ea typeface="+mn-ea"/>
                <a:cs typeface="+mn-cs"/>
              </a:rPr>
              <a:t>tim</a:t>
            </a:r>
            <a:r>
              <a:rPr lang="en-US" sz="1200" b="0" i="0" u="none" kern="1200" dirty="0" smtClean="0">
                <a:solidFill>
                  <a:schemeClr val="tx1"/>
                </a:solidFill>
                <a:latin typeface="Calibri" panose="020F0502020204030204" pitchFamily="34" charset="0"/>
                <a:ea typeface="+mn-ea"/>
                <a:cs typeface="+mn-cs"/>
              </a:rPr>
              <a:t> and </a:t>
            </a:r>
            <a:r>
              <a:rPr lang="en-US" sz="1200" b="0" i="0" u="none" kern="1200" dirty="0" err="1" smtClean="0">
                <a:solidFill>
                  <a:schemeClr val="tx1"/>
                </a:solidFill>
                <a:latin typeface="Calibri" panose="020F0502020204030204" pitchFamily="34" charset="0"/>
                <a:ea typeface="+mn-ea"/>
                <a:cs typeface="+mn-cs"/>
              </a:rPr>
              <a:t>eucr</a:t>
            </a:r>
            <a:r>
              <a:rPr lang="en-US" sz="1200" b="0" i="0" u="none" kern="1200" dirty="0" smtClean="0">
                <a:solidFill>
                  <a:schemeClr val="tx1"/>
                </a:solidFill>
                <a:latin typeface="Calibri" panose="020F0502020204030204" pitchFamily="34" charset="0"/>
                <a:ea typeface="+mn-ea"/>
                <a:cs typeface="+mn-cs"/>
              </a:rPr>
              <a:t> paid 30 minas, @ 100 </a:t>
            </a:r>
            <a:r>
              <a:rPr lang="en-US" sz="1200" b="0" i="0" u="none" kern="1200" dirty="0" err="1" smtClean="0">
                <a:solidFill>
                  <a:schemeClr val="tx1"/>
                </a:solidFill>
                <a:latin typeface="Calibri" panose="020F0502020204030204" pitchFamily="34" charset="0"/>
                <a:ea typeface="+mn-ea"/>
                <a:cs typeface="+mn-cs"/>
              </a:rPr>
              <a:t>drs</a:t>
            </a:r>
            <a:r>
              <a:rPr lang="en-US" sz="1200" b="0" i="0" u="none" kern="1200" dirty="0" smtClean="0">
                <a:solidFill>
                  <a:schemeClr val="tx1"/>
                </a:solidFill>
                <a:latin typeface="Calibri" panose="020F0502020204030204" pitchFamily="34" charset="0"/>
                <a:ea typeface="+mn-ea"/>
                <a:cs typeface="+mn-cs"/>
              </a:rPr>
              <a:t> per </a:t>
            </a:r>
            <a:r>
              <a:rPr lang="en-US" sz="1200" b="0" i="0" u="none" kern="1200" dirty="0" err="1" smtClean="0">
                <a:solidFill>
                  <a:schemeClr val="tx1"/>
                </a:solidFill>
                <a:latin typeface="Calibri" panose="020F0502020204030204" pitchFamily="34" charset="0"/>
                <a:ea typeface="+mn-ea"/>
                <a:cs typeface="+mn-cs"/>
              </a:rPr>
              <a:t>mn</a:t>
            </a:r>
            <a:r>
              <a:rPr lang="en-US" sz="1200" b="0" i="0" u="none" kern="1200" dirty="0" smtClean="0">
                <a:solidFill>
                  <a:schemeClr val="tx1"/>
                </a:solidFill>
                <a:latin typeface="Calibri" panose="020F0502020204030204" pitchFamily="34" charset="0"/>
                <a:ea typeface="+mn-ea"/>
                <a:cs typeface="+mn-cs"/>
              </a:rPr>
              <a:t>, = 3,000 </a:t>
            </a:r>
            <a:r>
              <a:rPr lang="en-US" sz="1200" b="0" i="0" u="none" kern="1200" dirty="0" err="1" smtClean="0">
                <a:solidFill>
                  <a:schemeClr val="tx1"/>
                </a:solidFill>
                <a:latin typeface="Calibri" panose="020F0502020204030204" pitchFamily="34" charset="0"/>
                <a:ea typeface="+mn-ea"/>
                <a:cs typeface="+mn-cs"/>
              </a:rPr>
              <a:t>drs.</a:t>
            </a:r>
            <a:r>
              <a:rPr lang="en-US" sz="1200" b="0" i="0" u="none" kern="1200" dirty="0" smtClean="0">
                <a:solidFill>
                  <a:schemeClr val="tx1"/>
                </a:solidFill>
                <a:latin typeface="Calibri" panose="020F0502020204030204" pitchFamily="34" charset="0"/>
                <a:ea typeface="+mn-ea"/>
                <a:cs typeface="+mn-cs"/>
              </a:rPr>
              <a:t> 150,000$$ is that possible?? she seems to be borrowing money for her freedom from a syndicate led by </a:t>
            </a:r>
            <a:r>
              <a:rPr lang="en-US" sz="1200" b="0" i="0" u="none" kern="1200" dirty="0" err="1" smtClean="0">
                <a:solidFill>
                  <a:schemeClr val="tx1"/>
                </a:solidFill>
                <a:latin typeface="Calibri" panose="020F0502020204030204" pitchFamily="34" charset="0"/>
                <a:ea typeface="+mn-ea"/>
                <a:cs typeface="+mn-cs"/>
              </a:rPr>
              <a:t>phrynion</a:t>
            </a:r>
            <a:r>
              <a:rPr lang="en-US" sz="1200" b="0" i="0" u="none" kern="1200" dirty="0" smtClean="0">
                <a:solidFill>
                  <a:schemeClr val="tx1"/>
                </a:solidFill>
                <a:latin typeface="Calibri" panose="020F0502020204030204" pitchFamily="34" charset="0"/>
                <a:ea typeface="+mn-ea"/>
                <a:cs typeface="+mn-cs"/>
              </a:rPr>
              <a:t>, who then seems to treat her as more or less his own. the offer of freedom, it seems to turn out, is meant to get out of </a:t>
            </a:r>
            <a:r>
              <a:rPr lang="en-US" sz="1200" b="0" i="0" u="none" kern="1200" dirty="0" err="1" smtClean="0">
                <a:solidFill>
                  <a:schemeClr val="tx1"/>
                </a:solidFill>
                <a:latin typeface="Calibri" panose="020F0502020204030204" pitchFamily="34" charset="0"/>
                <a:ea typeface="+mn-ea"/>
                <a:cs typeface="+mn-cs"/>
              </a:rPr>
              <a:t>corinth</a:t>
            </a:r>
            <a:r>
              <a:rPr lang="en-US" sz="1200" b="0" i="0" u="none" kern="1200" dirty="0" smtClean="0">
                <a:solidFill>
                  <a:schemeClr val="tx1"/>
                </a:solidFill>
                <a:latin typeface="Calibri" panose="020F0502020204030204" pitchFamily="34" charset="0"/>
                <a:ea typeface="+mn-ea"/>
                <a:cs typeface="+mn-cs"/>
              </a:rPr>
              <a:t> once </a:t>
            </a:r>
            <a:r>
              <a:rPr lang="en-US" sz="1200" b="0" i="0" u="none" kern="1200" dirty="0" err="1" smtClean="0">
                <a:solidFill>
                  <a:schemeClr val="tx1"/>
                </a:solidFill>
                <a:latin typeface="Calibri" panose="020F0502020204030204" pitchFamily="34" charset="0"/>
                <a:ea typeface="+mn-ea"/>
                <a:cs typeface="+mn-cs"/>
              </a:rPr>
              <a:t>tim</a:t>
            </a:r>
            <a:r>
              <a:rPr lang="en-US" sz="1200" b="0" i="0" u="none" kern="1200" dirty="0" smtClean="0">
                <a:solidFill>
                  <a:schemeClr val="tx1"/>
                </a:solidFill>
                <a:latin typeface="Calibri" panose="020F0502020204030204" pitchFamily="34" charset="0"/>
                <a:ea typeface="+mn-ea"/>
                <a:cs typeface="+mn-cs"/>
              </a:rPr>
              <a:t> and </a:t>
            </a:r>
            <a:r>
              <a:rPr lang="en-US" sz="1200" b="0" i="0" u="none" kern="1200" dirty="0" err="1" smtClean="0">
                <a:solidFill>
                  <a:schemeClr val="tx1"/>
                </a:solidFill>
                <a:latin typeface="Calibri" panose="020F0502020204030204" pitchFamily="34" charset="0"/>
                <a:ea typeface="+mn-ea"/>
                <a:cs typeface="+mn-cs"/>
              </a:rPr>
              <a:t>eucr</a:t>
            </a:r>
            <a:r>
              <a:rPr lang="en-US" sz="1200" b="0" i="0" u="none" kern="1200" dirty="0" smtClean="0">
                <a:solidFill>
                  <a:schemeClr val="tx1"/>
                </a:solidFill>
                <a:latin typeface="Calibri" panose="020F0502020204030204" pitchFamily="34" charset="0"/>
                <a:ea typeface="+mn-ea"/>
                <a:cs typeface="+mn-cs"/>
              </a:rPr>
              <a:t> got married. (????)</a:t>
            </a:r>
          </a:p>
          <a:p>
            <a:r>
              <a:rPr lang="en-US" sz="1200" b="0" i="0" u="none" kern="1200" dirty="0" smtClean="0">
                <a:solidFill>
                  <a:schemeClr val="tx1"/>
                </a:solidFill>
                <a:latin typeface="Calibri" panose="020F0502020204030204" pitchFamily="34" charset="0"/>
                <a:ea typeface="+mn-ea"/>
                <a:cs typeface="+mn-cs"/>
              </a:rPr>
              <a:t>33. </a:t>
            </a:r>
            <a:r>
              <a:rPr lang="en-US" sz="1200" b="0" i="0" u="none" kern="1200" dirty="0" err="1" smtClean="0">
                <a:solidFill>
                  <a:schemeClr val="tx1"/>
                </a:solidFill>
                <a:latin typeface="Calibri" panose="020F0502020204030204" pitchFamily="34" charset="0"/>
                <a:ea typeface="+mn-ea"/>
                <a:cs typeface="+mn-cs"/>
              </a:rPr>
              <a:t>Phrynion</a:t>
            </a:r>
            <a:r>
              <a:rPr lang="en-US" sz="1200" b="0" i="0" u="none" kern="1200" dirty="0" smtClean="0">
                <a:solidFill>
                  <a:schemeClr val="tx1"/>
                </a:solidFill>
                <a:latin typeface="Calibri" panose="020F0502020204030204" pitchFamily="34" charset="0"/>
                <a:ea typeface="+mn-ea"/>
                <a:cs typeface="+mn-cs"/>
              </a:rPr>
              <a:t> and his partying with her. The public spectacle he made treated as disgraceful. goes to the issue of her ill repute.</a:t>
            </a:r>
          </a:p>
          <a:p>
            <a:r>
              <a:rPr lang="en-US" sz="1200" b="0" i="0" u="none" kern="1200" dirty="0" smtClean="0">
                <a:solidFill>
                  <a:schemeClr val="tx1"/>
                </a:solidFill>
                <a:latin typeface="Calibri" panose="020F0502020204030204" pitchFamily="34" charset="0"/>
                <a:ea typeface="+mn-ea"/>
                <a:cs typeface="+mn-cs"/>
              </a:rPr>
              <a:t>35. N, unhappy w/ Phr., decamps to Megara.</a:t>
            </a:r>
          </a:p>
          <a:p>
            <a:r>
              <a:rPr lang="en-US" sz="1200" b="0" i="0" u="none" kern="1200" dirty="0" smtClean="0">
                <a:solidFill>
                  <a:schemeClr val="tx1"/>
                </a:solidFill>
                <a:latin typeface="Calibri" panose="020F0502020204030204" pitchFamily="34" charset="0"/>
                <a:ea typeface="+mn-ea"/>
                <a:cs typeface="+mn-cs"/>
              </a:rPr>
              <a:t>37. </a:t>
            </a:r>
            <a:r>
              <a:rPr lang="en-US" sz="1200" b="0" i="0" u="none" kern="1200" dirty="0" err="1" smtClean="0">
                <a:solidFill>
                  <a:schemeClr val="tx1"/>
                </a:solidFill>
                <a:latin typeface="Calibri" panose="020F0502020204030204" pitchFamily="34" charset="0"/>
                <a:ea typeface="+mn-ea"/>
                <a:cs typeface="+mn-cs"/>
              </a:rPr>
              <a:t>Stephanus</a:t>
            </a:r>
            <a:r>
              <a:rPr lang="en-US" sz="1200" b="0" i="0" u="none" kern="1200" dirty="0" smtClean="0">
                <a:solidFill>
                  <a:schemeClr val="tx1"/>
                </a:solidFill>
                <a:latin typeface="Calibri" panose="020F0502020204030204" pitchFamily="34" charset="0"/>
                <a:ea typeface="+mn-ea"/>
                <a:cs typeface="+mn-cs"/>
              </a:rPr>
              <a:t> enters the scene. makes </a:t>
            </a:r>
            <a:r>
              <a:rPr lang="en-US" sz="1200" b="0" i="0" u="none" kern="1200" dirty="0" err="1" smtClean="0">
                <a:solidFill>
                  <a:schemeClr val="tx1"/>
                </a:solidFill>
                <a:latin typeface="Calibri" panose="020F0502020204030204" pitchFamily="34" charset="0"/>
                <a:ea typeface="+mn-ea"/>
                <a:cs typeface="+mn-cs"/>
              </a:rPr>
              <a:t>st.</a:t>
            </a:r>
            <a:r>
              <a:rPr lang="en-US" sz="1200" b="0" i="0" u="none" kern="1200" dirty="0" smtClean="0">
                <a:solidFill>
                  <a:schemeClr val="tx1"/>
                </a:solidFill>
                <a:latin typeface="Calibri" panose="020F0502020204030204" pitchFamily="34" charset="0"/>
                <a:ea typeface="+mn-ea"/>
                <a:cs typeface="+mn-cs"/>
              </a:rPr>
              <a:t> her prostates. n is described now as </a:t>
            </a:r>
            <a:r>
              <a:rPr lang="en-US" sz="1200" b="0" i="0" u="none" kern="1200" dirty="0" err="1" smtClean="0">
                <a:solidFill>
                  <a:schemeClr val="tx1"/>
                </a:solidFill>
                <a:latin typeface="Calibri" panose="020F0502020204030204" pitchFamily="34" charset="0"/>
                <a:ea typeface="+mn-ea"/>
                <a:cs typeface="+mn-cs"/>
              </a:rPr>
              <a:t>st's</a:t>
            </a:r>
            <a:r>
              <a:rPr lang="en-US" sz="1200" b="0" i="0" u="none" kern="1200" dirty="0" smtClean="0">
                <a:solidFill>
                  <a:schemeClr val="tx1"/>
                </a:solidFill>
                <a:latin typeface="Calibri" panose="020F0502020204030204" pitchFamily="34" charset="0"/>
                <a:ea typeface="+mn-ea"/>
                <a:cs typeface="+mn-cs"/>
              </a:rPr>
              <a:t> </a:t>
            </a:r>
            <a:r>
              <a:rPr lang="en-US" sz="1200" b="0" i="1" u="none" kern="1200" dirty="0" smtClean="0">
                <a:solidFill>
                  <a:schemeClr val="tx1"/>
                </a:solidFill>
                <a:latin typeface="Calibri" panose="020F0502020204030204" pitchFamily="34" charset="0"/>
                <a:ea typeface="+mn-ea"/>
                <a:cs typeface="+mn-cs"/>
              </a:rPr>
              <a:t>hetaira</a:t>
            </a:r>
            <a:r>
              <a:rPr lang="en-US" sz="1200" b="0" i="0" u="none" kern="1200" dirty="0" smtClean="0">
                <a:solidFill>
                  <a:schemeClr val="tx1"/>
                </a:solidFill>
                <a:latin typeface="Calibri" panose="020F0502020204030204" pitchFamily="34" charset="0"/>
                <a:ea typeface="+mn-ea"/>
                <a:cs typeface="+mn-cs"/>
              </a:rPr>
              <a:t>.</a:t>
            </a:r>
          </a:p>
          <a:p>
            <a:r>
              <a:rPr lang="en-US" sz="1200" b="0" i="0" u="none" kern="1200" dirty="0" smtClean="0">
                <a:solidFill>
                  <a:schemeClr val="tx1"/>
                </a:solidFill>
                <a:latin typeface="Calibri" panose="020F0502020204030204" pitchFamily="34" charset="0"/>
                <a:ea typeface="+mn-ea"/>
                <a:cs typeface="+mn-cs"/>
              </a:rPr>
              <a:t>38. </a:t>
            </a:r>
            <a:r>
              <a:rPr lang="en-US" sz="1200" b="0" i="0" u="none" kern="1200" dirty="0" err="1" smtClean="0">
                <a:solidFill>
                  <a:schemeClr val="tx1"/>
                </a:solidFill>
                <a:latin typeface="Calibri" panose="020F0502020204030204" pitchFamily="34" charset="0"/>
                <a:ea typeface="+mn-ea"/>
                <a:cs typeface="+mn-cs"/>
              </a:rPr>
              <a:t>st.</a:t>
            </a:r>
            <a:r>
              <a:rPr lang="en-US" sz="1200" b="0" i="0" u="none" kern="1200" dirty="0" smtClean="0">
                <a:solidFill>
                  <a:schemeClr val="tx1"/>
                </a:solidFill>
                <a:latin typeface="Calibri" panose="020F0502020204030204" pitchFamily="34" charset="0"/>
                <a:ea typeface="+mn-ea"/>
                <a:cs typeface="+mn-cs"/>
              </a:rPr>
              <a:t> promises to essentially pass her kids as his own and make the boys legitimate phratry members.</a:t>
            </a:r>
          </a:p>
          <a:p>
            <a:r>
              <a:rPr lang="en-US" sz="1200" b="0" i="0" u="none" kern="1200" dirty="0" smtClean="0">
                <a:solidFill>
                  <a:schemeClr val="tx1"/>
                </a:solidFill>
                <a:latin typeface="Calibri" panose="020F0502020204030204" pitchFamily="34" charset="0"/>
                <a:ea typeface="+mn-ea"/>
                <a:cs typeface="+mn-cs"/>
              </a:rPr>
              <a:t>39. </a:t>
            </a:r>
            <a:r>
              <a:rPr lang="en-US" sz="1200" b="0" i="0" u="none" kern="1200" dirty="0" err="1" smtClean="0">
                <a:solidFill>
                  <a:schemeClr val="tx1"/>
                </a:solidFill>
                <a:latin typeface="Calibri" panose="020F0502020204030204" pitchFamily="34" charset="0"/>
                <a:ea typeface="+mn-ea"/>
                <a:cs typeface="+mn-cs"/>
              </a:rPr>
              <a:t>st.</a:t>
            </a:r>
            <a:r>
              <a:rPr lang="en-US" sz="1200" b="0" i="0" u="none" kern="1200" dirty="0" smtClean="0">
                <a:solidFill>
                  <a:schemeClr val="tx1"/>
                </a:solidFill>
                <a:latin typeface="Calibri" panose="020F0502020204030204" pitchFamily="34" charset="0"/>
                <a:ea typeface="+mn-ea"/>
                <a:cs typeface="+mn-cs"/>
              </a:rPr>
              <a:t> will essentially pimp n, but also works as sycophant - his own ill repute. (speech as exercise in character assassination.)</a:t>
            </a:r>
          </a:p>
          <a:p>
            <a:r>
              <a:rPr lang="en-US" sz="1200" b="0" i="0" u="none" kern="1200" dirty="0" smtClean="0">
                <a:solidFill>
                  <a:schemeClr val="tx1"/>
                </a:solidFill>
                <a:latin typeface="Calibri" panose="020F0502020204030204" pitchFamily="34" charset="0"/>
                <a:ea typeface="+mn-ea"/>
                <a:cs typeface="+mn-cs"/>
              </a:rPr>
              <a:t>45 ff. the "wronged" </a:t>
            </a:r>
            <a:r>
              <a:rPr lang="en-US" sz="1200" b="0" i="0" u="none" kern="1200" dirty="0" err="1" smtClean="0">
                <a:solidFill>
                  <a:schemeClr val="tx1"/>
                </a:solidFill>
                <a:latin typeface="Calibri" panose="020F0502020204030204" pitchFamily="34" charset="0"/>
                <a:ea typeface="+mn-ea"/>
                <a:cs typeface="+mn-cs"/>
              </a:rPr>
              <a:t>Phrynion</a:t>
            </a:r>
            <a:r>
              <a:rPr lang="en-US" sz="1200" b="0" i="0" u="none" kern="1200" dirty="0" smtClean="0">
                <a:solidFill>
                  <a:schemeClr val="tx1"/>
                </a:solidFill>
                <a:latin typeface="Calibri" panose="020F0502020204030204" pitchFamily="34" charset="0"/>
                <a:ea typeface="+mn-ea"/>
                <a:cs typeface="+mn-cs"/>
              </a:rPr>
              <a:t> obtains an arbitration. basically, a compromise. n to return goods but keep freedom; </a:t>
            </a:r>
            <a:r>
              <a:rPr lang="en-US" sz="1200" b="0" i="0" u="none" kern="1200" dirty="0" err="1" smtClean="0">
                <a:solidFill>
                  <a:schemeClr val="tx1"/>
                </a:solidFill>
                <a:latin typeface="Calibri" panose="020F0502020204030204" pitchFamily="34" charset="0"/>
                <a:ea typeface="+mn-ea"/>
                <a:cs typeface="+mn-cs"/>
              </a:rPr>
              <a:t>st</a:t>
            </a:r>
            <a:r>
              <a:rPr lang="en-US" sz="1200" b="0" i="0" u="none" kern="1200" dirty="0" smtClean="0">
                <a:solidFill>
                  <a:schemeClr val="tx1"/>
                </a:solidFill>
                <a:latin typeface="Calibri" panose="020F0502020204030204" pitchFamily="34" charset="0"/>
                <a:ea typeface="+mn-ea"/>
                <a:cs typeface="+mn-cs"/>
              </a:rPr>
              <a:t> and </a:t>
            </a:r>
            <a:r>
              <a:rPr lang="en-US" sz="1200" b="0" i="0" u="none" kern="1200" dirty="0" err="1" smtClean="0">
                <a:solidFill>
                  <a:schemeClr val="tx1"/>
                </a:solidFill>
                <a:latin typeface="Calibri" panose="020F0502020204030204" pitchFamily="34" charset="0"/>
                <a:ea typeface="+mn-ea"/>
                <a:cs typeface="+mn-cs"/>
              </a:rPr>
              <a:t>phr</a:t>
            </a:r>
            <a:r>
              <a:rPr lang="en-US" sz="1200" b="0" i="0" u="none" kern="1200" dirty="0" smtClean="0">
                <a:solidFill>
                  <a:schemeClr val="tx1"/>
                </a:solidFill>
                <a:latin typeface="Calibri" panose="020F0502020204030204" pitchFamily="34" charset="0"/>
                <a:ea typeface="+mn-ea"/>
                <a:cs typeface="+mn-cs"/>
              </a:rPr>
              <a:t> must share the woman. (note general absence of respectable women from dinner parties.)</a:t>
            </a:r>
          </a:p>
          <a:p>
            <a:r>
              <a:rPr lang="en-US" sz="1200" b="0" i="0" u="none" kern="1200" dirty="0" smtClean="0">
                <a:solidFill>
                  <a:schemeClr val="tx1"/>
                </a:solidFill>
                <a:latin typeface="Calibri" panose="020F0502020204030204" pitchFamily="34" charset="0"/>
                <a:ea typeface="+mn-ea"/>
                <a:cs typeface="+mn-cs"/>
              </a:rPr>
              <a:t>49 ff. affair of marrying off </a:t>
            </a:r>
            <a:r>
              <a:rPr lang="en-US" sz="1200" b="0" i="0" u="none" kern="1200" dirty="0" err="1" smtClean="0">
                <a:solidFill>
                  <a:schemeClr val="tx1"/>
                </a:solidFill>
                <a:latin typeface="Calibri" panose="020F0502020204030204" pitchFamily="34" charset="0"/>
                <a:ea typeface="+mn-ea"/>
                <a:cs typeface="+mn-cs"/>
              </a:rPr>
              <a:t>Stybele-Phano</a:t>
            </a:r>
            <a:r>
              <a:rPr lang="en-US" sz="1200" b="0" i="0" u="none" kern="1200" dirty="0" smtClean="0">
                <a:solidFill>
                  <a:schemeClr val="tx1"/>
                </a:solidFill>
                <a:latin typeface="Calibri" panose="020F0502020204030204" pitchFamily="34" charset="0"/>
                <a:ea typeface="+mn-ea"/>
                <a:cs typeface="+mn-cs"/>
              </a:rPr>
              <a:t> to </a:t>
            </a:r>
            <a:r>
              <a:rPr lang="en-US" sz="1200" b="0" i="0" u="none" kern="1200" dirty="0" err="1" smtClean="0">
                <a:solidFill>
                  <a:schemeClr val="tx1"/>
                </a:solidFill>
                <a:latin typeface="Calibri" panose="020F0502020204030204" pitchFamily="34" charset="0"/>
                <a:ea typeface="+mn-ea"/>
                <a:cs typeface="+mn-cs"/>
              </a:rPr>
              <a:t>Phrastor</a:t>
            </a:r>
            <a:r>
              <a:rPr lang="en-US" sz="1200" b="0" i="0" u="none" kern="1200" dirty="0" smtClean="0">
                <a:solidFill>
                  <a:schemeClr val="tx1"/>
                </a:solidFill>
                <a:latin typeface="Calibri" panose="020F0502020204030204" pitchFamily="34" charset="0"/>
                <a:ea typeface="+mn-ea"/>
                <a:cs typeface="+mn-cs"/>
              </a:rPr>
              <a:t>, the "respectable workman." </a:t>
            </a:r>
            <a:r>
              <a:rPr lang="en-US" sz="1200" b="0" i="0" u="none" kern="1200" dirty="0" err="1" smtClean="0">
                <a:solidFill>
                  <a:schemeClr val="tx1"/>
                </a:solidFill>
                <a:latin typeface="Calibri" panose="020F0502020204030204" pitchFamily="34" charset="0"/>
                <a:ea typeface="+mn-ea"/>
                <a:cs typeface="+mn-cs"/>
              </a:rPr>
              <a:t>Phrastor</a:t>
            </a:r>
            <a:r>
              <a:rPr lang="en-US" sz="1200" b="0" i="0" u="none" kern="1200" dirty="0" smtClean="0">
                <a:solidFill>
                  <a:schemeClr val="tx1"/>
                </a:solidFill>
                <a:latin typeface="Calibri" panose="020F0502020204030204" pitchFamily="34" charset="0"/>
                <a:ea typeface="+mn-ea"/>
                <a:cs typeface="+mn-cs"/>
              </a:rPr>
              <a:t> divorces and refuses to return </a:t>
            </a:r>
            <a:r>
              <a:rPr lang="en-US" sz="1200" b="0" i="0" u="none" kern="1200" dirty="0" err="1" smtClean="0">
                <a:solidFill>
                  <a:schemeClr val="tx1"/>
                </a:solidFill>
                <a:latin typeface="Calibri" panose="020F0502020204030204" pitchFamily="34" charset="0"/>
                <a:ea typeface="+mn-ea"/>
                <a:cs typeface="+mn-cs"/>
              </a:rPr>
              <a:t>dowery</a:t>
            </a:r>
            <a:r>
              <a:rPr lang="en-US" sz="1200" b="0" i="0" u="none" kern="1200" dirty="0" smtClean="0">
                <a:solidFill>
                  <a:schemeClr val="tx1"/>
                </a:solidFill>
                <a:latin typeface="Calibri" panose="020F0502020204030204" pitchFamily="34" charset="0"/>
                <a:ea typeface="+mn-ea"/>
                <a:cs typeface="+mn-cs"/>
              </a:rPr>
              <a:t>. </a:t>
            </a:r>
            <a:r>
              <a:rPr lang="en-US" sz="1200" b="0" i="0" u="none" kern="1200" dirty="0" err="1" smtClean="0">
                <a:solidFill>
                  <a:schemeClr val="tx1"/>
                </a:solidFill>
                <a:latin typeface="Calibri" panose="020F0502020204030204" pitchFamily="34" charset="0"/>
                <a:ea typeface="+mn-ea"/>
                <a:cs typeface="+mn-cs"/>
              </a:rPr>
              <a:t>st</a:t>
            </a:r>
            <a:r>
              <a:rPr lang="en-US" sz="1200" b="0" i="0" u="none" kern="1200" dirty="0" smtClean="0">
                <a:solidFill>
                  <a:schemeClr val="tx1"/>
                </a:solidFill>
                <a:latin typeface="Calibri" panose="020F0502020204030204" pitchFamily="34" charset="0"/>
                <a:ea typeface="+mn-ea"/>
                <a:cs typeface="+mn-cs"/>
              </a:rPr>
              <a:t> forced to abandon </a:t>
            </a:r>
            <a:r>
              <a:rPr lang="en-US" sz="1200" b="0" i="0" u="none" kern="1200" dirty="0" err="1" smtClean="0">
                <a:solidFill>
                  <a:schemeClr val="tx1"/>
                </a:solidFill>
                <a:latin typeface="Calibri" panose="020F0502020204030204" pitchFamily="34" charset="0"/>
                <a:ea typeface="+mn-ea"/>
                <a:cs typeface="+mn-cs"/>
              </a:rPr>
              <a:t>resitution</a:t>
            </a:r>
            <a:r>
              <a:rPr lang="en-US" sz="1200" b="0" i="0" u="none" kern="1200" dirty="0" smtClean="0">
                <a:solidFill>
                  <a:schemeClr val="tx1"/>
                </a:solidFill>
                <a:latin typeface="Calibri" panose="020F0502020204030204" pitchFamily="34" charset="0"/>
                <a:ea typeface="+mn-ea"/>
                <a:cs typeface="+mn-cs"/>
              </a:rPr>
              <a:t> suit b/c of citizenship-marriage law under which </a:t>
            </a:r>
            <a:r>
              <a:rPr lang="en-US" sz="1200" b="0" i="0" u="none" kern="1200" dirty="0" err="1" smtClean="0">
                <a:solidFill>
                  <a:schemeClr val="tx1"/>
                </a:solidFill>
                <a:latin typeface="Calibri" panose="020F0502020204030204" pitchFamily="34" charset="0"/>
                <a:ea typeface="+mn-ea"/>
                <a:cs typeface="+mn-cs"/>
              </a:rPr>
              <a:t>phr</a:t>
            </a:r>
            <a:r>
              <a:rPr lang="en-US" sz="1200" b="0" i="0" u="none" kern="1200" dirty="0" smtClean="0">
                <a:solidFill>
                  <a:schemeClr val="tx1"/>
                </a:solidFill>
                <a:latin typeface="Calibri" panose="020F0502020204030204" pitchFamily="34" charset="0"/>
                <a:ea typeface="+mn-ea"/>
                <a:cs typeface="+mn-cs"/>
              </a:rPr>
              <a:t> had initiated an action.</a:t>
            </a:r>
          </a:p>
          <a:p>
            <a:r>
              <a:rPr lang="en-US" sz="1200" b="0" i="0" u="none" kern="1200" dirty="0" smtClean="0">
                <a:solidFill>
                  <a:schemeClr val="tx1"/>
                </a:solidFill>
                <a:latin typeface="Calibri" panose="020F0502020204030204" pitchFamily="34" charset="0"/>
                <a:ea typeface="+mn-ea"/>
                <a:cs typeface="+mn-cs"/>
              </a:rPr>
              <a:t>52. </a:t>
            </a:r>
            <a:r>
              <a:rPr lang="en-US" sz="1200" b="0" i="0" u="none" kern="1200" dirty="0" err="1" smtClean="0">
                <a:solidFill>
                  <a:schemeClr val="tx1"/>
                </a:solidFill>
                <a:latin typeface="Calibri" panose="020F0502020204030204" pitchFamily="34" charset="0"/>
                <a:ea typeface="+mn-ea"/>
                <a:cs typeface="+mn-cs"/>
              </a:rPr>
              <a:t>phrastor</a:t>
            </a:r>
            <a:r>
              <a:rPr lang="en-US" sz="1200" b="0" i="0" u="none" kern="1200" dirty="0" smtClean="0">
                <a:solidFill>
                  <a:schemeClr val="tx1"/>
                </a:solidFill>
                <a:latin typeface="Calibri" panose="020F0502020204030204" pitchFamily="34" charset="0"/>
                <a:ea typeface="+mn-ea"/>
                <a:cs typeface="+mn-cs"/>
              </a:rPr>
              <a:t> sues </a:t>
            </a:r>
            <a:r>
              <a:rPr lang="en-US" sz="1200" b="0" i="0" u="none" kern="1200" dirty="0" err="1" smtClean="0">
                <a:solidFill>
                  <a:schemeClr val="tx1"/>
                </a:solidFill>
                <a:latin typeface="Calibri" panose="020F0502020204030204" pitchFamily="34" charset="0"/>
                <a:ea typeface="+mn-ea"/>
                <a:cs typeface="+mn-cs"/>
              </a:rPr>
              <a:t>steph</a:t>
            </a:r>
            <a:r>
              <a:rPr lang="en-US" sz="1200" b="0" i="0" u="none" kern="1200" dirty="0" smtClean="0">
                <a:solidFill>
                  <a:schemeClr val="tx1"/>
                </a:solidFill>
                <a:latin typeface="Calibri" panose="020F0502020204030204" pitchFamily="34" charset="0"/>
                <a:ea typeface="+mn-ea"/>
                <a:cs typeface="+mn-cs"/>
              </a:rPr>
              <a:t> for fraudulent betrothal of for woman as if </a:t>
            </a:r>
            <a:r>
              <a:rPr lang="en-US" sz="1200" b="0" i="0" u="none" kern="1200" dirty="0" err="1" smtClean="0">
                <a:solidFill>
                  <a:schemeClr val="tx1"/>
                </a:solidFill>
                <a:latin typeface="Calibri" panose="020F0502020204030204" pitchFamily="34" charset="0"/>
                <a:ea typeface="+mn-ea"/>
                <a:cs typeface="+mn-cs"/>
              </a:rPr>
              <a:t>athenian</a:t>
            </a:r>
            <a:r>
              <a:rPr lang="en-US" sz="1200" b="0" i="0" u="none" kern="1200" dirty="0" smtClean="0">
                <a:solidFill>
                  <a:schemeClr val="tx1"/>
                </a:solidFill>
                <a:latin typeface="Calibri" panose="020F0502020204030204" pitchFamily="34" charset="0"/>
                <a:ea typeface="+mn-ea"/>
                <a:cs typeface="+mn-cs"/>
              </a:rPr>
              <a:t>. serious consequences. that's a countersuit for </a:t>
            </a:r>
            <a:r>
              <a:rPr lang="en-US" sz="1200" b="0" i="0" u="none" kern="1200" dirty="0" err="1" smtClean="0">
                <a:solidFill>
                  <a:schemeClr val="tx1"/>
                </a:solidFill>
                <a:latin typeface="Calibri" panose="020F0502020204030204" pitchFamily="34" charset="0"/>
                <a:ea typeface="+mn-ea"/>
                <a:cs typeface="+mn-cs"/>
              </a:rPr>
              <a:t>st's</a:t>
            </a:r>
            <a:r>
              <a:rPr lang="en-US" sz="1200" b="0" i="0" u="none" kern="1200" dirty="0" smtClean="0">
                <a:solidFill>
                  <a:schemeClr val="tx1"/>
                </a:solidFill>
                <a:latin typeface="Calibri" panose="020F0502020204030204" pitchFamily="34" charset="0"/>
                <a:ea typeface="+mn-ea"/>
                <a:cs typeface="+mn-cs"/>
              </a:rPr>
              <a:t> dike </a:t>
            </a:r>
            <a:r>
              <a:rPr lang="en-US" sz="1200" b="0" i="0" u="none" kern="1200" dirty="0" err="1" smtClean="0">
                <a:solidFill>
                  <a:schemeClr val="tx1"/>
                </a:solidFill>
                <a:latin typeface="Calibri" panose="020F0502020204030204" pitchFamily="34" charset="0"/>
                <a:ea typeface="+mn-ea"/>
                <a:cs typeface="+mn-cs"/>
              </a:rPr>
              <a:t>sitou</a:t>
            </a:r>
            <a:r>
              <a:rPr lang="en-US" sz="1200" b="0" i="0" u="none" kern="1200" dirty="0" smtClean="0">
                <a:solidFill>
                  <a:schemeClr val="tx1"/>
                </a:solidFill>
                <a:latin typeface="Calibri" panose="020F0502020204030204" pitchFamily="34" charset="0"/>
                <a:ea typeface="+mn-ea"/>
                <a:cs typeface="+mn-cs"/>
              </a:rPr>
              <a:t>. the parties come to terms.</a:t>
            </a:r>
          </a:p>
          <a:p>
            <a:r>
              <a:rPr lang="en-US" sz="1200" b="0" i="0" u="none" kern="1200" dirty="0" smtClean="0">
                <a:solidFill>
                  <a:schemeClr val="tx1"/>
                </a:solidFill>
                <a:latin typeface="Calibri" panose="020F0502020204030204" pitchFamily="34" charset="0"/>
                <a:ea typeface="+mn-ea"/>
                <a:cs typeface="+mn-cs"/>
              </a:rPr>
              <a:t>55. testimony that n is foreign. at same time, seems to (despite author?) illustrate affective connection between n-</a:t>
            </a:r>
            <a:r>
              <a:rPr lang="en-US" sz="1200" b="0" i="0" u="none" kern="1200" dirty="0" err="1" smtClean="0">
                <a:solidFill>
                  <a:schemeClr val="tx1"/>
                </a:solidFill>
                <a:latin typeface="Calibri" panose="020F0502020204030204" pitchFamily="34" charset="0"/>
                <a:ea typeface="+mn-ea"/>
                <a:cs typeface="+mn-cs"/>
              </a:rPr>
              <a:t>ph</a:t>
            </a:r>
            <a:r>
              <a:rPr lang="en-US" sz="1200" b="0" i="0" u="none" kern="1200" dirty="0" smtClean="0">
                <a:solidFill>
                  <a:schemeClr val="tx1"/>
                </a:solidFill>
                <a:latin typeface="Calibri" panose="020F0502020204030204" pitchFamily="34" charset="0"/>
                <a:ea typeface="+mn-ea"/>
                <a:cs typeface="+mn-cs"/>
              </a:rPr>
              <a:t> and phr. push coming to shove on the issue of the adoption of </a:t>
            </a:r>
            <a:r>
              <a:rPr lang="en-US" sz="1200" b="0" i="0" u="none" kern="1200" dirty="0" err="1" smtClean="0">
                <a:solidFill>
                  <a:schemeClr val="tx1"/>
                </a:solidFill>
                <a:latin typeface="Calibri" panose="020F0502020204030204" pitchFamily="34" charset="0"/>
                <a:ea typeface="+mn-ea"/>
                <a:cs typeface="+mn-cs"/>
              </a:rPr>
              <a:t>phano's</a:t>
            </a:r>
            <a:r>
              <a:rPr lang="en-US" sz="1200" b="0" i="0" u="none" kern="1200" dirty="0" smtClean="0">
                <a:solidFill>
                  <a:schemeClr val="tx1"/>
                </a:solidFill>
                <a:latin typeface="Calibri" panose="020F0502020204030204" pitchFamily="34" charset="0"/>
                <a:ea typeface="+mn-ea"/>
                <a:cs typeface="+mn-cs"/>
              </a:rPr>
              <a:t> child.</a:t>
            </a:r>
          </a:p>
          <a:p>
            <a:r>
              <a:rPr lang="en-US" sz="1200" b="0" i="0" u="none" kern="1200" dirty="0" smtClean="0">
                <a:solidFill>
                  <a:schemeClr val="tx1"/>
                </a:solidFill>
                <a:latin typeface="Calibri" panose="020F0502020204030204" pitchFamily="34" charset="0"/>
                <a:ea typeface="+mn-ea"/>
                <a:cs typeface="+mn-cs"/>
              </a:rPr>
              <a:t>64 ff. </a:t>
            </a:r>
            <a:r>
              <a:rPr lang="en-US" sz="1200" b="0" i="0" u="none" kern="1200" dirty="0" err="1" smtClean="0">
                <a:solidFill>
                  <a:schemeClr val="tx1"/>
                </a:solidFill>
                <a:latin typeface="Calibri" panose="020F0502020204030204" pitchFamily="34" charset="0"/>
                <a:ea typeface="+mn-ea"/>
                <a:cs typeface="+mn-cs"/>
              </a:rPr>
              <a:t>st's</a:t>
            </a:r>
            <a:r>
              <a:rPr lang="en-US" sz="1200" b="0" i="0" u="none" kern="1200" dirty="0" smtClean="0">
                <a:solidFill>
                  <a:schemeClr val="tx1"/>
                </a:solidFill>
                <a:latin typeface="Calibri" panose="020F0502020204030204" pitchFamily="34" charset="0"/>
                <a:ea typeface="+mn-ea"/>
                <a:cs typeface="+mn-cs"/>
              </a:rPr>
              <a:t> and n's trick on </a:t>
            </a:r>
            <a:r>
              <a:rPr lang="en-US" sz="1200" b="0" i="0" u="none" kern="1200" dirty="0" err="1" smtClean="0">
                <a:solidFill>
                  <a:schemeClr val="tx1"/>
                </a:solidFill>
                <a:latin typeface="Calibri" panose="020F0502020204030204" pitchFamily="34" charset="0"/>
                <a:ea typeface="+mn-ea"/>
                <a:cs typeface="+mn-cs"/>
              </a:rPr>
              <a:t>epaenetus</a:t>
            </a:r>
            <a:r>
              <a:rPr lang="en-US" sz="1200" b="0" i="0" u="none" kern="1200" dirty="0" smtClean="0">
                <a:solidFill>
                  <a:schemeClr val="tx1"/>
                </a:solidFill>
                <a:latin typeface="Calibri" panose="020F0502020204030204" pitchFamily="34" charset="0"/>
                <a:ea typeface="+mn-ea"/>
                <a:cs typeface="+mn-cs"/>
              </a:rPr>
              <a:t>. lure him to country, where they accuse him of adultery with n's daughter (it's </a:t>
            </a:r>
            <a:r>
              <a:rPr lang="en-US" sz="1200" b="0" i="0" u="none" kern="1200" dirty="0" err="1" smtClean="0">
                <a:solidFill>
                  <a:schemeClr val="tx1"/>
                </a:solidFill>
                <a:latin typeface="Calibri" panose="020F0502020204030204" pitchFamily="34" charset="0"/>
                <a:ea typeface="+mn-ea"/>
                <a:cs typeface="+mn-cs"/>
              </a:rPr>
              <a:t>phano</a:t>
            </a:r>
            <a:r>
              <a:rPr lang="en-US" sz="1200" b="0" i="0" u="none" kern="1200" dirty="0" smtClean="0">
                <a:solidFill>
                  <a:schemeClr val="tx1"/>
                </a:solidFill>
                <a:latin typeface="Calibri" panose="020F0502020204030204" pitchFamily="34" charset="0"/>
                <a:ea typeface="+mn-ea"/>
                <a:cs typeface="+mn-cs"/>
              </a:rPr>
              <a:t>). leads to </a:t>
            </a:r>
            <a:r>
              <a:rPr lang="en-US" sz="1200" b="0" i="0" u="none" kern="1200" dirty="0" err="1" smtClean="0">
                <a:solidFill>
                  <a:schemeClr val="tx1"/>
                </a:solidFill>
                <a:latin typeface="Calibri" panose="020F0502020204030204" pitchFamily="34" charset="0"/>
                <a:ea typeface="+mn-ea"/>
                <a:cs typeface="+mn-cs"/>
              </a:rPr>
              <a:t>ep's</a:t>
            </a:r>
            <a:r>
              <a:rPr lang="en-US" sz="1200" b="0" i="0" u="none" kern="1200" dirty="0" smtClean="0">
                <a:solidFill>
                  <a:schemeClr val="tx1"/>
                </a:solidFill>
                <a:latin typeface="Calibri" panose="020F0502020204030204" pitchFamily="34" charset="0"/>
                <a:ea typeface="+mn-ea"/>
                <a:cs typeface="+mn-cs"/>
              </a:rPr>
              <a:t> suing </a:t>
            </a:r>
            <a:r>
              <a:rPr lang="en-US" sz="1200" b="0" i="0" u="none" kern="1200" dirty="0" err="1" smtClean="0">
                <a:solidFill>
                  <a:schemeClr val="tx1"/>
                </a:solidFill>
                <a:latin typeface="Calibri" panose="020F0502020204030204" pitchFamily="34" charset="0"/>
                <a:ea typeface="+mn-ea"/>
                <a:cs typeface="+mn-cs"/>
              </a:rPr>
              <a:t>st</a:t>
            </a:r>
            <a:r>
              <a:rPr lang="en-US" sz="1200" b="0" i="0" u="none" kern="1200" dirty="0" smtClean="0">
                <a:solidFill>
                  <a:schemeClr val="tx1"/>
                </a:solidFill>
                <a:latin typeface="Calibri" panose="020F0502020204030204" pitchFamily="34" charset="0"/>
                <a:ea typeface="+mn-ea"/>
                <a:cs typeface="+mn-cs"/>
              </a:rPr>
              <a:t> on false arrest. </a:t>
            </a:r>
            <a:r>
              <a:rPr lang="en-US" sz="1200" b="0" i="0" u="none" kern="1200" dirty="0" err="1" smtClean="0">
                <a:solidFill>
                  <a:schemeClr val="tx1"/>
                </a:solidFill>
                <a:latin typeface="Calibri" panose="020F0502020204030204" pitchFamily="34" charset="0"/>
                <a:ea typeface="+mn-ea"/>
                <a:cs typeface="+mn-cs"/>
              </a:rPr>
              <a:t>ep</a:t>
            </a:r>
            <a:r>
              <a:rPr lang="en-US" sz="1200" b="0" i="0" u="none" kern="1200" dirty="0" smtClean="0">
                <a:solidFill>
                  <a:schemeClr val="tx1"/>
                </a:solidFill>
                <a:latin typeface="Calibri" panose="020F0502020204030204" pitchFamily="34" charset="0"/>
                <a:ea typeface="+mn-ea"/>
                <a:cs typeface="+mn-cs"/>
              </a:rPr>
              <a:t> will claim it was all a matter of porneia.</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0" i="0" u="none" kern="1200" dirty="0" smtClean="0">
                <a:solidFill>
                  <a:schemeClr val="tx1"/>
                </a:solidFill>
                <a:latin typeface="Calibri" panose="020F0502020204030204" pitchFamily="34" charset="0"/>
                <a:ea typeface="+mn-ea"/>
                <a:cs typeface="+mn-cs"/>
              </a:rPr>
              <a:t>72 ff. the marrying to </a:t>
            </a:r>
            <a:r>
              <a:rPr lang="en-US" sz="1200" b="0" i="0" u="none" kern="1200" dirty="0" err="1" smtClean="0">
                <a:solidFill>
                  <a:schemeClr val="tx1"/>
                </a:solidFill>
                <a:latin typeface="Calibri" panose="020F0502020204030204" pitchFamily="34" charset="0"/>
                <a:ea typeface="+mn-ea"/>
                <a:cs typeface="+mn-cs"/>
              </a:rPr>
              <a:t>Theogenes</a:t>
            </a:r>
            <a:r>
              <a:rPr lang="en-US" sz="1200" b="0" i="0" u="none" kern="1200" dirty="0" smtClean="0">
                <a:solidFill>
                  <a:schemeClr val="tx1"/>
                </a:solidFill>
                <a:latin typeface="Calibri" panose="020F0502020204030204" pitchFamily="34" charset="0"/>
                <a:ea typeface="+mn-ea"/>
                <a:cs typeface="+mn-cs"/>
              </a:rPr>
              <a:t>, the basileus-elect, thing. religion and national identity get into it.</a:t>
            </a:r>
          </a:p>
          <a:p>
            <a:r>
              <a:rPr lang="en-US" sz="1200" b="0" i="0" u="none" kern="1200" dirty="0" smtClean="0">
                <a:solidFill>
                  <a:schemeClr val="tx1"/>
                </a:solidFill>
                <a:latin typeface="Calibri" panose="020F0502020204030204" pitchFamily="34" charset="0"/>
                <a:ea typeface="+mn-ea"/>
                <a:cs typeface="+mn-cs"/>
              </a:rPr>
              <a:t>107 ff. n's publicity in connection with her ill repute. (</a:t>
            </a:r>
            <a:r>
              <a:rPr lang="en-US" sz="1200" b="0" i="0" u="none" kern="1200" dirty="0" err="1" smtClean="0">
                <a:solidFill>
                  <a:schemeClr val="tx1"/>
                </a:solidFill>
                <a:latin typeface="Calibri" panose="020F0502020204030204" pitchFamily="34" charset="0"/>
                <a:ea typeface="+mn-ea"/>
                <a:cs typeface="+mn-cs"/>
              </a:rPr>
              <a:t>peporneumenen</a:t>
            </a:r>
            <a:r>
              <a:rPr lang="en-US" sz="1200" b="0" i="0" u="none" kern="1200" dirty="0" smtClean="0">
                <a:solidFill>
                  <a:schemeClr val="tx1"/>
                </a:solidFill>
                <a:latin typeface="Calibri" panose="020F0502020204030204" pitchFamily="34" charset="0"/>
                <a:ea typeface="+mn-ea"/>
                <a:cs typeface="+mn-cs"/>
              </a:rPr>
              <a:t>)</a:t>
            </a:r>
          </a:p>
          <a:p>
            <a:r>
              <a:rPr lang="en-US" sz="1200" b="0" i="0" u="none" kern="1200" dirty="0" smtClean="0">
                <a:solidFill>
                  <a:schemeClr val="tx1"/>
                </a:solidFill>
                <a:latin typeface="Calibri" panose="020F0502020204030204" pitchFamily="34" charset="0"/>
                <a:ea typeface="+mn-ea"/>
                <a:cs typeface="+mn-cs"/>
              </a:rPr>
              <a:t>108. "making her living from 3 holes"!</a:t>
            </a:r>
          </a:p>
          <a:p>
            <a:r>
              <a:rPr lang="en-US" sz="1200" b="0" i="0" u="none" kern="1200" dirty="0" smtClean="0">
                <a:solidFill>
                  <a:schemeClr val="tx1"/>
                </a:solidFill>
                <a:latin typeface="Calibri" panose="020F0502020204030204" pitchFamily="34" charset="0"/>
                <a:ea typeface="+mn-ea"/>
                <a:cs typeface="+mn-cs"/>
              </a:rPr>
              <a:t>110 ff. the shaming vis-a`-vis jurors coming home and being quizzed by women on trial. honorable women rightly outraged; women of "less sense" encouraged to license. a general OK for such behavior as n illustrates. the laws providing </a:t>
            </a:r>
            <a:r>
              <a:rPr lang="en-US" sz="1200" b="0" i="0" u="none" kern="1200" dirty="0" err="1" smtClean="0">
                <a:solidFill>
                  <a:schemeClr val="tx1"/>
                </a:solidFill>
                <a:latin typeface="Calibri" panose="020F0502020204030204" pitchFamily="34" charset="0"/>
                <a:ea typeface="+mn-ea"/>
                <a:cs typeface="+mn-cs"/>
              </a:rPr>
              <a:t>doweries</a:t>
            </a:r>
            <a:r>
              <a:rPr lang="en-US" sz="1200" b="0" i="0" u="none" kern="1200" dirty="0" smtClean="0">
                <a:solidFill>
                  <a:schemeClr val="tx1"/>
                </a:solidFill>
                <a:latin typeface="Calibri" panose="020F0502020204030204" pitchFamily="34" charset="0"/>
                <a:ea typeface="+mn-ea"/>
                <a:cs typeface="+mn-cs"/>
              </a:rPr>
              <a:t> for the impecunious baffled; poor girls will be forced into prostitution. a vote to protect "your women."</a:t>
            </a:r>
          </a:p>
          <a:p>
            <a:r>
              <a:rPr lang="en-US" sz="1200" b="0" i="0" u="none" kern="1200" dirty="0" smtClean="0">
                <a:solidFill>
                  <a:schemeClr val="tx1"/>
                </a:solidFill>
                <a:latin typeface="Calibri" panose="020F0502020204030204" pitchFamily="34" charset="0"/>
                <a:ea typeface="+mn-ea"/>
                <a:cs typeface="+mn-cs"/>
              </a:rPr>
              <a:t>113. law that girl with 1/2 decent looks can get a state-sponsored </a:t>
            </a:r>
            <a:r>
              <a:rPr lang="en-US" sz="1200" b="0" i="0" u="none" kern="1200" dirty="0" err="1" smtClean="0">
                <a:solidFill>
                  <a:schemeClr val="tx1"/>
                </a:solidFill>
                <a:latin typeface="Calibri" panose="020F0502020204030204" pitchFamily="34" charset="0"/>
                <a:ea typeface="+mn-ea"/>
                <a:cs typeface="+mn-cs"/>
              </a:rPr>
              <a:t>dowery</a:t>
            </a:r>
            <a:r>
              <a:rPr lang="en-US" sz="1200" b="0" i="0" u="none" kern="1200" dirty="0" smtClean="0">
                <a:solidFill>
                  <a:schemeClr val="tx1"/>
                </a:solidFill>
                <a:latin typeface="Calibri" panose="020F0502020204030204" pitchFamily="34" charset="0"/>
                <a:ea typeface="+mn-ea"/>
                <a:cs typeface="+mn-cs"/>
              </a:rPr>
              <a:t>. acquit, and poor citizen girls will all have to become prostitutes. you're protecting </a:t>
            </a:r>
            <a:r>
              <a:rPr lang="en-US" sz="1200" b="0" i="1" u="none" kern="1200" dirty="0" smtClean="0">
                <a:solidFill>
                  <a:schemeClr val="tx1"/>
                </a:solidFill>
                <a:latin typeface="Calibri" panose="020F0502020204030204" pitchFamily="34" charset="0"/>
                <a:ea typeface="+mn-ea"/>
                <a:cs typeface="+mn-cs"/>
              </a:rPr>
              <a:t>your</a:t>
            </a:r>
            <a:r>
              <a:rPr lang="en-US" sz="1200" b="0" i="0" u="none" kern="1200" dirty="0" smtClean="0">
                <a:solidFill>
                  <a:schemeClr val="tx1"/>
                </a:solidFill>
                <a:latin typeface="Calibri" panose="020F0502020204030204" pitchFamily="34" charset="0"/>
                <a:ea typeface="+mn-ea"/>
                <a:cs typeface="+mn-cs"/>
              </a:rPr>
              <a:t> women here!</a:t>
            </a:r>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r>
              <a:rPr lang="en-US" altLang="en-US" smtClean="0"/>
              <a:t>1-13-99</a:t>
            </a:r>
            <a:endParaRPr lang="en-US" altLang="en-US"/>
          </a:p>
        </p:txBody>
      </p:sp>
      <p:sp>
        <p:nvSpPr>
          <p:cNvPr id="5" name="Footer Placeholder 4"/>
          <p:cNvSpPr>
            <a:spLocks noGrp="1"/>
          </p:cNvSpPr>
          <p:nvPr>
            <p:ph type="ftr" sz="quarter" idx="11"/>
          </p:nvPr>
        </p:nvSpPr>
        <p:spPr/>
        <p:txBody>
          <a:bodyPr/>
          <a:lstStyle/>
          <a:p>
            <a:r>
              <a:rPr lang="en-US" altLang="en-US" smtClean="0"/>
              <a:t>CLA77, Andrew Scholtz</a:t>
            </a:r>
            <a:endParaRPr lang="en-US" altLang="en-US"/>
          </a:p>
        </p:txBody>
      </p:sp>
      <p:sp>
        <p:nvSpPr>
          <p:cNvPr id="6" name="Slide Number Placeholder 5"/>
          <p:cNvSpPr>
            <a:spLocks noGrp="1"/>
          </p:cNvSpPr>
          <p:nvPr>
            <p:ph type="sldNum" sz="quarter" idx="12"/>
          </p:nvPr>
        </p:nvSpPr>
        <p:spPr/>
        <p:txBody>
          <a:bodyPr/>
          <a:lstStyle/>
          <a:p>
            <a:fld id="{2ED5918B-C6D0-48E2-B93E-1929E7B45D62}" type="slidenum">
              <a:rPr lang="en-US" altLang="en-US" smtClean="0"/>
              <a:pPr/>
              <a:t>8</a:t>
            </a:fld>
            <a:endParaRPr lang="en-US" altLang="en-US"/>
          </a:p>
        </p:txBody>
      </p:sp>
    </p:spTree>
    <p:extLst>
      <p:ext uri="{BB962C8B-B14F-4D97-AF65-F5344CB8AC3E}">
        <p14:creationId xmlns:p14="http://schemas.microsoft.com/office/powerpoint/2010/main" val="356206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ltLang="en-US"/>
              <a:t>1-13-99</a:t>
            </a:r>
          </a:p>
        </p:txBody>
      </p:sp>
      <p:sp>
        <p:nvSpPr>
          <p:cNvPr id="5" name="Rectangle 6"/>
          <p:cNvSpPr>
            <a:spLocks noGrp="1" noChangeArrowheads="1"/>
          </p:cNvSpPr>
          <p:nvPr>
            <p:ph type="ftr" sz="quarter" idx="4"/>
          </p:nvPr>
        </p:nvSpPr>
        <p:spPr>
          <a:ln/>
        </p:spPr>
        <p:txBody>
          <a:bodyPr/>
          <a:lstStyle/>
          <a:p>
            <a:r>
              <a:rPr lang="en-US" altLang="en-US"/>
              <a:t>CLA77, Andrew Scholtz</a:t>
            </a:r>
          </a:p>
        </p:txBody>
      </p:sp>
      <p:sp>
        <p:nvSpPr>
          <p:cNvPr id="6" name="Rectangle 7"/>
          <p:cNvSpPr>
            <a:spLocks noGrp="1" noChangeArrowheads="1"/>
          </p:cNvSpPr>
          <p:nvPr>
            <p:ph type="sldNum" sz="quarter" idx="5"/>
          </p:nvPr>
        </p:nvSpPr>
        <p:spPr>
          <a:ln/>
        </p:spPr>
        <p:txBody>
          <a:bodyPr/>
          <a:lstStyle/>
          <a:p>
            <a:fld id="{53134136-56FF-4288-A12B-8C688F65B29A}" type="slidenum">
              <a:rPr lang="en-US" altLang="en-US"/>
              <a:pPr/>
              <a:t>9</a:t>
            </a:fld>
            <a:endParaRPr lang="en-US" altLang="en-US"/>
          </a:p>
        </p:txBody>
      </p:sp>
      <p:sp>
        <p:nvSpPr>
          <p:cNvPr id="703490" name="Rectangle 2"/>
          <p:cNvSpPr>
            <a:spLocks noGrp="1" noRot="1" noChangeAspect="1" noChangeArrowheads="1" noTextEdit="1"/>
          </p:cNvSpPr>
          <p:nvPr>
            <p:ph type="sldImg"/>
          </p:nvPr>
        </p:nvSpPr>
        <p:spPr>
          <a:xfrm>
            <a:off x="1185863" y="700088"/>
            <a:ext cx="4675187" cy="3505200"/>
          </a:xfrm>
          <a:ln/>
        </p:spPr>
      </p:sp>
      <p:sp>
        <p:nvSpPr>
          <p:cNvPr id="703491" name="Rectangle 3"/>
          <p:cNvSpPr>
            <a:spLocks noGrp="1" noChangeArrowheads="1"/>
          </p:cNvSpPr>
          <p:nvPr>
            <p:ph type="body" idx="1"/>
          </p:nvPr>
        </p:nvSpPr>
        <p:spPr>
          <a:xfrm>
            <a:off x="939377" y="4439529"/>
            <a:ext cx="5166572" cy="4205445"/>
          </a:xfrm>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90146" name="AutoShape 2"/>
          <p:cNvSpPr>
            <a:spLocks noChangeArrowheads="1"/>
          </p:cNvSpPr>
          <p:nvPr/>
        </p:nvSpPr>
        <p:spPr bwMode="auto">
          <a:xfrm>
            <a:off x="685800" y="2235200"/>
            <a:ext cx="7391400" cy="3352800"/>
          </a:xfrm>
          <a:prstGeom prst="roundRect">
            <a:avLst>
              <a:gd name="adj" fmla="val 16667"/>
            </a:avLst>
          </a:prstGeom>
          <a:noFill/>
          <a:ln w="50800">
            <a:solidFill>
              <a:schemeClr val="bg2"/>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sp>
        <p:nvSpPr>
          <p:cNvPr id="390147" name="Rectangle 3"/>
          <p:cNvSpPr>
            <a:spLocks noChangeArrowheads="1"/>
          </p:cNvSpPr>
          <p:nvPr/>
        </p:nvSpPr>
        <p:spPr bwMode="blackWhite">
          <a:xfrm>
            <a:off x="228600" y="1092200"/>
            <a:ext cx="7162800" cy="990600"/>
          </a:xfrm>
          <a:prstGeom prst="rect">
            <a:avLst/>
          </a:prstGeom>
          <a:solidFill>
            <a:schemeClr val="bg1"/>
          </a:solidFill>
          <a:ln w="5715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eaLnBrk="1" hangingPunct="1"/>
            <a:endParaRPr lang="en-US" altLang="en-US" sz="2400">
              <a:latin typeface="Times New Roman" pitchFamily="18" charset="0"/>
            </a:endParaRPr>
          </a:p>
        </p:txBody>
      </p:sp>
      <p:grpSp>
        <p:nvGrpSpPr>
          <p:cNvPr id="2" name="Group 1"/>
          <p:cNvGrpSpPr/>
          <p:nvPr userDrawn="1"/>
        </p:nvGrpSpPr>
        <p:grpSpPr>
          <a:xfrm>
            <a:off x="0" y="1782763"/>
            <a:ext cx="8305800" cy="1422400"/>
            <a:chOff x="0" y="1782763"/>
            <a:chExt cx="8305800" cy="1422400"/>
          </a:xfrm>
        </p:grpSpPr>
        <p:sp>
          <p:nvSpPr>
            <p:cNvPr id="390148"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90149"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90150" name="Rectangle 6"/>
          <p:cNvSpPr>
            <a:spLocks noGrp="1" noChangeArrowheads="1"/>
          </p:cNvSpPr>
          <p:nvPr>
            <p:ph type="ctrTitle"/>
          </p:nvPr>
        </p:nvSpPr>
        <p:spPr>
          <a:xfrm>
            <a:off x="228600" y="1782763"/>
            <a:ext cx="8077200" cy="1430337"/>
          </a:xfrm>
        </p:spPr>
        <p:txBody>
          <a:bodyPr/>
          <a:lstStyle>
            <a:lvl1pPr>
              <a:defRPr sz="4000"/>
            </a:lvl1pPr>
          </a:lstStyle>
          <a:p>
            <a:pPr lvl="0"/>
            <a:r>
              <a:rPr lang="en-US" altLang="en-US" noProof="0" smtClean="0"/>
              <a:t>Click to edit Master title style</a:t>
            </a:r>
            <a:endParaRPr lang="en-US" altLang="en-US" noProof="0" dirty="0" smtClean="0"/>
          </a:p>
        </p:txBody>
      </p:sp>
      <p:sp>
        <p:nvSpPr>
          <p:cNvPr id="390151" name="Rectangle 7"/>
          <p:cNvSpPr>
            <a:spLocks noGrp="1" noChangeArrowheads="1"/>
          </p:cNvSpPr>
          <p:nvPr>
            <p:ph type="subTitle" idx="1"/>
          </p:nvPr>
        </p:nvSpPr>
        <p:spPr>
          <a:xfrm>
            <a:off x="1066800" y="3695700"/>
            <a:ext cx="6629400" cy="1676400"/>
          </a:xfrm>
        </p:spPr>
        <p:txBody>
          <a:bodyPr/>
          <a:lstStyle>
            <a:lvl1pPr marL="0" indent="0">
              <a:buFont typeface="Wingdings" pitchFamily="2" charset="2"/>
              <a:buNone/>
              <a:defRPr/>
            </a:lvl1pPr>
          </a:lstStyle>
          <a:p>
            <a:pPr lvl="0"/>
            <a:r>
              <a:rPr lang="en-US" altLang="en-US" noProof="0" smtClean="0"/>
              <a:t>Click to edit Master subtitle style</a:t>
            </a:r>
          </a:p>
        </p:txBody>
      </p:sp>
      <p:sp>
        <p:nvSpPr>
          <p:cNvPr id="390152" name="Rectangle 8"/>
          <p:cNvSpPr>
            <a:spLocks noGrp="1" noChangeArrowheads="1"/>
          </p:cNvSpPr>
          <p:nvPr>
            <p:ph type="dt" sz="half" idx="2"/>
          </p:nvPr>
        </p:nvSpPr>
        <p:spPr>
          <a:xfrm>
            <a:off x="457200" y="6248400"/>
            <a:ext cx="2133600" cy="471488"/>
          </a:xfrm>
        </p:spPr>
        <p:txBody>
          <a:bodyPr/>
          <a:lstStyle>
            <a:lvl1pPr>
              <a:defRPr/>
            </a:lvl1pPr>
          </a:lstStyle>
          <a:p>
            <a:r>
              <a:rPr lang="en-US" altLang="en-US" smtClean="0"/>
              <a:t>2013-10-08</a:t>
            </a:r>
            <a:endParaRPr lang="en-US" altLang="en-US"/>
          </a:p>
        </p:txBody>
      </p:sp>
      <p:sp>
        <p:nvSpPr>
          <p:cNvPr id="390153" name="Rectangle 9"/>
          <p:cNvSpPr>
            <a:spLocks noGrp="1" noChangeArrowheads="1"/>
          </p:cNvSpPr>
          <p:nvPr>
            <p:ph type="ftr" sz="quarter" idx="3"/>
          </p:nvPr>
        </p:nvSpPr>
        <p:spPr>
          <a:xfrm>
            <a:off x="3124200" y="6253163"/>
            <a:ext cx="2895600" cy="457200"/>
          </a:xfrm>
        </p:spPr>
        <p:txBody>
          <a:bodyPr/>
          <a:lstStyle>
            <a:lvl1pPr>
              <a:defRPr/>
            </a:lvl1pPr>
          </a:lstStyle>
          <a:p>
            <a:r>
              <a:rPr lang="en-US" altLang="en-US" smtClean="0"/>
              <a:t>Neaera, Greek Art</a:t>
            </a:r>
            <a:endParaRPr lang="en-US" altLang="en-US"/>
          </a:p>
        </p:txBody>
      </p:sp>
      <p:sp>
        <p:nvSpPr>
          <p:cNvPr id="390154" name="Rectangle 10"/>
          <p:cNvSpPr>
            <a:spLocks noGrp="1" noChangeArrowheads="1"/>
          </p:cNvSpPr>
          <p:nvPr>
            <p:ph type="sldNum" sz="quarter" idx="4"/>
          </p:nvPr>
        </p:nvSpPr>
        <p:spPr>
          <a:xfrm>
            <a:off x="6553200" y="6248400"/>
            <a:ext cx="2133600" cy="471488"/>
          </a:xfrm>
        </p:spPr>
        <p:txBody>
          <a:bodyPr/>
          <a:lstStyle>
            <a:lvl1pPr>
              <a:defRPr/>
            </a:lvl1pPr>
          </a:lstStyle>
          <a:p>
            <a:fld id="{7A88AE38-B7DC-4EB9-AA3E-6710C533ED47}" type="slidenum">
              <a:rPr lang="en-US" altLang="en-US"/>
              <a:pPr/>
              <a:t>‹#›</a:t>
            </a:fld>
            <a:endParaRPr lang="en-US" altLang="en-US"/>
          </a:p>
        </p:txBody>
      </p:sp>
      <p:pic>
        <p:nvPicPr>
          <p:cNvPr id="39015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0156" name="Picture 12" descr="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2013-10-08</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6" name="Slide Number Placeholder 5"/>
          <p:cNvSpPr>
            <a:spLocks noGrp="1"/>
          </p:cNvSpPr>
          <p:nvPr>
            <p:ph type="sldNum" sz="quarter" idx="12"/>
          </p:nvPr>
        </p:nvSpPr>
        <p:spPr/>
        <p:txBody>
          <a:bodyPr/>
          <a:lstStyle>
            <a:lvl1pPr>
              <a:defRPr/>
            </a:lvl1pPr>
          </a:lstStyle>
          <a:p>
            <a:fld id="{1427B24C-E2EC-42C0-9F51-0BFFEC4C4B7B}" type="slidenum">
              <a:rPr lang="en-US" altLang="en-US"/>
              <a:pPr/>
              <a:t>‹#›</a:t>
            </a:fld>
            <a:endParaRPr lang="en-US" altLang="en-US"/>
          </a:p>
        </p:txBody>
      </p:sp>
    </p:spTree>
    <p:extLst>
      <p:ext uri="{BB962C8B-B14F-4D97-AF65-F5344CB8AC3E}">
        <p14:creationId xmlns:p14="http://schemas.microsoft.com/office/powerpoint/2010/main" val="4054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9538" y="431800"/>
            <a:ext cx="2076450" cy="5816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8600" y="431800"/>
            <a:ext cx="6078538" cy="5816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r>
              <a:rPr lang="en-US" altLang="en-US" smtClean="0"/>
              <a:t>2013-10-08</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6" name="Slide Number Placeholder 5"/>
          <p:cNvSpPr>
            <a:spLocks noGrp="1"/>
          </p:cNvSpPr>
          <p:nvPr>
            <p:ph type="sldNum" sz="quarter" idx="12"/>
          </p:nvPr>
        </p:nvSpPr>
        <p:spPr/>
        <p:txBody>
          <a:bodyPr/>
          <a:lstStyle>
            <a:lvl1pPr>
              <a:defRPr/>
            </a:lvl1pPr>
          </a:lstStyle>
          <a:p>
            <a:fld id="{28F0F5BB-7EF7-48B2-B70C-DBBE035D9647}" type="slidenum">
              <a:rPr lang="en-US" altLang="en-US"/>
              <a:pPr/>
              <a:t>‹#›</a:t>
            </a:fld>
            <a:endParaRPr lang="en-US" altLang="en-US"/>
          </a:p>
        </p:txBody>
      </p:sp>
    </p:spTree>
    <p:extLst>
      <p:ext uri="{BB962C8B-B14F-4D97-AF65-F5344CB8AC3E}">
        <p14:creationId xmlns:p14="http://schemas.microsoft.com/office/powerpoint/2010/main" val="1638594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r>
              <a:rPr lang="en-US" altLang="en-US" smtClean="0"/>
              <a:t>2013-10-08</a:t>
            </a:r>
            <a:endParaRPr lang="en-US" altLang="en-US"/>
          </a:p>
        </p:txBody>
      </p:sp>
      <p:sp>
        <p:nvSpPr>
          <p:cNvPr id="5" name="Footer Placeholder 4"/>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6" name="Slide Number Placeholder 5"/>
          <p:cNvSpPr>
            <a:spLocks noGrp="1"/>
          </p:cNvSpPr>
          <p:nvPr>
            <p:ph type="sldNum" sz="quarter" idx="12"/>
          </p:nvPr>
        </p:nvSpPr>
        <p:spPr/>
        <p:txBody>
          <a:bodyPr/>
          <a:lstStyle>
            <a:lvl1pPr>
              <a:defRPr/>
            </a:lvl1pPr>
          </a:lstStyle>
          <a:p>
            <a:fld id="{45CBAB23-029E-42B1-8BBA-6B5058138180}" type="slidenum">
              <a:rPr lang="en-US" altLang="en-US"/>
              <a:pPr/>
              <a:t>‹#›</a:t>
            </a:fld>
            <a:endParaRPr lang="en-US" altLang="en-US"/>
          </a:p>
        </p:txBody>
      </p:sp>
    </p:spTree>
    <p:extLst>
      <p:ext uri="{BB962C8B-B14F-4D97-AF65-F5344CB8AC3E}">
        <p14:creationId xmlns:p14="http://schemas.microsoft.com/office/powerpoint/2010/main" val="287309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0" name="Group 9"/>
          <p:cNvGrpSpPr/>
          <p:nvPr userDrawn="1"/>
        </p:nvGrpSpPr>
        <p:grpSpPr>
          <a:xfrm>
            <a:off x="0" y="2931617"/>
            <a:ext cx="8305800" cy="1422400"/>
            <a:chOff x="0" y="1782763"/>
            <a:chExt cx="8305800" cy="1422400"/>
          </a:xfrm>
        </p:grpSpPr>
        <p:sp>
          <p:nvSpPr>
            <p:cNvPr id="11" name="Rectangle 4"/>
            <p:cNvSpPr>
              <a:spLocks noChangeArrowheads="1"/>
            </p:cNvSpPr>
            <p:nvPr/>
          </p:nvSpPr>
          <p:spPr bwMode="auto">
            <a:xfrm>
              <a:off x="0" y="1782763"/>
              <a:ext cx="8305800" cy="1422400"/>
            </a:xfrm>
            <a:prstGeom prst="rect">
              <a:avLst/>
            </a:prstGeom>
            <a:gradFill rotWithShape="1">
              <a:gsLst>
                <a:gs pos="0">
                  <a:srgbClr val="FFD1A3"/>
                </a:gs>
                <a:gs pos="100000">
                  <a:srgbClr val="CC6600"/>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Line 5"/>
            <p:cNvSpPr>
              <a:spLocks noChangeShapeType="1"/>
            </p:cNvSpPr>
            <p:nvPr/>
          </p:nvSpPr>
          <p:spPr bwMode="auto">
            <a:xfrm>
              <a:off x="0" y="3073400"/>
              <a:ext cx="8305800" cy="0"/>
            </a:xfrm>
            <a:prstGeom prst="line">
              <a:avLst/>
            </a:prstGeom>
            <a:noFill/>
            <a:ln w="50800">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 name="Title 1"/>
          <p:cNvSpPr>
            <a:spLocks noGrp="1"/>
          </p:cNvSpPr>
          <p:nvPr>
            <p:ph type="title"/>
          </p:nvPr>
        </p:nvSpPr>
        <p:spPr>
          <a:xfrm>
            <a:off x="722313" y="2906355"/>
            <a:ext cx="7772400" cy="1315899"/>
          </a:xfrm>
        </p:spPr>
        <p:txBody>
          <a:bodyPr anchor="ctr" anchorCtr="0"/>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4435688"/>
            <a:ext cx="7772400" cy="1500187"/>
          </a:xfrm>
        </p:spPr>
        <p:txBody>
          <a:bodyPr anchor="t" anchorCtr="0"/>
          <a:lstStyle>
            <a:lvl1pPr marL="0" indent="0">
              <a:buNone/>
              <a:defRPr sz="32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pic>
        <p:nvPicPr>
          <p:cNvPr id="13"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128000" y="177800"/>
            <a:ext cx="838200" cy="73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2" descr="z"/>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13438" y="341313"/>
            <a:ext cx="2208212" cy="447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56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userDrawn="1"/>
        </p:nvSpPr>
        <p:spPr bwMode="auto">
          <a:xfrm>
            <a:off x="4555328" y="2176463"/>
            <a:ext cx="27432" cy="2943225"/>
          </a:xfrm>
          <a:prstGeom prst="rect">
            <a:avLst/>
          </a:prstGeom>
          <a:gradFill>
            <a:gsLst>
              <a:gs pos="0">
                <a:schemeClr val="bg1">
                  <a:lumMod val="6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862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r>
              <a:rPr lang="en-US" altLang="en-US" smtClean="0"/>
              <a:t>2013-10-08</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7" name="Slide Number Placeholder 6"/>
          <p:cNvSpPr>
            <a:spLocks noGrp="1"/>
          </p:cNvSpPr>
          <p:nvPr>
            <p:ph type="sldNum" sz="quarter" idx="12"/>
          </p:nvPr>
        </p:nvSpPr>
        <p:spPr/>
        <p:txBody>
          <a:bodyPr/>
          <a:lstStyle>
            <a:lvl1pPr>
              <a:defRPr/>
            </a:lvl1pPr>
          </a:lstStyle>
          <a:p>
            <a:fld id="{559CED4C-F468-4C47-B8E8-69794AA6189D}" type="slidenum">
              <a:rPr lang="en-US" altLang="en-US"/>
              <a:pPr/>
              <a:t>‹#›</a:t>
            </a:fld>
            <a:endParaRPr lang="en-US" altLang="en-US"/>
          </a:p>
        </p:txBody>
      </p:sp>
    </p:spTree>
    <p:extLst>
      <p:ext uri="{BB962C8B-B14F-4D97-AF65-F5344CB8AC3E}">
        <p14:creationId xmlns:p14="http://schemas.microsoft.com/office/powerpoint/2010/main" val="2497010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42928" y="1635129"/>
            <a:ext cx="3968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42928" y="2274891"/>
            <a:ext cx="3968776"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30753" y="1635129"/>
            <a:ext cx="397033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30753" y="2274891"/>
            <a:ext cx="3970335" cy="385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r>
              <a:rPr lang="en-US" altLang="en-US" smtClean="0"/>
              <a:t>2013-10-08</a:t>
            </a:r>
            <a:endParaRPr lang="en-US" altLang="en-US"/>
          </a:p>
        </p:txBody>
      </p:sp>
      <p:sp>
        <p:nvSpPr>
          <p:cNvPr id="8" name="Footer Placeholder 7"/>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9" name="Slide Number Placeholder 8"/>
          <p:cNvSpPr>
            <a:spLocks noGrp="1"/>
          </p:cNvSpPr>
          <p:nvPr>
            <p:ph type="sldNum" sz="quarter" idx="12"/>
          </p:nvPr>
        </p:nvSpPr>
        <p:spPr/>
        <p:txBody>
          <a:bodyPr/>
          <a:lstStyle>
            <a:lvl1pPr>
              <a:defRPr/>
            </a:lvl1pPr>
          </a:lstStyle>
          <a:p>
            <a:fld id="{A3252525-01FE-43C4-B8EE-2D97A9156A80}" type="slidenum">
              <a:rPr lang="en-US" altLang="en-US"/>
              <a:pPr/>
              <a:t>‹#›</a:t>
            </a:fld>
            <a:endParaRPr lang="en-US" altLang="en-US"/>
          </a:p>
        </p:txBody>
      </p:sp>
      <p:sp>
        <p:nvSpPr>
          <p:cNvPr id="11" name="Rectangle 10"/>
          <p:cNvSpPr/>
          <p:nvPr userDrawn="1"/>
        </p:nvSpPr>
        <p:spPr bwMode="auto">
          <a:xfrm>
            <a:off x="4626768" y="2290767"/>
            <a:ext cx="27432" cy="2943225"/>
          </a:xfrm>
          <a:prstGeom prst="rect">
            <a:avLst/>
          </a:prstGeom>
          <a:gradFill>
            <a:gsLst>
              <a:gs pos="0">
                <a:schemeClr val="bg1">
                  <a:lumMod val="75000"/>
                </a:schemeClr>
              </a:gs>
              <a:gs pos="100000">
                <a:schemeClr val="bg1"/>
              </a:gs>
            </a:gsLst>
            <a:lin ang="5400000" scaled="0"/>
          </a:gradFill>
          <a:ln w="9525" cap="flat" cmpd="sng" algn="ctr">
            <a:noFill/>
            <a:prstDash val="solid"/>
            <a:round/>
            <a:headEnd type="none" w="med" len="med"/>
            <a:tailEnd type="none" w="med" len="med"/>
          </a:ln>
          <a:effectLst/>
          <a:extLst/>
        </p:spPr>
        <p:txBody>
          <a:bodyPr vert="horz" wrap="non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Papyrus" pitchFamily="66" charset="0"/>
            </a:endParaRPr>
          </a:p>
        </p:txBody>
      </p:sp>
    </p:spTree>
    <p:extLst>
      <p:ext uri="{BB962C8B-B14F-4D97-AF65-F5344CB8AC3E}">
        <p14:creationId xmlns:p14="http://schemas.microsoft.com/office/powerpoint/2010/main" val="1444928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18306" y="346072"/>
            <a:ext cx="8307388" cy="914400"/>
          </a:xfrm>
        </p:spPr>
        <p:txBody>
          <a:bodyPr/>
          <a:lstStyle>
            <a:lvl1pPr algn="ctr">
              <a:defRPr sz="3600"/>
            </a:lvl1pPr>
          </a:lstStyle>
          <a:p>
            <a:r>
              <a:rPr lang="en-US" smtClean="0"/>
              <a:t>Click to edit Master title style</a:t>
            </a:r>
            <a:endParaRPr lang="en-US"/>
          </a:p>
        </p:txBody>
      </p:sp>
      <p:pic>
        <p:nvPicPr>
          <p:cNvPr id="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9292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392194"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78088" y="1579563"/>
            <a:ext cx="4186237" cy="3697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389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2013-10-08</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7" name="Slide Number Placeholder 6"/>
          <p:cNvSpPr>
            <a:spLocks noGrp="1"/>
          </p:cNvSpPr>
          <p:nvPr>
            <p:ph type="sldNum" sz="quarter" idx="12"/>
          </p:nvPr>
        </p:nvSpPr>
        <p:spPr/>
        <p:txBody>
          <a:bodyPr/>
          <a:lstStyle>
            <a:lvl1pPr>
              <a:defRPr/>
            </a:lvl1pPr>
          </a:lstStyle>
          <a:p>
            <a:fld id="{11790FC2-4AB7-4145-9DF5-2718379CAE9A}" type="slidenum">
              <a:rPr lang="en-US" altLang="en-US"/>
              <a:pPr/>
              <a:t>‹#›</a:t>
            </a:fld>
            <a:endParaRPr lang="en-US" altLang="en-US"/>
          </a:p>
        </p:txBody>
      </p:sp>
    </p:spTree>
    <p:extLst>
      <p:ext uri="{BB962C8B-B14F-4D97-AF65-F5344CB8AC3E}">
        <p14:creationId xmlns:p14="http://schemas.microsoft.com/office/powerpoint/2010/main" val="1149078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r>
              <a:rPr lang="en-US" altLang="en-US" smtClean="0"/>
              <a:t>2013-10-08</a:t>
            </a:r>
            <a:endParaRPr lang="en-US" altLang="en-US"/>
          </a:p>
        </p:txBody>
      </p:sp>
      <p:sp>
        <p:nvSpPr>
          <p:cNvPr id="6" name="Footer Placeholder 5"/>
          <p:cNvSpPr>
            <a:spLocks noGrp="1"/>
          </p:cNvSpPr>
          <p:nvPr>
            <p:ph type="ftr" sz="quarter" idx="11"/>
          </p:nvPr>
        </p:nvSpPr>
        <p:spPr/>
        <p:txBody>
          <a:bodyPr/>
          <a:lstStyle>
            <a:lvl1pPr>
              <a:defRPr/>
            </a:lvl1pPr>
          </a:lstStyle>
          <a:p>
            <a:r>
              <a:rPr lang="en-US" altLang="en-US" smtClean="0"/>
              <a:t>Neaera, Greek Art</a:t>
            </a:r>
            <a:endParaRPr lang="en-US" altLang="en-US"/>
          </a:p>
        </p:txBody>
      </p:sp>
      <p:sp>
        <p:nvSpPr>
          <p:cNvPr id="7" name="Slide Number Placeholder 6"/>
          <p:cNvSpPr>
            <a:spLocks noGrp="1"/>
          </p:cNvSpPr>
          <p:nvPr>
            <p:ph type="sldNum" sz="quarter" idx="12"/>
          </p:nvPr>
        </p:nvSpPr>
        <p:spPr/>
        <p:txBody>
          <a:bodyPr/>
          <a:lstStyle>
            <a:lvl1pPr>
              <a:defRPr/>
            </a:lvl1pPr>
          </a:lstStyle>
          <a:p>
            <a:fld id="{C5CA8425-F3DA-4334-853B-0B45E73613F1}" type="slidenum">
              <a:rPr lang="en-US" altLang="en-US"/>
              <a:pPr/>
              <a:t>‹#›</a:t>
            </a:fld>
            <a:endParaRPr lang="en-US" altLang="en-US"/>
          </a:p>
        </p:txBody>
      </p:sp>
    </p:spTree>
    <p:extLst>
      <p:ext uri="{BB962C8B-B14F-4D97-AF65-F5344CB8AC3E}">
        <p14:creationId xmlns:p14="http://schemas.microsoft.com/office/powerpoint/2010/main" val="2666453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22" name="Line 2"/>
          <p:cNvSpPr>
            <a:spLocks noChangeShapeType="1"/>
          </p:cNvSpPr>
          <p:nvPr/>
        </p:nvSpPr>
        <p:spPr bwMode="auto">
          <a:xfrm>
            <a:off x="0" y="1536700"/>
            <a:ext cx="9144000" cy="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3" name="Line 3"/>
          <p:cNvSpPr>
            <a:spLocks noChangeShapeType="1"/>
          </p:cNvSpPr>
          <p:nvPr/>
        </p:nvSpPr>
        <p:spPr bwMode="auto">
          <a:xfrm flipV="1">
            <a:off x="533400" y="152400"/>
            <a:ext cx="0" cy="3276600"/>
          </a:xfrm>
          <a:prstGeom prst="line">
            <a:avLst/>
          </a:prstGeom>
          <a:noFill/>
          <a:ln w="28575">
            <a:solidFill>
              <a:srgbClr val="B2B2B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124" name="Rectangle 4"/>
          <p:cNvSpPr>
            <a:spLocks noChangeArrowheads="1"/>
          </p:cNvSpPr>
          <p:nvPr/>
        </p:nvSpPr>
        <p:spPr bwMode="auto">
          <a:xfrm>
            <a:off x="0" y="328613"/>
            <a:ext cx="5713413" cy="1066800"/>
          </a:xfrm>
          <a:prstGeom prst="rect">
            <a:avLst/>
          </a:prstGeom>
          <a:gradFill rotWithShape="1">
            <a:gsLst>
              <a:gs pos="0">
                <a:schemeClr val="bg1"/>
              </a:gs>
              <a:gs pos="100000">
                <a:srgbClr val="0099FF"/>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89125" name="Rectangle 5"/>
          <p:cNvSpPr>
            <a:spLocks noGrp="1" noChangeArrowheads="1"/>
          </p:cNvSpPr>
          <p:nvPr>
            <p:ph type="title"/>
          </p:nvPr>
        </p:nvSpPr>
        <p:spPr bwMode="auto">
          <a:xfrm>
            <a:off x="228600" y="431800"/>
            <a:ext cx="8307388"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US" altLang="en-US" dirty="0" smtClean="0"/>
          </a:p>
        </p:txBody>
      </p:sp>
      <p:sp>
        <p:nvSpPr>
          <p:cNvPr id="389126" name="Rectangle 6"/>
          <p:cNvSpPr>
            <a:spLocks noGrp="1" noChangeArrowheads="1"/>
          </p:cNvSpPr>
          <p:nvPr>
            <p:ph type="body" idx="1"/>
          </p:nvPr>
        </p:nvSpPr>
        <p:spPr bwMode="auto">
          <a:xfrm>
            <a:off x="609600" y="1752600"/>
            <a:ext cx="7924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US" altLang="en-US" dirty="0" smtClean="0"/>
          </a:p>
        </p:txBody>
      </p:sp>
      <p:sp>
        <p:nvSpPr>
          <p:cNvPr id="389127" name="Rectangle 7"/>
          <p:cNvSpPr>
            <a:spLocks noGrp="1" noChangeArrowheads="1"/>
          </p:cNvSpPr>
          <p:nvPr>
            <p:ph type="dt" sz="half" idx="2"/>
          </p:nvPr>
        </p:nvSpPr>
        <p:spPr bwMode="auto">
          <a:xfrm>
            <a:off x="628656"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400">
                <a:latin typeface="Calibri" panose="020F0502020204030204" pitchFamily="34" charset="0"/>
              </a:defRPr>
            </a:lvl1pPr>
          </a:lstStyle>
          <a:p>
            <a:r>
              <a:rPr lang="en-US" altLang="en-US" smtClean="0"/>
              <a:t>2013-10-08</a:t>
            </a:r>
            <a:endParaRPr lang="en-US" altLang="en-US"/>
          </a:p>
        </p:txBody>
      </p:sp>
      <p:sp>
        <p:nvSpPr>
          <p:cNvPr id="389128"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Calibri" panose="020F0502020204030204" pitchFamily="34" charset="0"/>
              </a:defRPr>
            </a:lvl1pPr>
          </a:lstStyle>
          <a:p>
            <a:r>
              <a:rPr lang="en-US" altLang="en-US" smtClean="0"/>
              <a:t>Neaera, Greek Art</a:t>
            </a:r>
            <a:endParaRPr lang="en-US" altLang="en-US"/>
          </a:p>
        </p:txBody>
      </p:sp>
      <p:sp>
        <p:nvSpPr>
          <p:cNvPr id="389129" name="Rectangle 9"/>
          <p:cNvSpPr>
            <a:spLocks noGrp="1" noChangeArrowheads="1"/>
          </p:cNvSpPr>
          <p:nvPr>
            <p:ph type="sldNum" sz="quarter" idx="4"/>
          </p:nvPr>
        </p:nvSpPr>
        <p:spPr bwMode="auto">
          <a:xfrm>
            <a:off x="641032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Calibri" panose="020F0502020204030204" pitchFamily="34" charset="0"/>
              </a:defRPr>
            </a:lvl1pPr>
          </a:lstStyle>
          <a:p>
            <a:fld id="{3282550D-7A37-46EB-A743-FE90ABCEBE71}" type="slidenum">
              <a:rPr lang="en-US" altLang="en-US" smtClean="0"/>
              <a:pPr/>
              <a:t>‹#›</a:t>
            </a:fld>
            <a:endParaRPr lang="en-US"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p:txStyles>
    <p:titleStyle>
      <a:lvl1pPr algn="l" rtl="0" eaLnBrk="1" fontAlgn="base" hangingPunct="1">
        <a:spcBef>
          <a:spcPct val="0"/>
        </a:spcBef>
        <a:spcAft>
          <a:spcPct val="0"/>
        </a:spcAft>
        <a:defRPr sz="4000" b="0">
          <a:solidFill>
            <a:schemeClr val="tx1"/>
          </a:solidFill>
          <a:effectLst>
            <a:outerShdw blurRad="38100" dist="38100" dir="2700000" algn="tl">
              <a:srgbClr val="000000">
                <a:alpha val="43137"/>
              </a:srgbClr>
            </a:outerShdw>
          </a:effectLst>
          <a:latin typeface="Century Gothic" panose="020B0502020202020204" pitchFamily="34" charset="0"/>
          <a:ea typeface="+mj-ea"/>
          <a:cs typeface="+mj-cs"/>
        </a:defRPr>
      </a:lvl1pPr>
      <a:lvl2pPr algn="l" rtl="0" eaLnBrk="1" fontAlgn="base" hangingPunct="1">
        <a:spcBef>
          <a:spcPct val="0"/>
        </a:spcBef>
        <a:spcAft>
          <a:spcPct val="0"/>
        </a:spcAft>
        <a:defRPr sz="4200">
          <a:solidFill>
            <a:schemeClr val="tx1"/>
          </a:solidFill>
          <a:latin typeface="Arial" pitchFamily="34" charset="0"/>
        </a:defRPr>
      </a:lvl2pPr>
      <a:lvl3pPr algn="l" rtl="0" eaLnBrk="1" fontAlgn="base" hangingPunct="1">
        <a:spcBef>
          <a:spcPct val="0"/>
        </a:spcBef>
        <a:spcAft>
          <a:spcPct val="0"/>
        </a:spcAft>
        <a:defRPr sz="4200">
          <a:solidFill>
            <a:schemeClr val="tx1"/>
          </a:solidFill>
          <a:latin typeface="Arial" pitchFamily="34" charset="0"/>
        </a:defRPr>
      </a:lvl3pPr>
      <a:lvl4pPr algn="l" rtl="0" eaLnBrk="1" fontAlgn="base" hangingPunct="1">
        <a:spcBef>
          <a:spcPct val="0"/>
        </a:spcBef>
        <a:spcAft>
          <a:spcPct val="0"/>
        </a:spcAft>
        <a:defRPr sz="4200">
          <a:solidFill>
            <a:schemeClr val="tx1"/>
          </a:solidFill>
          <a:latin typeface="Arial" pitchFamily="34" charset="0"/>
        </a:defRPr>
      </a:lvl4pPr>
      <a:lvl5pPr algn="l" rtl="0" eaLnBrk="1" fontAlgn="base" hangingPunct="1">
        <a:spcBef>
          <a:spcPct val="0"/>
        </a:spcBef>
        <a:spcAft>
          <a:spcPct val="0"/>
        </a:spcAft>
        <a:defRPr sz="4200">
          <a:solidFill>
            <a:schemeClr val="tx1"/>
          </a:solidFill>
          <a:latin typeface="Arial" pitchFamily="34" charset="0"/>
        </a:defRPr>
      </a:lvl5pPr>
      <a:lvl6pPr marL="457200" algn="l" rtl="0" eaLnBrk="1" fontAlgn="base" hangingPunct="1">
        <a:spcBef>
          <a:spcPct val="0"/>
        </a:spcBef>
        <a:spcAft>
          <a:spcPct val="0"/>
        </a:spcAft>
        <a:defRPr sz="4200">
          <a:solidFill>
            <a:schemeClr val="tx1"/>
          </a:solidFill>
          <a:latin typeface="Arial" pitchFamily="34" charset="0"/>
        </a:defRPr>
      </a:lvl6pPr>
      <a:lvl7pPr marL="914400" algn="l" rtl="0" eaLnBrk="1" fontAlgn="base" hangingPunct="1">
        <a:spcBef>
          <a:spcPct val="0"/>
        </a:spcBef>
        <a:spcAft>
          <a:spcPct val="0"/>
        </a:spcAft>
        <a:defRPr sz="4200">
          <a:solidFill>
            <a:schemeClr val="tx1"/>
          </a:solidFill>
          <a:latin typeface="Arial" pitchFamily="34" charset="0"/>
        </a:defRPr>
      </a:lvl7pPr>
      <a:lvl8pPr marL="1371600" algn="l" rtl="0" eaLnBrk="1" fontAlgn="base" hangingPunct="1">
        <a:spcBef>
          <a:spcPct val="0"/>
        </a:spcBef>
        <a:spcAft>
          <a:spcPct val="0"/>
        </a:spcAft>
        <a:defRPr sz="4200">
          <a:solidFill>
            <a:schemeClr val="tx1"/>
          </a:solidFill>
          <a:latin typeface="Arial" pitchFamily="34" charset="0"/>
        </a:defRPr>
      </a:lvl8pPr>
      <a:lvl9pPr marL="1828800" algn="l" rtl="0" eaLnBrk="1" fontAlgn="base" hangingPunct="1">
        <a:spcBef>
          <a:spcPct val="0"/>
        </a:spcBef>
        <a:spcAft>
          <a:spcPct val="0"/>
        </a:spcAft>
        <a:defRPr sz="4200">
          <a:solidFill>
            <a:schemeClr val="tx1"/>
          </a:solidFill>
          <a:latin typeface="Arial" pitchFamily="34" charset="0"/>
        </a:defRPr>
      </a:lvl9pPr>
    </p:titleStyle>
    <p:bodyStyle>
      <a:lvl1pPr marL="342900" indent="-342900" algn="l" rtl="0" eaLnBrk="1" fontAlgn="base" hangingPunct="1">
        <a:spcBef>
          <a:spcPct val="20000"/>
        </a:spcBef>
        <a:spcAft>
          <a:spcPct val="0"/>
        </a:spcAft>
        <a:buClr>
          <a:schemeClr val="hlink"/>
        </a:buClr>
        <a:buSzPct val="80000"/>
        <a:buFont typeface="Wingdings" pitchFamily="2" charset="2"/>
        <a:buChar char="l"/>
        <a:defRPr sz="3200">
          <a:solidFill>
            <a:schemeClr val="tx1"/>
          </a:solidFill>
          <a:latin typeface="Calibri" panose="020F0502020204030204" pitchFamily="34" charset="0"/>
          <a:ea typeface="+mn-ea"/>
          <a:cs typeface="+mn-cs"/>
        </a:defRPr>
      </a:lvl1pPr>
      <a:lvl2pPr marL="742950" indent="-285750" algn="l" rtl="0" eaLnBrk="1" fontAlgn="base" hangingPunct="1">
        <a:spcBef>
          <a:spcPct val="20000"/>
        </a:spcBef>
        <a:spcAft>
          <a:spcPct val="0"/>
        </a:spcAft>
        <a:buClr>
          <a:schemeClr val="accent1"/>
        </a:buClr>
        <a:buSzPct val="70000"/>
        <a:buFont typeface="Wingdings" pitchFamily="2" charset="2"/>
        <a:buChar char="l"/>
        <a:defRPr sz="2800">
          <a:solidFill>
            <a:schemeClr val="tx1"/>
          </a:solidFill>
          <a:latin typeface="Calibri" panose="020F0502020204030204" pitchFamily="34" charset="0"/>
        </a:defRPr>
      </a:lvl2pPr>
      <a:lvl3pPr marL="1143000" indent="-228600" algn="l" rtl="0" eaLnBrk="1" fontAlgn="base" hangingPunct="1">
        <a:spcBef>
          <a:spcPct val="20000"/>
        </a:spcBef>
        <a:spcAft>
          <a:spcPct val="0"/>
        </a:spcAft>
        <a:buClr>
          <a:schemeClr val="bg2"/>
        </a:buClr>
        <a:buSzPct val="65000"/>
        <a:buFont typeface="Wingdings" pitchFamily="2" charset="2"/>
        <a:buChar char="l"/>
        <a:defRPr sz="2400">
          <a:solidFill>
            <a:schemeClr val="tx1"/>
          </a:solidFill>
          <a:latin typeface="Calibri" panose="020F0502020204030204" pitchFamily="34" charset="0"/>
        </a:defRPr>
      </a:lvl3pPr>
      <a:lvl4pPr marL="1600200" indent="-228600" algn="l" rtl="0" eaLnBrk="1" fontAlgn="base" hangingPunct="1">
        <a:spcBef>
          <a:spcPct val="20000"/>
        </a:spcBef>
        <a:spcAft>
          <a:spcPct val="0"/>
        </a:spcAft>
        <a:buClr>
          <a:schemeClr val="hlink"/>
        </a:buClr>
        <a:buSzPct val="60000"/>
        <a:buFont typeface="Wingdings" pitchFamily="2" charset="2"/>
        <a:buChar char="l"/>
        <a:defRPr sz="2000">
          <a:solidFill>
            <a:schemeClr val="tx1"/>
          </a:solidFill>
          <a:latin typeface="Calibri" panose="020F0502020204030204" pitchFamily="34" charset="0"/>
        </a:defRPr>
      </a:lvl4pPr>
      <a:lvl5pPr marL="20574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Calibri" panose="020F0502020204030204" pitchFamily="34" charset="0"/>
        </a:defRPr>
      </a:lvl5pPr>
      <a:lvl6pPr marL="25146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6pPr>
      <a:lvl7pPr marL="29718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7pPr>
      <a:lvl8pPr marL="34290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8pPr>
      <a:lvl9pPr marL="3886200" indent="-228600" algn="l" rtl="0" eaLnBrk="1" fontAlgn="base" hangingPunct="1">
        <a:spcBef>
          <a:spcPct val="20000"/>
        </a:spcBef>
        <a:spcAft>
          <a:spcPct val="0"/>
        </a:spcAft>
        <a:buClr>
          <a:schemeClr val="bg2"/>
        </a:buClr>
        <a:buSzPct val="40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Portrait of a City</a:t>
            </a:r>
            <a:endParaRPr lang="en-US" dirty="0"/>
          </a:p>
        </p:txBody>
      </p:sp>
      <p:sp>
        <p:nvSpPr>
          <p:cNvPr id="3" name="Subtitle 2"/>
          <p:cNvSpPr>
            <a:spLocks noGrp="1"/>
          </p:cNvSpPr>
          <p:nvPr>
            <p:ph type="subTitle" idx="1"/>
          </p:nvPr>
        </p:nvSpPr>
        <p:spPr/>
        <p:txBody>
          <a:bodyPr/>
          <a:lstStyle/>
          <a:p>
            <a:r>
              <a:rPr lang="en-US" dirty="0" smtClean="0"/>
              <a:t>Ps-Demosthenes </a:t>
            </a:r>
            <a:r>
              <a:rPr lang="en-US" i="1" dirty="0" smtClean="0"/>
              <a:t>Against Neaera</a:t>
            </a:r>
            <a:r>
              <a:rPr lang="en-US" dirty="0" smtClean="0"/>
              <a:t>, Art 1</a:t>
            </a:r>
            <a:endParaRPr lang="en-US" dirty="0"/>
          </a:p>
        </p:txBody>
      </p:sp>
    </p:spTree>
    <p:extLst>
      <p:ext uri="{BB962C8B-B14F-4D97-AF65-F5344CB8AC3E}">
        <p14:creationId xmlns:p14="http://schemas.microsoft.com/office/powerpoint/2010/main" val="35994619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2107" name="Rectangle 43"/>
          <p:cNvSpPr>
            <a:spLocks noGrp="1" noChangeArrowheads="1"/>
          </p:cNvSpPr>
          <p:nvPr>
            <p:ph type="title"/>
          </p:nvPr>
        </p:nvSpPr>
        <p:spPr/>
        <p:txBody>
          <a:bodyPr/>
          <a:lstStyle/>
          <a:p>
            <a:r>
              <a:rPr lang="en-US" altLang="en-US" dirty="0"/>
              <a:t>When?</a:t>
            </a:r>
            <a:r>
              <a:rPr lang="en-US" altLang="en-US" sz="3800" dirty="0"/>
              <a:t> (all dates BCE)</a:t>
            </a:r>
          </a:p>
        </p:txBody>
      </p:sp>
      <p:grpSp>
        <p:nvGrpSpPr>
          <p:cNvPr id="472115" name="Group 51"/>
          <p:cNvGrpSpPr>
            <a:grpSpLocks/>
          </p:cNvGrpSpPr>
          <p:nvPr/>
        </p:nvGrpSpPr>
        <p:grpSpPr bwMode="auto">
          <a:xfrm>
            <a:off x="152400" y="1446213"/>
            <a:ext cx="8845550" cy="4694237"/>
            <a:chOff x="96" y="911"/>
            <a:chExt cx="5572" cy="2957"/>
          </a:xfrm>
        </p:grpSpPr>
        <p:sp>
          <p:nvSpPr>
            <p:cNvPr id="472077" name="AutoShape 13"/>
            <p:cNvSpPr>
              <a:spLocks noChangeArrowheads="1"/>
            </p:cNvSpPr>
            <p:nvPr/>
          </p:nvSpPr>
          <p:spPr bwMode="auto">
            <a:xfrm rot="10800000">
              <a:off x="122" y="3159"/>
              <a:ext cx="2308" cy="226"/>
            </a:xfrm>
            <a:prstGeom prst="homePlate">
              <a:avLst>
                <a:gd name="adj" fmla="val 104913"/>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78" name="Text Box 14"/>
            <p:cNvSpPr txBox="1">
              <a:spLocks noChangeArrowheads="1"/>
            </p:cNvSpPr>
            <p:nvPr/>
          </p:nvSpPr>
          <p:spPr bwMode="auto">
            <a:xfrm>
              <a:off x="332" y="3133"/>
              <a:ext cx="2094"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b="1">
                  <a:latin typeface="Calibri" panose="020F0502020204030204" pitchFamily="34" charset="0"/>
                </a:rPr>
                <a:t>archaic period, 776-475</a:t>
              </a:r>
              <a:endParaRPr lang="en-US" altLang="en-US">
                <a:latin typeface="Calibri" panose="020F0502020204030204" pitchFamily="34" charset="0"/>
              </a:endParaRPr>
            </a:p>
          </p:txBody>
        </p:sp>
        <p:sp>
          <p:nvSpPr>
            <p:cNvPr id="472080" name="AutoShape 16"/>
            <p:cNvSpPr>
              <a:spLocks noChangeArrowheads="1"/>
            </p:cNvSpPr>
            <p:nvPr/>
          </p:nvSpPr>
          <p:spPr bwMode="auto">
            <a:xfrm>
              <a:off x="4945" y="3157"/>
              <a:ext cx="710" cy="239"/>
            </a:xfrm>
            <a:prstGeom prst="homePlate">
              <a:avLst>
                <a:gd name="adj" fmla="val 74268"/>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81" name="Text Box 17"/>
            <p:cNvSpPr txBox="1">
              <a:spLocks noChangeArrowheads="1"/>
            </p:cNvSpPr>
            <p:nvPr/>
          </p:nvSpPr>
          <p:spPr bwMode="auto">
            <a:xfrm>
              <a:off x="3631" y="3656"/>
              <a:ext cx="1780"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b="1">
                  <a:latin typeface="Calibri" panose="020F0502020204030204" pitchFamily="34" charset="0"/>
                </a:rPr>
                <a:t>Hellenistic period, 323-31</a:t>
              </a:r>
            </a:p>
          </p:txBody>
        </p:sp>
        <p:sp>
          <p:nvSpPr>
            <p:cNvPr id="472082" name="Line 18"/>
            <p:cNvSpPr>
              <a:spLocks noChangeShapeType="1"/>
            </p:cNvSpPr>
            <p:nvPr/>
          </p:nvSpPr>
          <p:spPr bwMode="auto">
            <a:xfrm flipH="1">
              <a:off x="4739" y="3455"/>
              <a:ext cx="428" cy="236"/>
            </a:xfrm>
            <a:prstGeom prst="line">
              <a:avLst/>
            </a:prstGeom>
            <a:noFill/>
            <a:ln w="3810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83" name="Rectangle 19"/>
            <p:cNvSpPr>
              <a:spLocks noChangeArrowheads="1"/>
            </p:cNvSpPr>
            <p:nvPr/>
          </p:nvSpPr>
          <p:spPr bwMode="auto">
            <a:xfrm>
              <a:off x="2444" y="3149"/>
              <a:ext cx="2486" cy="256"/>
            </a:xfrm>
            <a:prstGeom prst="rect">
              <a:avLst/>
            </a:prstGeom>
            <a:solidFill>
              <a:srgbClr val="0066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84" name="Text Box 20"/>
            <p:cNvSpPr txBox="1">
              <a:spLocks noChangeArrowheads="1"/>
            </p:cNvSpPr>
            <p:nvPr/>
          </p:nvSpPr>
          <p:spPr bwMode="auto">
            <a:xfrm>
              <a:off x="2479" y="3132"/>
              <a:ext cx="2252"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b="1" dirty="0">
                  <a:latin typeface="Calibri" panose="020F0502020204030204" pitchFamily="34" charset="0"/>
                </a:rPr>
                <a:t>classical period, </a:t>
              </a:r>
              <a:r>
                <a:rPr lang="en-US" altLang="en-US" sz="1600" b="1" dirty="0" smtClean="0">
                  <a:latin typeface="Calibri" panose="020F0502020204030204" pitchFamily="34" charset="0"/>
                </a:rPr>
                <a:t>475-322</a:t>
              </a:r>
              <a:endParaRPr lang="en-US" altLang="en-US" sz="1600" b="1" dirty="0">
                <a:latin typeface="Calibri" panose="020F0502020204030204" pitchFamily="34" charset="0"/>
              </a:endParaRPr>
            </a:p>
          </p:txBody>
        </p:sp>
        <p:sp>
          <p:nvSpPr>
            <p:cNvPr id="472067" name="Line 3"/>
            <p:cNvSpPr>
              <a:spLocks noChangeShapeType="1"/>
            </p:cNvSpPr>
            <p:nvPr/>
          </p:nvSpPr>
          <p:spPr bwMode="auto">
            <a:xfrm>
              <a:off x="340" y="2033"/>
              <a:ext cx="5080" cy="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68" name="Line 4"/>
            <p:cNvSpPr>
              <a:spLocks noChangeShapeType="1"/>
            </p:cNvSpPr>
            <p:nvPr/>
          </p:nvSpPr>
          <p:spPr bwMode="auto">
            <a:xfrm>
              <a:off x="5407" y="1928"/>
              <a:ext cx="0" cy="21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69" name="Line 5"/>
            <p:cNvSpPr>
              <a:spLocks noChangeShapeType="1"/>
            </p:cNvSpPr>
            <p:nvPr/>
          </p:nvSpPr>
          <p:spPr bwMode="auto">
            <a:xfrm>
              <a:off x="357" y="1928"/>
              <a:ext cx="0" cy="21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70" name="Text Box 6"/>
            <p:cNvSpPr txBox="1">
              <a:spLocks noChangeArrowheads="1"/>
            </p:cNvSpPr>
            <p:nvPr/>
          </p:nvSpPr>
          <p:spPr bwMode="auto">
            <a:xfrm>
              <a:off x="96" y="2228"/>
              <a:ext cx="523"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latin typeface="Calibri" panose="020F0502020204030204" pitchFamily="34" charset="0"/>
                </a:rPr>
                <a:t>600</a:t>
              </a:r>
            </a:p>
          </p:txBody>
        </p:sp>
        <p:sp>
          <p:nvSpPr>
            <p:cNvPr id="472071" name="Text Box 7"/>
            <p:cNvSpPr txBox="1">
              <a:spLocks noChangeArrowheads="1"/>
            </p:cNvSpPr>
            <p:nvPr/>
          </p:nvSpPr>
          <p:spPr bwMode="auto">
            <a:xfrm>
              <a:off x="5145" y="2228"/>
              <a:ext cx="523"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latin typeface="Calibri" panose="020F0502020204030204" pitchFamily="34" charset="0"/>
                </a:rPr>
                <a:t>300</a:t>
              </a:r>
            </a:p>
          </p:txBody>
        </p:sp>
        <p:sp>
          <p:nvSpPr>
            <p:cNvPr id="472072" name="Line 8"/>
            <p:cNvSpPr>
              <a:spLocks noChangeShapeType="1"/>
            </p:cNvSpPr>
            <p:nvPr/>
          </p:nvSpPr>
          <p:spPr bwMode="auto">
            <a:xfrm>
              <a:off x="1913" y="1919"/>
              <a:ext cx="0" cy="21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73" name="Text Box 9"/>
            <p:cNvSpPr txBox="1">
              <a:spLocks noChangeArrowheads="1"/>
            </p:cNvSpPr>
            <p:nvPr/>
          </p:nvSpPr>
          <p:spPr bwMode="auto">
            <a:xfrm>
              <a:off x="1652" y="2228"/>
              <a:ext cx="523"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latin typeface="Calibri" panose="020F0502020204030204" pitchFamily="34" charset="0"/>
                </a:rPr>
                <a:t>500</a:t>
              </a:r>
            </a:p>
          </p:txBody>
        </p:sp>
        <p:sp>
          <p:nvSpPr>
            <p:cNvPr id="472074" name="Line 10"/>
            <p:cNvSpPr>
              <a:spLocks noChangeShapeType="1"/>
            </p:cNvSpPr>
            <p:nvPr/>
          </p:nvSpPr>
          <p:spPr bwMode="auto">
            <a:xfrm>
              <a:off x="3787" y="1945"/>
              <a:ext cx="0" cy="210"/>
            </a:xfrm>
            <a:prstGeom prst="line">
              <a:avLst/>
            </a:prstGeom>
            <a:noFill/>
            <a:ln w="571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sp>
          <p:nvSpPr>
            <p:cNvPr id="472075" name="Text Box 11"/>
            <p:cNvSpPr txBox="1">
              <a:spLocks noChangeArrowheads="1"/>
            </p:cNvSpPr>
            <p:nvPr/>
          </p:nvSpPr>
          <p:spPr bwMode="auto">
            <a:xfrm>
              <a:off x="3525" y="2228"/>
              <a:ext cx="523" cy="231"/>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a:latin typeface="Calibri" panose="020F0502020204030204" pitchFamily="34" charset="0"/>
                </a:rPr>
                <a:t>400</a:t>
              </a:r>
            </a:p>
          </p:txBody>
        </p:sp>
        <p:sp>
          <p:nvSpPr>
            <p:cNvPr id="472090" name="Text Box 26"/>
            <p:cNvSpPr txBox="1">
              <a:spLocks noChangeArrowheads="1"/>
            </p:cNvSpPr>
            <p:nvPr/>
          </p:nvSpPr>
          <p:spPr bwMode="auto">
            <a:xfrm>
              <a:off x="105" y="911"/>
              <a:ext cx="1396" cy="36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600">
                  <a:latin typeface="Calibri" panose="020F0502020204030204" pitchFamily="34" charset="0"/>
                </a:rPr>
                <a:t>Peisistratean tyranny, 561-510</a:t>
              </a:r>
              <a:endParaRPr lang="en-US" altLang="en-US">
                <a:latin typeface="Calibri" panose="020F0502020204030204" pitchFamily="34" charset="0"/>
              </a:endParaRPr>
            </a:p>
          </p:txBody>
        </p:sp>
        <p:sp>
          <p:nvSpPr>
            <p:cNvPr id="472091" name="Line 27"/>
            <p:cNvSpPr>
              <a:spLocks noChangeShapeType="1"/>
            </p:cNvSpPr>
            <p:nvPr/>
          </p:nvSpPr>
          <p:spPr bwMode="auto">
            <a:xfrm>
              <a:off x="620" y="1373"/>
              <a:ext cx="279" cy="463"/>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grpSp>
          <p:nvGrpSpPr>
            <p:cNvPr id="472103" name="Group 39"/>
            <p:cNvGrpSpPr>
              <a:grpSpLocks/>
            </p:cNvGrpSpPr>
            <p:nvPr/>
          </p:nvGrpSpPr>
          <p:grpSpPr bwMode="auto">
            <a:xfrm>
              <a:off x="1282" y="911"/>
              <a:ext cx="1396" cy="987"/>
              <a:chOff x="1282" y="1073"/>
              <a:chExt cx="1396" cy="987"/>
            </a:xfrm>
          </p:grpSpPr>
          <p:sp>
            <p:nvSpPr>
              <p:cNvPr id="472092" name="Text Box 28"/>
              <p:cNvSpPr txBox="1">
                <a:spLocks noChangeArrowheads="1"/>
              </p:cNvSpPr>
              <p:nvPr/>
            </p:nvSpPr>
            <p:spPr bwMode="auto">
              <a:xfrm>
                <a:off x="1282" y="1073"/>
                <a:ext cx="1396"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a:latin typeface="Calibri" panose="020F0502020204030204" pitchFamily="34" charset="0"/>
                  </a:rPr>
                  <a:t>Persian Wars, 490-479</a:t>
                </a:r>
                <a:endParaRPr lang="en-US" altLang="en-US">
                  <a:latin typeface="Calibri" panose="020F0502020204030204" pitchFamily="34" charset="0"/>
                </a:endParaRPr>
              </a:p>
            </p:txBody>
          </p:sp>
          <p:sp>
            <p:nvSpPr>
              <p:cNvPr id="472093" name="Line 29"/>
              <p:cNvSpPr>
                <a:spLocks noChangeShapeType="1"/>
              </p:cNvSpPr>
              <p:nvPr/>
            </p:nvSpPr>
            <p:spPr bwMode="auto">
              <a:xfrm>
                <a:off x="2025" y="1518"/>
                <a:ext cx="104" cy="542"/>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grpSp>
        <p:grpSp>
          <p:nvGrpSpPr>
            <p:cNvPr id="472101" name="Group 37"/>
            <p:cNvGrpSpPr>
              <a:grpSpLocks/>
            </p:cNvGrpSpPr>
            <p:nvPr/>
          </p:nvGrpSpPr>
          <p:grpSpPr bwMode="auto">
            <a:xfrm>
              <a:off x="2879" y="911"/>
              <a:ext cx="1396" cy="960"/>
              <a:chOff x="2879" y="1073"/>
              <a:chExt cx="1396" cy="960"/>
            </a:xfrm>
          </p:grpSpPr>
          <p:sp>
            <p:nvSpPr>
              <p:cNvPr id="472094" name="Text Box 30"/>
              <p:cNvSpPr txBox="1">
                <a:spLocks noChangeArrowheads="1"/>
              </p:cNvSpPr>
              <p:nvPr/>
            </p:nvSpPr>
            <p:spPr bwMode="auto">
              <a:xfrm>
                <a:off x="2879" y="1073"/>
                <a:ext cx="1396" cy="36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a:latin typeface="Calibri" panose="020F0502020204030204" pitchFamily="34" charset="0"/>
                  </a:rPr>
                  <a:t>Peloponnesian War, 431-404</a:t>
                </a:r>
                <a:endParaRPr lang="en-US" altLang="en-US">
                  <a:latin typeface="Calibri" panose="020F0502020204030204" pitchFamily="34" charset="0"/>
                </a:endParaRPr>
              </a:p>
            </p:txBody>
          </p:sp>
          <p:sp>
            <p:nvSpPr>
              <p:cNvPr id="472095" name="Line 31"/>
              <p:cNvSpPr>
                <a:spLocks noChangeShapeType="1"/>
              </p:cNvSpPr>
              <p:nvPr/>
            </p:nvSpPr>
            <p:spPr bwMode="auto">
              <a:xfrm flipH="1">
                <a:off x="3456" y="1518"/>
                <a:ext cx="70" cy="51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grpSp>
        <p:sp>
          <p:nvSpPr>
            <p:cNvPr id="472096" name="Text Box 32"/>
            <p:cNvSpPr txBox="1">
              <a:spLocks noChangeArrowheads="1"/>
            </p:cNvSpPr>
            <p:nvPr/>
          </p:nvSpPr>
          <p:spPr bwMode="auto">
            <a:xfrm>
              <a:off x="2057" y="1547"/>
              <a:ext cx="1475" cy="366"/>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a:latin typeface="Calibri" panose="020F0502020204030204" pitchFamily="34" charset="0"/>
                </a:rPr>
                <a:t>Pericles’ leadership, 460-429</a:t>
              </a:r>
            </a:p>
          </p:txBody>
        </p:sp>
        <p:grpSp>
          <p:nvGrpSpPr>
            <p:cNvPr id="472102" name="Group 38"/>
            <p:cNvGrpSpPr>
              <a:grpSpLocks/>
            </p:cNvGrpSpPr>
            <p:nvPr/>
          </p:nvGrpSpPr>
          <p:grpSpPr bwMode="auto">
            <a:xfrm>
              <a:off x="4256" y="911"/>
              <a:ext cx="1396" cy="968"/>
              <a:chOff x="4256" y="1047"/>
              <a:chExt cx="1396" cy="968"/>
            </a:xfrm>
          </p:grpSpPr>
          <p:sp>
            <p:nvSpPr>
              <p:cNvPr id="472097" name="Text Box 33"/>
              <p:cNvSpPr txBox="1">
                <a:spLocks noChangeArrowheads="1"/>
              </p:cNvSpPr>
              <p:nvPr/>
            </p:nvSpPr>
            <p:spPr bwMode="auto">
              <a:xfrm>
                <a:off x="4256" y="1047"/>
                <a:ext cx="1396" cy="21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a:latin typeface="Calibri" panose="020F0502020204030204" pitchFamily="34" charset="0"/>
                  </a:rPr>
                  <a:t>death of Alexander, 323</a:t>
                </a:r>
                <a:endParaRPr lang="en-US" altLang="en-US">
                  <a:latin typeface="Calibri" panose="020F0502020204030204" pitchFamily="34" charset="0"/>
                </a:endParaRPr>
              </a:p>
            </p:txBody>
          </p:sp>
          <p:sp>
            <p:nvSpPr>
              <p:cNvPr id="472098" name="Line 34"/>
              <p:cNvSpPr>
                <a:spLocks noChangeShapeType="1"/>
              </p:cNvSpPr>
              <p:nvPr/>
            </p:nvSpPr>
            <p:spPr bwMode="auto">
              <a:xfrm>
                <a:off x="4967" y="1508"/>
                <a:ext cx="114" cy="507"/>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atin typeface="Calibri" panose="020F0502020204030204" pitchFamily="34" charset="0"/>
                </a:endParaRPr>
              </a:p>
            </p:txBody>
          </p:sp>
        </p:grpSp>
        <p:sp>
          <p:nvSpPr>
            <p:cNvPr id="472111" name="Line 47"/>
            <p:cNvSpPr>
              <a:spLocks noChangeShapeType="1"/>
            </p:cNvSpPr>
            <p:nvPr/>
          </p:nvSpPr>
          <p:spPr bwMode="auto">
            <a:xfrm flipV="1">
              <a:off x="1463" y="2110"/>
              <a:ext cx="268" cy="39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sp>
          <p:nvSpPr>
            <p:cNvPr id="472112" name="Text Box 48"/>
            <p:cNvSpPr txBox="1">
              <a:spLocks noChangeArrowheads="1"/>
            </p:cNvSpPr>
            <p:nvPr/>
          </p:nvSpPr>
          <p:spPr bwMode="auto">
            <a:xfrm>
              <a:off x="112" y="2583"/>
              <a:ext cx="1728" cy="33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altLang="en-US" sz="1400">
                  <a:latin typeface="Calibri" panose="020F0502020204030204" pitchFamily="34" charset="0"/>
                </a:rPr>
                <a:t>Tyrannicides, 510</a:t>
              </a:r>
              <a:br>
                <a:rPr lang="en-US" altLang="en-US" sz="1400">
                  <a:latin typeface="Calibri" panose="020F0502020204030204" pitchFamily="34" charset="0"/>
                </a:rPr>
              </a:br>
              <a:r>
                <a:rPr lang="en-US" altLang="en-US" sz="1400">
                  <a:latin typeface="Calibri" panose="020F0502020204030204" pitchFamily="34" charset="0"/>
                </a:rPr>
                <a:t>Cleisthenic democracy, 508</a:t>
              </a:r>
              <a:endParaRPr lang="en-US" altLang="en-US" sz="1600">
                <a:latin typeface="Calibri" panose="020F0502020204030204" pitchFamily="34" charset="0"/>
              </a:endParaRPr>
            </a:p>
          </p:txBody>
        </p:sp>
      </p:grpSp>
    </p:spTree>
    <p:extLst>
      <p:ext uri="{BB962C8B-B14F-4D97-AF65-F5344CB8AC3E}">
        <p14:creationId xmlns:p14="http://schemas.microsoft.com/office/powerpoint/2010/main" val="179581595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2" name="Rectangle 2"/>
          <p:cNvSpPr>
            <a:spLocks noGrp="1" noChangeArrowheads="1"/>
          </p:cNvSpPr>
          <p:nvPr>
            <p:ph type="title"/>
          </p:nvPr>
        </p:nvSpPr>
        <p:spPr/>
        <p:txBody>
          <a:bodyPr/>
          <a:lstStyle/>
          <a:p>
            <a:r>
              <a:rPr lang="en-US" altLang="en-US"/>
              <a:t>Vase Painting: Style, Chronology</a:t>
            </a:r>
          </a:p>
        </p:txBody>
      </p:sp>
      <p:sp>
        <p:nvSpPr>
          <p:cNvPr id="706563" name="Rectangle 3"/>
          <p:cNvSpPr>
            <a:spLocks noGrp="1" noChangeArrowheads="1"/>
          </p:cNvSpPr>
          <p:nvPr>
            <p:ph type="body" idx="1"/>
          </p:nvPr>
        </p:nvSpPr>
        <p:spPr>
          <a:xfrm>
            <a:off x="609600" y="1752600"/>
            <a:ext cx="3686175" cy="2189163"/>
          </a:xfrm>
          <a:noFill/>
        </p:spPr>
        <p:txBody>
          <a:bodyPr wrap="none">
            <a:spAutoFit/>
          </a:bodyPr>
          <a:lstStyle/>
          <a:p>
            <a:r>
              <a:rPr lang="en-US" altLang="en-US"/>
              <a:t>Attic Black Figure</a:t>
            </a:r>
          </a:p>
          <a:p>
            <a:pPr lvl="1"/>
            <a:r>
              <a:rPr lang="en-US" altLang="en-US"/>
              <a:t>ca. 600-530</a:t>
            </a:r>
          </a:p>
          <a:p>
            <a:r>
              <a:rPr lang="en-US" altLang="en-US"/>
              <a:t>Attic Red Figure</a:t>
            </a:r>
          </a:p>
          <a:p>
            <a:pPr lvl="1"/>
            <a:r>
              <a:rPr lang="en-US" altLang="en-US"/>
              <a:t>530-300s</a:t>
            </a:r>
          </a:p>
        </p:txBody>
      </p:sp>
      <p:grpSp>
        <p:nvGrpSpPr>
          <p:cNvPr id="706569" name="Group 9"/>
          <p:cNvGrpSpPr>
            <a:grpSpLocks/>
          </p:cNvGrpSpPr>
          <p:nvPr/>
        </p:nvGrpSpPr>
        <p:grpSpPr bwMode="auto">
          <a:xfrm>
            <a:off x="5454650" y="1884363"/>
            <a:ext cx="2936875" cy="3081337"/>
            <a:chOff x="3420" y="1337"/>
            <a:chExt cx="1850" cy="1941"/>
          </a:xfrm>
        </p:grpSpPr>
        <p:pic>
          <p:nvPicPr>
            <p:cNvPr id="706564" name="Picture 4" descr="bf_am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1" y="1337"/>
              <a:ext cx="988" cy="1508"/>
            </a:xfrm>
            <a:prstGeom prst="rect">
              <a:avLst/>
            </a:prstGeom>
            <a:noFill/>
            <a:extLst>
              <a:ext uri="{909E8E84-426E-40DD-AFC4-6F175D3DCCD1}">
                <a14:hiddenFill xmlns:a14="http://schemas.microsoft.com/office/drawing/2010/main">
                  <a:solidFill>
                    <a:srgbClr val="FFFFFF"/>
                  </a:solidFill>
                </a14:hiddenFill>
              </a:ext>
            </a:extLst>
          </p:spPr>
        </p:pic>
        <p:sp>
          <p:nvSpPr>
            <p:cNvPr id="706565" name="Text Box 5"/>
            <p:cNvSpPr txBox="1">
              <a:spLocks noChangeArrowheads="1"/>
            </p:cNvSpPr>
            <p:nvPr/>
          </p:nvSpPr>
          <p:spPr bwMode="auto">
            <a:xfrm>
              <a:off x="3420" y="2912"/>
              <a:ext cx="1850"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a:latin typeface="Calibri" panose="020F0502020204030204" pitchFamily="34" charset="0"/>
                </a:rPr>
                <a:t>Attic BF amphora c. 530, Eos mourning Memnon</a:t>
              </a:r>
            </a:p>
          </p:txBody>
        </p:sp>
      </p:grpSp>
      <p:grpSp>
        <p:nvGrpSpPr>
          <p:cNvPr id="706570" name="Group 10"/>
          <p:cNvGrpSpPr>
            <a:grpSpLocks/>
          </p:cNvGrpSpPr>
          <p:nvPr/>
        </p:nvGrpSpPr>
        <p:grpSpPr bwMode="auto">
          <a:xfrm>
            <a:off x="1441450" y="4572000"/>
            <a:ext cx="3321050" cy="2105025"/>
            <a:chOff x="503" y="2851"/>
            <a:chExt cx="2092" cy="1326"/>
          </a:xfrm>
        </p:grpSpPr>
        <p:pic>
          <p:nvPicPr>
            <p:cNvPr id="706567" name="Picture 7" descr="rf_kylix"/>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 y="2851"/>
              <a:ext cx="2092" cy="790"/>
            </a:xfrm>
            <a:prstGeom prst="rect">
              <a:avLst/>
            </a:prstGeom>
            <a:noFill/>
            <a:extLst>
              <a:ext uri="{909E8E84-426E-40DD-AFC4-6F175D3DCCD1}">
                <a14:hiddenFill xmlns:a14="http://schemas.microsoft.com/office/drawing/2010/main">
                  <a:solidFill>
                    <a:srgbClr val="FFFFFF"/>
                  </a:solidFill>
                </a14:hiddenFill>
              </a:ext>
            </a:extLst>
          </p:spPr>
        </p:pic>
        <p:sp>
          <p:nvSpPr>
            <p:cNvPr id="706568" name="Text Box 8"/>
            <p:cNvSpPr txBox="1">
              <a:spLocks noChangeArrowheads="1"/>
            </p:cNvSpPr>
            <p:nvPr/>
          </p:nvSpPr>
          <p:spPr bwMode="auto">
            <a:xfrm>
              <a:off x="596" y="3811"/>
              <a:ext cx="1906"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a:latin typeface="Calibri" panose="020F0502020204030204" pitchFamily="34" charset="0"/>
                </a:rPr>
                <a:t>Attic Red Figure Kylix (drinking cup), ca. 500</a:t>
              </a:r>
            </a:p>
          </p:txBody>
        </p:sp>
      </p:grpSp>
      <p:sp>
        <p:nvSpPr>
          <p:cNvPr id="2" name="Date Placeholder 1"/>
          <p:cNvSpPr>
            <a:spLocks noGrp="1"/>
          </p:cNvSpPr>
          <p:nvPr>
            <p:ph type="dt" sz="half" idx="10"/>
          </p:nvPr>
        </p:nvSpPr>
        <p:spPr/>
        <p:txBody>
          <a:bodyPr/>
          <a:lstStyle/>
          <a:p>
            <a:r>
              <a:rPr lang="en-US" altLang="en-US" smtClean="0"/>
              <a:t>2013-10-08</a:t>
            </a:r>
            <a:endParaRPr lang="en-US" altLang="en-US"/>
          </a:p>
        </p:txBody>
      </p:sp>
      <p:sp>
        <p:nvSpPr>
          <p:cNvPr id="3" name="Footer Placeholder 2"/>
          <p:cNvSpPr>
            <a:spLocks noGrp="1"/>
          </p:cNvSpPr>
          <p:nvPr>
            <p:ph type="ftr" sz="quarter" idx="11"/>
          </p:nvPr>
        </p:nvSpPr>
        <p:spPr/>
        <p:txBody>
          <a:bodyPr/>
          <a:lstStyle/>
          <a:p>
            <a:r>
              <a:rPr lang="en-US" altLang="en-US" smtClean="0"/>
              <a:t>Neaera, Greek Art</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11</a:t>
            </a:fld>
            <a:endParaRPr lang="en-US" altLang="en-US"/>
          </a:p>
        </p:txBody>
      </p:sp>
    </p:spTree>
    <p:extLst>
      <p:ext uri="{BB962C8B-B14F-4D97-AF65-F5344CB8AC3E}">
        <p14:creationId xmlns:p14="http://schemas.microsoft.com/office/powerpoint/2010/main" val="208341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06563">
                                            <p:txEl>
                                              <p:pRg st="0" end="0"/>
                                            </p:txEl>
                                          </p:spTgt>
                                        </p:tgtEl>
                                        <p:attrNameLst>
                                          <p:attrName>style.visibility</p:attrName>
                                        </p:attrNameLst>
                                      </p:cBhvr>
                                      <p:to>
                                        <p:strVal val="visible"/>
                                      </p:to>
                                    </p:set>
                                    <p:animEffect transition="in" filter="dissolve">
                                      <p:cBhvr>
                                        <p:cTn id="7" dur="500"/>
                                        <p:tgtEl>
                                          <p:spTgt spid="7065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706563">
                                            <p:txEl>
                                              <p:pRg st="1" end="1"/>
                                            </p:txEl>
                                          </p:spTgt>
                                        </p:tgtEl>
                                        <p:attrNameLst>
                                          <p:attrName>style.visibility</p:attrName>
                                        </p:attrNameLst>
                                      </p:cBhvr>
                                      <p:to>
                                        <p:strVal val="visible"/>
                                      </p:to>
                                    </p:set>
                                    <p:animEffect transition="in" filter="dissolve">
                                      <p:cBhvr>
                                        <p:cTn id="10" dur="500"/>
                                        <p:tgtEl>
                                          <p:spTgt spid="706563">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706569"/>
                                        </p:tgtEl>
                                        <p:attrNameLst>
                                          <p:attrName>style.visibility</p:attrName>
                                        </p:attrNameLst>
                                      </p:cBhvr>
                                      <p:to>
                                        <p:strVal val="visible"/>
                                      </p:to>
                                    </p:set>
                                    <p:animEffect transition="in" filter="dissolve">
                                      <p:cBhvr>
                                        <p:cTn id="13" dur="500"/>
                                        <p:tgtEl>
                                          <p:spTgt spid="70656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06563">
                                            <p:txEl>
                                              <p:pRg st="2" end="2"/>
                                            </p:txEl>
                                          </p:spTgt>
                                        </p:tgtEl>
                                        <p:attrNameLst>
                                          <p:attrName>style.visibility</p:attrName>
                                        </p:attrNameLst>
                                      </p:cBhvr>
                                      <p:to>
                                        <p:strVal val="visible"/>
                                      </p:to>
                                    </p:set>
                                    <p:animEffect transition="in" filter="dissolve">
                                      <p:cBhvr>
                                        <p:cTn id="18" dur="500"/>
                                        <p:tgtEl>
                                          <p:spTgt spid="706563">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706563">
                                            <p:txEl>
                                              <p:pRg st="3" end="3"/>
                                            </p:txEl>
                                          </p:spTgt>
                                        </p:tgtEl>
                                        <p:attrNameLst>
                                          <p:attrName>style.visibility</p:attrName>
                                        </p:attrNameLst>
                                      </p:cBhvr>
                                      <p:to>
                                        <p:strVal val="visible"/>
                                      </p:to>
                                    </p:set>
                                    <p:animEffect transition="in" filter="dissolve">
                                      <p:cBhvr>
                                        <p:cTn id="21" dur="500"/>
                                        <p:tgtEl>
                                          <p:spTgt spid="706563">
                                            <p:txEl>
                                              <p:pRg st="3" end="3"/>
                                            </p:txEl>
                                          </p:spTgt>
                                        </p:tgtEl>
                                      </p:cBhvr>
                                    </p:animEffect>
                                  </p:childTnLst>
                                </p:cTn>
                              </p:par>
                              <p:par>
                                <p:cTn id="22" presetID="9" presetClass="entr" presetSubtype="0" fill="hold" nodeType="withEffect">
                                  <p:stCondLst>
                                    <p:cond delay="0"/>
                                  </p:stCondLst>
                                  <p:childTnLst>
                                    <p:set>
                                      <p:cBhvr>
                                        <p:cTn id="23" dur="1" fill="hold">
                                          <p:stCondLst>
                                            <p:cond delay="0"/>
                                          </p:stCondLst>
                                        </p:cTn>
                                        <p:tgtEl>
                                          <p:spTgt spid="706570"/>
                                        </p:tgtEl>
                                        <p:attrNameLst>
                                          <p:attrName>style.visibility</p:attrName>
                                        </p:attrNameLst>
                                      </p:cBhvr>
                                      <p:to>
                                        <p:strVal val="visible"/>
                                      </p:to>
                                    </p:set>
                                    <p:animEffect transition="in" filter="dissolve">
                                      <p:cBhvr>
                                        <p:cTn id="24" dur="500"/>
                                        <p:tgtEl>
                                          <p:spTgt spid="706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6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8068" name="Rectangle 4"/>
          <p:cNvSpPr>
            <a:spLocks noGrp="1" noChangeArrowheads="1"/>
          </p:cNvSpPr>
          <p:nvPr>
            <p:ph type="title"/>
          </p:nvPr>
        </p:nvSpPr>
        <p:spPr/>
        <p:txBody>
          <a:bodyPr/>
          <a:lstStyle/>
          <a:p>
            <a:r>
              <a:rPr lang="en-US" altLang="en-US"/>
              <a:t>Image and Ideology</a:t>
            </a:r>
          </a:p>
        </p:txBody>
      </p:sp>
      <p:sp>
        <p:nvSpPr>
          <p:cNvPr id="728069" name="Rectangle 5"/>
          <p:cNvSpPr>
            <a:spLocks noGrp="1" noChangeArrowheads="1"/>
          </p:cNvSpPr>
          <p:nvPr>
            <p:ph type="body" idx="1"/>
          </p:nvPr>
        </p:nvSpPr>
        <p:spPr/>
        <p:txBody>
          <a:bodyPr/>
          <a:lstStyle/>
          <a:p>
            <a:r>
              <a:rPr lang="en-US" altLang="en-US"/>
              <a:t>What Do You See?</a:t>
            </a:r>
          </a:p>
        </p:txBody>
      </p:sp>
    </p:spTree>
    <p:extLst>
      <p:ext uri="{BB962C8B-B14F-4D97-AF65-F5344CB8AC3E}">
        <p14:creationId xmlns:p14="http://schemas.microsoft.com/office/powerpoint/2010/main" val="3047735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718852" name="Picture 4" descr="kyli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000" y="315913"/>
            <a:ext cx="7343775" cy="5715000"/>
          </a:xfrm>
          <a:prstGeom prst="rect">
            <a:avLst/>
          </a:prstGeom>
          <a:noFill/>
          <a:extLst>
            <a:ext uri="{909E8E84-426E-40DD-AFC4-6F175D3DCCD1}">
              <a14:hiddenFill xmlns:a14="http://schemas.microsoft.com/office/drawing/2010/main">
                <a:solidFill>
                  <a:srgbClr val="FFFFFF"/>
                </a:solidFill>
              </a14:hiddenFill>
            </a:ext>
          </a:extLst>
        </p:spPr>
      </p:pic>
      <p:sp>
        <p:nvSpPr>
          <p:cNvPr id="718853" name="Text Box 5"/>
          <p:cNvSpPr txBox="1">
            <a:spLocks noChangeArrowheads="1"/>
          </p:cNvSpPr>
          <p:nvPr/>
        </p:nvSpPr>
        <p:spPr bwMode="auto">
          <a:xfrm>
            <a:off x="959490" y="6069013"/>
            <a:ext cx="72281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dirty="0">
                <a:solidFill>
                  <a:srgbClr val="FFFFFF"/>
                </a:solidFill>
                <a:latin typeface="Calibri" panose="020F0502020204030204" pitchFamily="34" charset="0"/>
              </a:rPr>
              <a:t>Inside of Attic Red Figure drinking cup (kylix): man/woman sexual congress.</a:t>
            </a:r>
            <a:br>
              <a:rPr lang="en-US" altLang="en-US" dirty="0">
                <a:solidFill>
                  <a:srgbClr val="FFFFFF"/>
                </a:solidFill>
                <a:latin typeface="Calibri" panose="020F0502020204030204" pitchFamily="34" charset="0"/>
              </a:rPr>
            </a:br>
            <a:r>
              <a:rPr lang="en-US" altLang="en-US" dirty="0">
                <a:solidFill>
                  <a:srgbClr val="FFFFFF"/>
                </a:solidFill>
                <a:latin typeface="Calibri" panose="020F0502020204030204" pitchFamily="34" charset="0"/>
              </a:rPr>
              <a:t>(Man says, “Keep quiet</a:t>
            </a:r>
            <a:r>
              <a:rPr lang="en-US" altLang="en-US" dirty="0" smtClean="0">
                <a:solidFill>
                  <a:srgbClr val="FFFFFF"/>
                </a:solidFill>
                <a:latin typeface="Calibri" panose="020F0502020204030204" pitchFamily="34" charset="0"/>
              </a:rPr>
              <a:t>!” or “Keep still!”)</a:t>
            </a:r>
            <a:endParaRPr lang="en-US" altLang="en-US" dirty="0">
              <a:solidFill>
                <a:srgbClr val="FFFFFF"/>
              </a:solidFill>
              <a:latin typeface="Calibri" panose="020F0502020204030204" pitchFamily="34" charset="0"/>
            </a:endParaRPr>
          </a:p>
        </p:txBody>
      </p:sp>
    </p:spTree>
    <p:extLst>
      <p:ext uri="{BB962C8B-B14F-4D97-AF65-F5344CB8AC3E}">
        <p14:creationId xmlns:p14="http://schemas.microsoft.com/office/powerpoint/2010/main" val="926309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4338" name="Picture 2" descr="bo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65400" y="222250"/>
            <a:ext cx="4010025" cy="641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3498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90530" name="Text Box 2"/>
          <p:cNvSpPr txBox="1">
            <a:spLocks noChangeArrowheads="1"/>
          </p:cNvSpPr>
          <p:nvPr/>
        </p:nvSpPr>
        <p:spPr bwMode="auto">
          <a:xfrm>
            <a:off x="1030288" y="2513013"/>
            <a:ext cx="209391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r>
              <a:rPr lang="en-US" altLang="en-US" sz="1600">
                <a:solidFill>
                  <a:schemeClr val="bg1"/>
                </a:solidFill>
              </a:rPr>
              <a:t>Demure rejection (?),</a:t>
            </a:r>
            <a:br>
              <a:rPr lang="en-US" altLang="en-US" sz="1600">
                <a:solidFill>
                  <a:schemeClr val="bg1"/>
                </a:solidFill>
              </a:rPr>
            </a:br>
            <a:r>
              <a:rPr lang="en-US" altLang="en-US" sz="1600">
                <a:solidFill>
                  <a:schemeClr val="bg1"/>
                </a:solidFill>
              </a:rPr>
              <a:t>Paestum, Italy</a:t>
            </a:r>
          </a:p>
        </p:txBody>
      </p:sp>
      <p:grpSp>
        <p:nvGrpSpPr>
          <p:cNvPr id="16387" name="Group 3"/>
          <p:cNvGrpSpPr>
            <a:grpSpLocks/>
          </p:cNvGrpSpPr>
          <p:nvPr/>
        </p:nvGrpSpPr>
        <p:grpSpPr bwMode="auto">
          <a:xfrm>
            <a:off x="277813" y="569913"/>
            <a:ext cx="8561387" cy="5729287"/>
            <a:chOff x="175" y="144"/>
            <a:chExt cx="5393" cy="3609"/>
          </a:xfrm>
        </p:grpSpPr>
        <p:pic>
          <p:nvPicPr>
            <p:cNvPr id="16388" name="Picture 4" desc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 y="2976"/>
              <a:ext cx="1601" cy="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9" name="Picture 5" descr="z"/>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0" y="144"/>
              <a:ext cx="3528"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09479621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90530"/>
                                        </p:tgtEl>
                                        <p:attrNameLst>
                                          <p:attrName>style.visibility</p:attrName>
                                        </p:attrNameLst>
                                      </p:cBhvr>
                                      <p:to>
                                        <p:strVal val="visible"/>
                                      </p:to>
                                    </p:set>
                                    <p:animEffect transition="in" filter="dissolve">
                                      <p:cBhvr>
                                        <p:cTn id="7" dur="500"/>
                                        <p:tgtEl>
                                          <p:spTgt spid="790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0530"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2888" y="311150"/>
            <a:ext cx="3575050" cy="624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31491" name="Text Box 3"/>
          <p:cNvSpPr txBox="1">
            <a:spLocks noChangeArrowheads="1"/>
          </p:cNvSpPr>
          <p:nvPr/>
        </p:nvSpPr>
        <p:spPr bwMode="auto">
          <a:xfrm>
            <a:off x="6584950" y="5943600"/>
            <a:ext cx="24828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a:solidFill>
                  <a:schemeClr val="bg1"/>
                </a:solidFill>
              </a:rPr>
              <a:t>Intercrural intercourse</a:t>
            </a:r>
            <a:br>
              <a:rPr lang="en-US" altLang="en-US">
                <a:solidFill>
                  <a:schemeClr val="bg1"/>
                </a:solidFill>
              </a:rPr>
            </a:br>
            <a:r>
              <a:rPr lang="en-US" altLang="en-US">
                <a:solidFill>
                  <a:schemeClr val="bg1"/>
                </a:solidFill>
              </a:rPr>
              <a:t>(archaic Attic BF vase)</a:t>
            </a:r>
          </a:p>
        </p:txBody>
      </p:sp>
    </p:spTree>
    <p:extLst>
      <p:ext uri="{BB962C8B-B14F-4D97-AF65-F5344CB8AC3E}">
        <p14:creationId xmlns:p14="http://schemas.microsoft.com/office/powerpoint/2010/main" val="316726263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31491"/>
                                        </p:tgtEl>
                                        <p:attrNameLst>
                                          <p:attrName>style.visibility</p:attrName>
                                        </p:attrNameLst>
                                      </p:cBhvr>
                                      <p:to>
                                        <p:strVal val="visible"/>
                                      </p:to>
                                    </p:set>
                                    <p:animEffect transition="in" filter="dissolve">
                                      <p:cBhvr>
                                        <p:cTn id="7" dur="500"/>
                                        <p:tgtEl>
                                          <p:spTgt spid="8314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1491"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4210" name="Text Box 2"/>
          <p:cNvSpPr txBox="1">
            <a:spLocks noChangeArrowheads="1"/>
          </p:cNvSpPr>
          <p:nvPr/>
        </p:nvSpPr>
        <p:spPr bwMode="auto">
          <a:xfrm>
            <a:off x="261938" y="314325"/>
            <a:ext cx="1863725" cy="1190625"/>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latin typeface="Calibri" panose="020F0502020204030204" pitchFamily="34" charset="0"/>
              </a:rPr>
              <a:t>HIPPARKHOS KALOS, “Hipparchus is handsome”</a:t>
            </a:r>
            <a:endParaRPr lang="en-US" altLang="en-US" i="1">
              <a:latin typeface="Calibri" panose="020F0502020204030204" pitchFamily="34" charset="0"/>
            </a:endParaRPr>
          </a:p>
        </p:txBody>
      </p:sp>
      <p:pic>
        <p:nvPicPr>
          <p:cNvPr id="734211" name="Picture 3" descr="before_sex_co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0350" y="363538"/>
            <a:ext cx="6067425" cy="5997575"/>
          </a:xfrm>
          <a:prstGeom prst="rect">
            <a:avLst/>
          </a:prstGeom>
          <a:noFill/>
          <a:extLst>
            <a:ext uri="{909E8E84-426E-40DD-AFC4-6F175D3DCCD1}">
              <a14:hiddenFill xmlns:a14="http://schemas.microsoft.com/office/drawing/2010/main">
                <a:solidFill>
                  <a:srgbClr val="FFFFFF"/>
                </a:solidFill>
              </a14:hiddenFill>
            </a:ext>
          </a:extLst>
        </p:spPr>
      </p:pic>
      <p:sp>
        <p:nvSpPr>
          <p:cNvPr id="734212" name="Text Box 4"/>
          <p:cNvSpPr txBox="1">
            <a:spLocks noChangeArrowheads="1"/>
          </p:cNvSpPr>
          <p:nvPr/>
        </p:nvSpPr>
        <p:spPr bwMode="auto">
          <a:xfrm>
            <a:off x="5853113" y="5995988"/>
            <a:ext cx="31194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a:latin typeface="Calibri" panose="020F0502020204030204" pitchFamily="34" charset="0"/>
              </a:rPr>
              <a:t>Inside of drinking cup by Epictetus, ca. 510-500 BCE</a:t>
            </a:r>
          </a:p>
        </p:txBody>
      </p:sp>
    </p:spTree>
    <p:extLst>
      <p:ext uri="{BB962C8B-B14F-4D97-AF65-F5344CB8AC3E}">
        <p14:creationId xmlns:p14="http://schemas.microsoft.com/office/powerpoint/2010/main" val="4226489223"/>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sp>
        <p:nvSpPr>
          <p:cNvPr id="730115" name="Text Box 3"/>
          <p:cNvSpPr txBox="1">
            <a:spLocks noChangeArrowheads="1"/>
          </p:cNvSpPr>
          <p:nvPr/>
        </p:nvSpPr>
        <p:spPr bwMode="auto">
          <a:xfrm>
            <a:off x="482600" y="2020888"/>
            <a:ext cx="17082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bg1"/>
                </a:solidFill>
                <a:latin typeface="Calibri" panose="020F0502020204030204" pitchFamily="34" charset="0"/>
                <a:cs typeface="Arial" charset="0"/>
              </a:rPr>
              <a:t>Aristogeiton</a:t>
            </a:r>
          </a:p>
        </p:txBody>
      </p:sp>
      <p:sp>
        <p:nvSpPr>
          <p:cNvPr id="730116" name="Text Box 4"/>
          <p:cNvSpPr txBox="1">
            <a:spLocks noChangeArrowheads="1"/>
          </p:cNvSpPr>
          <p:nvPr/>
        </p:nvSpPr>
        <p:spPr bwMode="auto">
          <a:xfrm>
            <a:off x="6870700" y="2020888"/>
            <a:ext cx="155363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400">
                <a:solidFill>
                  <a:schemeClr val="bg1"/>
                </a:solidFill>
                <a:latin typeface="Calibri" panose="020F0502020204030204" pitchFamily="34" charset="0"/>
                <a:cs typeface="Arial" charset="0"/>
              </a:rPr>
              <a:t>Harmodius</a:t>
            </a:r>
          </a:p>
        </p:txBody>
      </p:sp>
      <p:sp>
        <p:nvSpPr>
          <p:cNvPr id="730117" name="Text Box 5"/>
          <p:cNvSpPr txBox="1">
            <a:spLocks noChangeArrowheads="1"/>
          </p:cNvSpPr>
          <p:nvPr/>
        </p:nvSpPr>
        <p:spPr bwMode="auto">
          <a:xfrm>
            <a:off x="3475443" y="6248400"/>
            <a:ext cx="220105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400">
                <a:solidFill>
                  <a:schemeClr val="bg1"/>
                </a:solidFill>
                <a:latin typeface="Calibri" panose="020F0502020204030204" pitchFamily="34" charset="0"/>
                <a:cs typeface="Arial" charset="0"/>
              </a:rPr>
              <a:t>“Tyrant-Slayers”</a:t>
            </a:r>
          </a:p>
        </p:txBody>
      </p:sp>
      <p:sp>
        <p:nvSpPr>
          <p:cNvPr id="730118" name="AutoShape 6">
            <a:hlinkClick r:id="rId3" action="ppaction://hlinksldjump" highlightClick="1"/>
          </p:cNvPr>
          <p:cNvSpPr>
            <a:spLocks noChangeArrowheads="1"/>
          </p:cNvSpPr>
          <p:nvPr/>
        </p:nvSpPr>
        <p:spPr bwMode="auto">
          <a:xfrm>
            <a:off x="7905750" y="182563"/>
            <a:ext cx="1004888" cy="411162"/>
          </a:xfrm>
          <a:prstGeom prst="roundRect">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r>
              <a:rPr lang="en-US" altLang="en-US" dirty="0">
                <a:latin typeface="Calibri" panose="020F0502020204030204" pitchFamily="34" charset="0"/>
              </a:rPr>
              <a:t>poem</a:t>
            </a:r>
          </a:p>
        </p:txBody>
      </p:sp>
      <p:pic>
        <p:nvPicPr>
          <p:cNvPr id="12290" name="Picture 2" descr="https://lh4.googleusercontent.com/-Gr6IShJsFGk/TkE1ESm_wSI/AAAAAAAACIk/_bqm4TQHMYY/w404-h735-no/13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663" y="590550"/>
            <a:ext cx="3114675" cy="5676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425539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pSp>
        <p:nvGrpSpPr>
          <p:cNvPr id="732165" name="Group 5"/>
          <p:cNvGrpSpPr>
            <a:grpSpLocks/>
          </p:cNvGrpSpPr>
          <p:nvPr/>
        </p:nvGrpSpPr>
        <p:grpSpPr bwMode="auto">
          <a:xfrm>
            <a:off x="1104900" y="2368550"/>
            <a:ext cx="6900863" cy="3216275"/>
            <a:chOff x="710" y="1583"/>
            <a:chExt cx="4347" cy="2026"/>
          </a:xfrm>
        </p:grpSpPr>
        <p:pic>
          <p:nvPicPr>
            <p:cNvPr id="7321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 y="1583"/>
              <a:ext cx="4346" cy="1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32163" name="Text Box 3"/>
            <p:cNvSpPr txBox="1">
              <a:spLocks noChangeArrowheads="1"/>
            </p:cNvSpPr>
            <p:nvPr/>
          </p:nvSpPr>
          <p:spPr bwMode="auto">
            <a:xfrm>
              <a:off x="710" y="3090"/>
              <a:ext cx="4347" cy="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p>
              <a:r>
                <a:rPr lang="en-US" altLang="en-US">
                  <a:latin typeface="Times New Roman" pitchFamily="18" charset="0"/>
                </a:rPr>
                <a:t>Athenian drinking song, </a:t>
              </a:r>
              <a:r>
                <a:rPr lang="en-US" altLang="en-US" i="1">
                  <a:latin typeface="Times New Roman" pitchFamily="18" charset="0"/>
                </a:rPr>
                <a:t>ca.</a:t>
              </a:r>
              <a:r>
                <a:rPr lang="en-US" altLang="en-US">
                  <a:latin typeface="Times New Roman" pitchFamily="18" charset="0"/>
                </a:rPr>
                <a:t> 500 BCE (??). From Hubbard </a:t>
              </a:r>
              <a:r>
                <a:rPr lang="en-US" altLang="en-US" i="1">
                  <a:latin typeface="Times New Roman" pitchFamily="18" charset="0"/>
                </a:rPr>
                <a:t>Homosexuality in Greece and Rome</a:t>
              </a:r>
              <a:r>
                <a:rPr lang="en-US" altLang="en-US">
                  <a:latin typeface="Times New Roman" pitchFamily="18" charset="0"/>
                </a:rPr>
                <a:t>, p. 54 #1.89.</a:t>
              </a:r>
            </a:p>
          </p:txBody>
        </p:sp>
      </p:grpSp>
      <p:sp>
        <p:nvSpPr>
          <p:cNvPr id="732164" name="AutoShape 4">
            <a:hlinkClick r:id="" action="ppaction://hlinkshowjump?jump=lastslideviewed" highlightClick="1"/>
          </p:cNvPr>
          <p:cNvSpPr>
            <a:spLocks noChangeArrowheads="1"/>
          </p:cNvSpPr>
          <p:nvPr/>
        </p:nvSpPr>
        <p:spPr bwMode="auto">
          <a:xfrm>
            <a:off x="7905750" y="182563"/>
            <a:ext cx="1004888" cy="411162"/>
          </a:xfrm>
          <a:prstGeom prst="actionButtonReturn">
            <a:avLst/>
          </a:prstGeom>
          <a:ln>
            <a:headEnd/>
            <a:tailEnd/>
          </a:ln>
        </p:spPr>
        <p:style>
          <a:lnRef idx="1">
            <a:schemeClr val="accent4"/>
          </a:lnRef>
          <a:fillRef idx="2">
            <a:schemeClr val="accent4"/>
          </a:fillRef>
          <a:effectRef idx="1">
            <a:schemeClr val="accent4"/>
          </a:effectRef>
          <a:fontRef idx="minor">
            <a:schemeClr val="dk1"/>
          </a:fontRef>
        </p:style>
        <p:txBody>
          <a:bodyPr wrap="none" anchor="ctr"/>
          <a:lstStyle/>
          <a:p>
            <a:pPr algn="ctr"/>
            <a:endParaRPr lang="en-US" altLang="en-US"/>
          </a:p>
        </p:txBody>
      </p:sp>
    </p:spTree>
    <p:extLst>
      <p:ext uri="{BB962C8B-B14F-4D97-AF65-F5344CB8AC3E}">
        <p14:creationId xmlns:p14="http://schemas.microsoft.com/office/powerpoint/2010/main" val="66995720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lstStyle/>
          <a:p>
            <a:pPr lvl="0"/>
            <a:r>
              <a:rPr lang="en-US" dirty="0" smtClean="0"/>
              <a:t>Academic Honesty</a:t>
            </a:r>
          </a:p>
          <a:p>
            <a:pPr lvl="0"/>
            <a:r>
              <a:rPr lang="en-US" dirty="0" smtClean="0"/>
              <a:t>Ps-Demosthenes’ </a:t>
            </a:r>
            <a:r>
              <a:rPr lang="en-US" i="1" dirty="0" smtClean="0"/>
              <a:t>Against Neaera</a:t>
            </a:r>
          </a:p>
          <a:p>
            <a:pPr lvl="1"/>
            <a:r>
              <a:rPr lang="en-US" dirty="0" smtClean="0"/>
              <a:t>Charges, Ideologies, Rhetoric, Realities</a:t>
            </a:r>
          </a:p>
          <a:p>
            <a:pPr lvl="0"/>
            <a:r>
              <a:rPr lang="en-US" altLang="en-US" dirty="0" smtClean="0"/>
              <a:t>Greek Artistic Evidence</a:t>
            </a:r>
          </a:p>
          <a:p>
            <a:pPr lvl="1"/>
            <a:r>
              <a:rPr lang="en-US" altLang="en-US" dirty="0" smtClean="0"/>
              <a:t>Where, When, What</a:t>
            </a:r>
          </a:p>
          <a:p>
            <a:pPr lvl="0"/>
            <a:r>
              <a:rPr lang="en-US" altLang="en-US" dirty="0" smtClean="0"/>
              <a:t>Image and Ideology</a:t>
            </a:r>
          </a:p>
          <a:p>
            <a:pPr lvl="1"/>
            <a:r>
              <a:rPr lang="en-US" altLang="en-US" dirty="0" smtClean="0"/>
              <a:t>What Do You See?</a:t>
            </a:r>
            <a:endParaRPr lang="en-US" dirty="0"/>
          </a:p>
        </p:txBody>
      </p:sp>
      <p:sp>
        <p:nvSpPr>
          <p:cNvPr id="4" name="Date Placeholder 3"/>
          <p:cNvSpPr>
            <a:spLocks noGrp="1"/>
          </p:cNvSpPr>
          <p:nvPr>
            <p:ph type="dt" sz="half" idx="10"/>
          </p:nvPr>
        </p:nvSpPr>
        <p:spPr/>
        <p:txBody>
          <a:bodyPr/>
          <a:lstStyle/>
          <a:p>
            <a:r>
              <a:rPr lang="en-US" altLang="en-US" smtClean="0"/>
              <a:t>2013-10-08</a:t>
            </a:r>
            <a:endParaRPr lang="en-US" altLang="en-US"/>
          </a:p>
        </p:txBody>
      </p:sp>
      <p:sp>
        <p:nvSpPr>
          <p:cNvPr id="5" name="Footer Placeholder 4"/>
          <p:cNvSpPr>
            <a:spLocks noGrp="1"/>
          </p:cNvSpPr>
          <p:nvPr>
            <p:ph type="ftr" sz="quarter" idx="11"/>
          </p:nvPr>
        </p:nvSpPr>
        <p:spPr/>
        <p:txBody>
          <a:bodyPr/>
          <a:lstStyle/>
          <a:p>
            <a:r>
              <a:rPr lang="en-US" altLang="en-US" smtClean="0"/>
              <a:t>Neaera, Greek Art</a:t>
            </a:r>
            <a:endParaRPr lang="en-US" altLang="en-US"/>
          </a:p>
        </p:txBody>
      </p:sp>
      <p:sp>
        <p:nvSpPr>
          <p:cNvPr id="6" name="Slide Number Placeholder 5"/>
          <p:cNvSpPr>
            <a:spLocks noGrp="1"/>
          </p:cNvSpPr>
          <p:nvPr>
            <p:ph type="sldNum" sz="quarter" idx="12"/>
          </p:nvPr>
        </p:nvSpPr>
        <p:spPr/>
        <p:txBody>
          <a:bodyPr/>
          <a:lstStyle/>
          <a:p>
            <a:fld id="{45CBAB23-029E-42B1-8BBA-6B5058138180}" type="slidenum">
              <a:rPr lang="en-US" altLang="en-US" smtClean="0"/>
              <a:pPr/>
              <a:t>2</a:t>
            </a:fld>
            <a:endParaRPr lang="en-US" altLang="en-US"/>
          </a:p>
        </p:txBody>
      </p:sp>
    </p:spTree>
    <p:extLst>
      <p:ext uri="{BB962C8B-B14F-4D97-AF65-F5344CB8AC3E}">
        <p14:creationId xmlns:p14="http://schemas.microsoft.com/office/powerpoint/2010/main" val="2288906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grpSp>
        <p:nvGrpSpPr>
          <p:cNvPr id="708617" name="Group 9"/>
          <p:cNvGrpSpPr>
            <a:grpSpLocks/>
          </p:cNvGrpSpPr>
          <p:nvPr/>
        </p:nvGrpSpPr>
        <p:grpSpPr bwMode="auto">
          <a:xfrm>
            <a:off x="577851" y="204788"/>
            <a:ext cx="8042275" cy="6419850"/>
            <a:chOff x="266" y="150"/>
            <a:chExt cx="5066" cy="4044"/>
          </a:xfrm>
        </p:grpSpPr>
        <p:pic>
          <p:nvPicPr>
            <p:cNvPr id="708612" name="Picture 4" descr="alabast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 y="1483"/>
              <a:ext cx="1890" cy="2268"/>
            </a:xfrm>
            <a:prstGeom prst="rect">
              <a:avLst/>
            </a:prstGeom>
            <a:noFill/>
            <a:extLst>
              <a:ext uri="{909E8E84-426E-40DD-AFC4-6F175D3DCCD1}">
                <a14:hiddenFill xmlns:a14="http://schemas.microsoft.com/office/drawing/2010/main">
                  <a:solidFill>
                    <a:srgbClr val="FFFFFF"/>
                  </a:solidFill>
                </a14:hiddenFill>
              </a:ext>
            </a:extLst>
          </p:spPr>
        </p:pic>
        <p:sp>
          <p:nvSpPr>
            <p:cNvPr id="708613" name="Text Box 5"/>
            <p:cNvSpPr txBox="1">
              <a:spLocks noChangeArrowheads="1"/>
            </p:cNvSpPr>
            <p:nvPr/>
          </p:nvSpPr>
          <p:spPr bwMode="auto">
            <a:xfrm>
              <a:off x="266" y="3826"/>
              <a:ext cx="2323"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a:solidFill>
                    <a:srgbClr val="FFFFFF"/>
                  </a:solidFill>
                  <a:latin typeface="Calibri" panose="020F0502020204030204" pitchFamily="34" charset="0"/>
                </a:rPr>
                <a:t>Attic Red Figure alabastra (perfume vases)</a:t>
              </a:r>
              <a:br>
                <a:rPr lang="en-US" altLang="en-US" sz="1600">
                  <a:solidFill>
                    <a:srgbClr val="FFFFFF"/>
                  </a:solidFill>
                  <a:latin typeface="Calibri" panose="020F0502020204030204" pitchFamily="34" charset="0"/>
                </a:rPr>
              </a:br>
              <a:r>
                <a:rPr lang="en-US" altLang="en-US" sz="1600">
                  <a:solidFill>
                    <a:srgbClr val="FFFFFF"/>
                  </a:solidFill>
                  <a:latin typeface="Calibri" panose="020F0502020204030204" pitchFamily="34" charset="0"/>
                </a:rPr>
                <a:t>ca. 460</a:t>
              </a:r>
            </a:p>
          </p:txBody>
        </p:sp>
        <p:pic>
          <p:nvPicPr>
            <p:cNvPr id="708615" name="Picture 7" descr="lout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1" y="150"/>
              <a:ext cx="1938" cy="3600"/>
            </a:xfrm>
            <a:prstGeom prst="rect">
              <a:avLst/>
            </a:prstGeom>
            <a:noFill/>
            <a:extLst>
              <a:ext uri="{909E8E84-426E-40DD-AFC4-6F175D3DCCD1}">
                <a14:hiddenFill xmlns:a14="http://schemas.microsoft.com/office/drawing/2010/main">
                  <a:solidFill>
                    <a:srgbClr val="FFFFFF"/>
                  </a:solidFill>
                </a14:hiddenFill>
              </a:ext>
            </a:extLst>
          </p:spPr>
        </p:pic>
        <p:sp>
          <p:nvSpPr>
            <p:cNvPr id="708616" name="Text Box 8"/>
            <p:cNvSpPr txBox="1">
              <a:spLocks noChangeArrowheads="1"/>
            </p:cNvSpPr>
            <p:nvPr/>
          </p:nvSpPr>
          <p:spPr bwMode="auto">
            <a:xfrm>
              <a:off x="3430" y="3824"/>
              <a:ext cx="1902"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1600">
                  <a:solidFill>
                    <a:srgbClr val="FFFFFF"/>
                  </a:solidFill>
                  <a:latin typeface="Calibri" panose="020F0502020204030204" pitchFamily="34" charset="0"/>
                </a:rPr>
                <a:t>Loutrophoros (ritual bathing vase)</a:t>
              </a:r>
              <a:br>
                <a:rPr lang="en-US" altLang="en-US" sz="1600">
                  <a:solidFill>
                    <a:srgbClr val="FFFFFF"/>
                  </a:solidFill>
                  <a:latin typeface="Calibri" panose="020F0502020204030204" pitchFamily="34" charset="0"/>
                </a:rPr>
              </a:br>
              <a:r>
                <a:rPr lang="en-US" altLang="en-US" sz="1600">
                  <a:solidFill>
                    <a:srgbClr val="FFFFFF"/>
                  </a:solidFill>
                  <a:latin typeface="Calibri" panose="020F0502020204030204" pitchFamily="34" charset="0"/>
                </a:rPr>
                <a:t>Italian Greek, 300s</a:t>
              </a:r>
            </a:p>
          </p:txBody>
        </p:sp>
      </p:grpSp>
    </p:spTree>
    <p:extLst>
      <p:ext uri="{BB962C8B-B14F-4D97-AF65-F5344CB8AC3E}">
        <p14:creationId xmlns:p14="http://schemas.microsoft.com/office/powerpoint/2010/main" val="2731803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719874" name="Picture 2" descr="coup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4600" y="333375"/>
            <a:ext cx="6632575" cy="4829175"/>
          </a:xfrm>
          <a:prstGeom prst="rect">
            <a:avLst/>
          </a:prstGeom>
          <a:noFill/>
          <a:extLst>
            <a:ext uri="{909E8E84-426E-40DD-AFC4-6F175D3DCCD1}">
              <a14:hiddenFill xmlns:a14="http://schemas.microsoft.com/office/drawing/2010/main">
                <a:solidFill>
                  <a:srgbClr val="FFFFFF"/>
                </a:solidFill>
              </a14:hiddenFill>
            </a:ext>
          </a:extLst>
        </p:spPr>
      </p:pic>
      <p:grpSp>
        <p:nvGrpSpPr>
          <p:cNvPr id="719875" name="Group 3"/>
          <p:cNvGrpSpPr>
            <a:grpSpLocks/>
          </p:cNvGrpSpPr>
          <p:nvPr/>
        </p:nvGrpSpPr>
        <p:grpSpPr bwMode="auto">
          <a:xfrm>
            <a:off x="195263" y="3306763"/>
            <a:ext cx="8586787" cy="2630487"/>
            <a:chOff x="130" y="2508"/>
            <a:chExt cx="5409" cy="1657"/>
          </a:xfrm>
        </p:grpSpPr>
        <p:sp>
          <p:nvSpPr>
            <p:cNvPr id="719876" name="Text Box 4"/>
            <p:cNvSpPr txBox="1">
              <a:spLocks noChangeArrowheads="1"/>
            </p:cNvSpPr>
            <p:nvPr/>
          </p:nvSpPr>
          <p:spPr bwMode="auto">
            <a:xfrm>
              <a:off x="130" y="3761"/>
              <a:ext cx="1757" cy="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i="1">
                  <a:solidFill>
                    <a:srgbClr val="FF0000"/>
                  </a:solidFill>
                  <a:latin typeface="Calibri" panose="020F0502020204030204" pitchFamily="34" charset="0"/>
                </a:rPr>
                <a:t>hē numphē kalē</a:t>
              </a:r>
              <a:r>
                <a:rPr lang="en-US" altLang="en-US">
                  <a:solidFill>
                    <a:srgbClr val="FF0000"/>
                  </a:solidFill>
                  <a:latin typeface="Calibri" panose="020F0502020204030204" pitchFamily="34" charset="0"/>
                </a:rPr>
                <a:t>, “The bride is beautiful.”</a:t>
              </a:r>
            </a:p>
          </p:txBody>
        </p:sp>
        <p:sp>
          <p:nvSpPr>
            <p:cNvPr id="719877" name="Line 5"/>
            <p:cNvSpPr>
              <a:spLocks noChangeShapeType="1"/>
            </p:cNvSpPr>
            <p:nvPr/>
          </p:nvSpPr>
          <p:spPr bwMode="auto">
            <a:xfrm flipV="1">
              <a:off x="1503" y="2508"/>
              <a:ext cx="1175" cy="122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sp>
          <p:nvSpPr>
            <p:cNvPr id="719878" name="Text Box 6"/>
            <p:cNvSpPr txBox="1">
              <a:spLocks noChangeArrowheads="1"/>
            </p:cNvSpPr>
            <p:nvPr/>
          </p:nvSpPr>
          <p:spPr bwMode="auto">
            <a:xfrm>
              <a:off x="3256" y="3794"/>
              <a:ext cx="2283"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600" i="1">
                  <a:solidFill>
                    <a:srgbClr val="FF0000"/>
                  </a:solidFill>
                  <a:latin typeface="Calibri" panose="020F0502020204030204" pitchFamily="34" charset="0"/>
                </a:rPr>
                <a:t>Timodēmos kalos</a:t>
              </a:r>
              <a:r>
                <a:rPr lang="en-US" altLang="en-US" sz="1600">
                  <a:solidFill>
                    <a:srgbClr val="FF0000"/>
                  </a:solidFill>
                  <a:latin typeface="Calibri" panose="020F0502020204030204" pitchFamily="34" charset="0"/>
                </a:rPr>
                <a:t>, “Timodemos is handsome.”</a:t>
              </a:r>
            </a:p>
          </p:txBody>
        </p:sp>
        <p:sp>
          <p:nvSpPr>
            <p:cNvPr id="719879" name="Line 7"/>
            <p:cNvSpPr>
              <a:spLocks noChangeShapeType="1"/>
            </p:cNvSpPr>
            <p:nvPr/>
          </p:nvSpPr>
          <p:spPr bwMode="auto">
            <a:xfrm flipH="1" flipV="1">
              <a:off x="4077" y="3269"/>
              <a:ext cx="254" cy="44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latin typeface="Calibri" panose="020F0502020204030204" pitchFamily="34" charset="0"/>
              </a:endParaRPr>
            </a:p>
          </p:txBody>
        </p:sp>
      </p:grpSp>
      <p:sp>
        <p:nvSpPr>
          <p:cNvPr id="719880" name="Text Box 8"/>
          <p:cNvSpPr txBox="1">
            <a:spLocks noChangeArrowheads="1"/>
          </p:cNvSpPr>
          <p:nvPr/>
        </p:nvSpPr>
        <p:spPr bwMode="auto">
          <a:xfrm>
            <a:off x="3222096" y="6180138"/>
            <a:ext cx="27029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a:solidFill>
                  <a:schemeClr val="tx2"/>
                </a:solidFill>
                <a:latin typeface="Calibri" panose="020F0502020204030204" pitchFamily="34" charset="0"/>
              </a:rPr>
              <a:t>Attic Red Figure alabastron</a:t>
            </a:r>
          </a:p>
        </p:txBody>
      </p:sp>
    </p:spTree>
    <p:extLst>
      <p:ext uri="{BB962C8B-B14F-4D97-AF65-F5344CB8AC3E}">
        <p14:creationId xmlns:p14="http://schemas.microsoft.com/office/powerpoint/2010/main" val="1584110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4756" name="Text Box 4"/>
          <p:cNvSpPr txBox="1">
            <a:spLocks noChangeArrowheads="1"/>
          </p:cNvSpPr>
          <p:nvPr/>
        </p:nvSpPr>
        <p:spPr bwMode="auto">
          <a:xfrm>
            <a:off x="379413" y="2507565"/>
            <a:ext cx="836612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914400" indent="-914400">
              <a:defRPr sz="2400">
                <a:solidFill>
                  <a:schemeClr val="tx1"/>
                </a:solidFill>
                <a:latin typeface="Times New Roman" pitchFamily="18" charset="0"/>
              </a:defRPr>
            </a:lvl1pPr>
            <a:lvl2pPr marL="1028700">
              <a:defRPr sz="2400">
                <a:solidFill>
                  <a:schemeClr val="tx1"/>
                </a:solidFill>
                <a:latin typeface="Times New Roman" pitchFamily="18" charset="0"/>
              </a:defRPr>
            </a:lvl2pPr>
            <a:lvl3pPr marL="1143000">
              <a:defRPr sz="2400">
                <a:solidFill>
                  <a:schemeClr val="tx1"/>
                </a:solidFill>
                <a:latin typeface="Times New Roman" pitchFamily="18" charset="0"/>
              </a:defRPr>
            </a:lvl3pPr>
            <a:lvl4pPr>
              <a:defRPr sz="2400">
                <a:solidFill>
                  <a:schemeClr val="tx1"/>
                </a:solidFill>
                <a:latin typeface="Times New Roman" pitchFamily="18" charset="0"/>
              </a:defRPr>
            </a:lvl4pPr>
            <a:lvl5pPr>
              <a:defRPr sz="2400">
                <a:solidFill>
                  <a:schemeClr val="tx1"/>
                </a:solidFill>
                <a:latin typeface="Times New Roman" pitchFamily="18" charset="0"/>
              </a:defRPr>
            </a:lvl5pPr>
            <a:lvl6pPr eaLnBrk="0" fontAlgn="base" hangingPunct="0">
              <a:spcBef>
                <a:spcPct val="0"/>
              </a:spcBef>
              <a:spcAft>
                <a:spcPct val="0"/>
              </a:spcAft>
              <a:defRPr sz="2400">
                <a:solidFill>
                  <a:schemeClr val="tx1"/>
                </a:solidFill>
                <a:latin typeface="Times New Roman" pitchFamily="18" charset="0"/>
              </a:defRPr>
            </a:lvl6pPr>
            <a:lvl7pPr eaLnBrk="0" fontAlgn="base" hangingPunct="0">
              <a:spcBef>
                <a:spcPct val="0"/>
              </a:spcBef>
              <a:spcAft>
                <a:spcPct val="0"/>
              </a:spcAft>
              <a:defRPr sz="2400">
                <a:solidFill>
                  <a:schemeClr val="tx1"/>
                </a:solidFill>
                <a:latin typeface="Times New Roman" pitchFamily="18" charset="0"/>
              </a:defRPr>
            </a:lvl7pPr>
            <a:lvl8pPr eaLnBrk="0" fontAlgn="base" hangingPunct="0">
              <a:spcBef>
                <a:spcPct val="0"/>
              </a:spcBef>
              <a:spcAft>
                <a:spcPct val="0"/>
              </a:spcAft>
              <a:defRPr sz="2400">
                <a:solidFill>
                  <a:schemeClr val="tx1"/>
                </a:solidFill>
                <a:latin typeface="Times New Roman" pitchFamily="18" charset="0"/>
              </a:defRPr>
            </a:lvl8pPr>
            <a:lvl9pPr eaLnBrk="0" fontAlgn="base" hangingPunct="0">
              <a:spcBef>
                <a:spcPct val="0"/>
              </a:spcBef>
              <a:spcAft>
                <a:spcPct val="0"/>
              </a:spcAft>
              <a:defRPr sz="2400">
                <a:solidFill>
                  <a:schemeClr val="tx1"/>
                </a:solidFill>
                <a:latin typeface="Times New Roman" pitchFamily="18" charset="0"/>
              </a:defRPr>
            </a:lvl9pPr>
          </a:lstStyle>
          <a:p>
            <a:r>
              <a:rPr lang="en-US" altLang="en-US" sz="2800" dirty="0">
                <a:latin typeface="Calibri" panose="020F0502020204030204" pitchFamily="34" charset="0"/>
              </a:rPr>
              <a:t>Sutton, Robert F. “Pornography and Persuasion on Attic Pottery.” </a:t>
            </a:r>
            <a:r>
              <a:rPr lang="en-US" altLang="en-US" sz="2800" i="1" dirty="0">
                <a:latin typeface="Calibri" panose="020F0502020204030204" pitchFamily="34" charset="0"/>
              </a:rPr>
              <a:t>Pornography and Representation in Greece and Rome</a:t>
            </a:r>
            <a:r>
              <a:rPr lang="en-US" altLang="en-US" sz="2800" dirty="0">
                <a:latin typeface="Calibri" panose="020F0502020204030204" pitchFamily="34" charset="0"/>
              </a:rPr>
              <a:t>. Ed. Amy </a:t>
            </a:r>
            <a:r>
              <a:rPr lang="en-US" altLang="en-US" sz="2800" dirty="0" err="1">
                <a:latin typeface="Calibri" panose="020F0502020204030204" pitchFamily="34" charset="0"/>
              </a:rPr>
              <a:t>Richlin</a:t>
            </a:r>
            <a:r>
              <a:rPr lang="en-US" altLang="en-US" sz="2800" dirty="0">
                <a:latin typeface="Calibri" panose="020F0502020204030204" pitchFamily="34" charset="0"/>
              </a:rPr>
              <a:t>. New York: Oxford University Press, 1992. 3–35.</a:t>
            </a:r>
          </a:p>
        </p:txBody>
      </p:sp>
    </p:spTree>
    <p:extLst>
      <p:ext uri="{BB962C8B-B14F-4D97-AF65-F5344CB8AC3E}">
        <p14:creationId xmlns:p14="http://schemas.microsoft.com/office/powerpoint/2010/main" val="1864411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Ps-Demosthenes’ </a:t>
            </a:r>
            <a:r>
              <a:rPr lang="en-US" i="1" dirty="0" smtClean="0"/>
              <a:t>Against Neaera</a:t>
            </a:r>
            <a:endParaRPr lang="en-US" dirty="0"/>
          </a:p>
        </p:txBody>
      </p:sp>
      <p:sp>
        <p:nvSpPr>
          <p:cNvPr id="3" name="Text Placeholder 2"/>
          <p:cNvSpPr>
            <a:spLocks noGrp="1"/>
          </p:cNvSpPr>
          <p:nvPr>
            <p:ph type="body" idx="1"/>
          </p:nvPr>
        </p:nvSpPr>
        <p:spPr/>
        <p:txBody>
          <a:bodyPr/>
          <a:lstStyle/>
          <a:p>
            <a:r>
              <a:rPr lang="en-US" dirty="0" smtClean="0"/>
              <a:t>Charges, Ideologies, Rhetoric, Realities</a:t>
            </a:r>
            <a:endParaRPr lang="en-US" dirty="0"/>
          </a:p>
        </p:txBody>
      </p:sp>
    </p:spTree>
    <p:extLst>
      <p:ext uri="{BB962C8B-B14F-4D97-AF65-F5344CB8AC3E}">
        <p14:creationId xmlns:p14="http://schemas.microsoft.com/office/powerpoint/2010/main" val="1935573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7890" name="Rectangle 2"/>
          <p:cNvSpPr>
            <a:spLocks noGrp="1" noChangeArrowheads="1"/>
          </p:cNvSpPr>
          <p:nvPr>
            <p:ph type="title"/>
          </p:nvPr>
        </p:nvSpPr>
        <p:spPr/>
        <p:txBody>
          <a:bodyPr/>
          <a:lstStyle/>
          <a:p>
            <a:r>
              <a:rPr lang="en-US" altLang="en-US" dirty="0" smtClean="0"/>
              <a:t>Charges, Ideologies, Rhetoric</a:t>
            </a:r>
            <a:endParaRPr lang="en-US" altLang="en-US" dirty="0"/>
          </a:p>
        </p:txBody>
      </p:sp>
      <p:sp>
        <p:nvSpPr>
          <p:cNvPr id="677891" name="Rectangle 3"/>
          <p:cNvSpPr>
            <a:spLocks noGrp="1" noChangeArrowheads="1"/>
          </p:cNvSpPr>
          <p:nvPr>
            <p:ph type="body" idx="1"/>
          </p:nvPr>
        </p:nvSpPr>
        <p:spPr>
          <a:xfrm>
            <a:off x="609600" y="1752600"/>
            <a:ext cx="3962400" cy="4495800"/>
          </a:xfrm>
        </p:spPr>
        <p:txBody>
          <a:bodyPr/>
          <a:lstStyle/>
          <a:p>
            <a:r>
              <a:rPr lang="en-US" altLang="en-US"/>
              <a:t>Fraudulent…</a:t>
            </a:r>
          </a:p>
          <a:p>
            <a:pPr lvl="1"/>
            <a:r>
              <a:rPr lang="en-US" altLang="en-US"/>
              <a:t>citizen-marriage</a:t>
            </a:r>
          </a:p>
          <a:p>
            <a:pPr lvl="1"/>
            <a:r>
              <a:rPr lang="en-US" altLang="en-US"/>
              <a:t>citizen-offspring</a:t>
            </a:r>
          </a:p>
          <a:p>
            <a:r>
              <a:rPr lang="en-US" altLang="en-US"/>
              <a:t>Impiety</a:t>
            </a:r>
          </a:p>
          <a:p>
            <a:r>
              <a:rPr lang="en-US" altLang="en-US"/>
              <a:t>Cheapened enfranchisement</a:t>
            </a:r>
          </a:p>
          <a:p>
            <a:r>
              <a:rPr lang="en-US" altLang="en-US"/>
              <a:t>Jury shaming</a:t>
            </a:r>
          </a:p>
        </p:txBody>
      </p:sp>
      <p:grpSp>
        <p:nvGrpSpPr>
          <p:cNvPr id="677892" name="Group 4"/>
          <p:cNvGrpSpPr>
            <a:grpSpLocks/>
          </p:cNvGrpSpPr>
          <p:nvPr/>
        </p:nvGrpSpPr>
        <p:grpSpPr bwMode="auto">
          <a:xfrm>
            <a:off x="5029200" y="1854200"/>
            <a:ext cx="3276600" cy="4002088"/>
            <a:chOff x="3120" y="1168"/>
            <a:chExt cx="2064" cy="2521"/>
          </a:xfrm>
        </p:grpSpPr>
        <p:pic>
          <p:nvPicPr>
            <p:cNvPr id="677893" name="Picture 5" descr="untitled-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0" y="1168"/>
              <a:ext cx="2064" cy="2031"/>
            </a:xfrm>
            <a:prstGeom prst="rect">
              <a:avLst/>
            </a:prstGeom>
            <a:noFill/>
            <a:extLst>
              <a:ext uri="{909E8E84-426E-40DD-AFC4-6F175D3DCCD1}">
                <a14:hiddenFill xmlns:a14="http://schemas.microsoft.com/office/drawing/2010/main">
                  <a:solidFill>
                    <a:srgbClr val="FFFFFF"/>
                  </a:solidFill>
                </a14:hiddenFill>
              </a:ext>
            </a:extLst>
          </p:spPr>
        </p:pic>
        <p:sp>
          <p:nvSpPr>
            <p:cNvPr id="677894" name="Text Box 6"/>
            <p:cNvSpPr txBox="1">
              <a:spLocks noChangeArrowheads="1"/>
            </p:cNvSpPr>
            <p:nvPr/>
          </p:nvSpPr>
          <p:spPr bwMode="auto">
            <a:xfrm>
              <a:off x="3240" y="3359"/>
              <a:ext cx="1824" cy="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400" dirty="0">
                  <a:latin typeface="Calibri" panose="020F0502020204030204" pitchFamily="34" charset="0"/>
                </a:rPr>
                <a:t>Bread-making, phallus-bird, c. 500 BCE. Athenian</a:t>
              </a:r>
            </a:p>
          </p:txBody>
        </p:sp>
      </p:grpSp>
      <p:sp>
        <p:nvSpPr>
          <p:cNvPr id="2" name="Date Placeholder 1"/>
          <p:cNvSpPr>
            <a:spLocks noGrp="1"/>
          </p:cNvSpPr>
          <p:nvPr>
            <p:ph type="dt" sz="half" idx="10"/>
          </p:nvPr>
        </p:nvSpPr>
        <p:spPr/>
        <p:txBody>
          <a:bodyPr/>
          <a:lstStyle/>
          <a:p>
            <a:r>
              <a:rPr lang="en-US" altLang="en-US" smtClean="0"/>
              <a:t>2013-10-08</a:t>
            </a:r>
            <a:endParaRPr lang="en-US" altLang="en-US"/>
          </a:p>
        </p:txBody>
      </p:sp>
      <p:sp>
        <p:nvSpPr>
          <p:cNvPr id="3" name="Footer Placeholder 2"/>
          <p:cNvSpPr>
            <a:spLocks noGrp="1"/>
          </p:cNvSpPr>
          <p:nvPr>
            <p:ph type="ftr" sz="quarter" idx="11"/>
          </p:nvPr>
        </p:nvSpPr>
        <p:spPr/>
        <p:txBody>
          <a:bodyPr/>
          <a:lstStyle/>
          <a:p>
            <a:r>
              <a:rPr lang="en-US" altLang="en-US" smtClean="0"/>
              <a:t>Neaera, Greek Art</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4</a:t>
            </a:fld>
            <a:endParaRPr lang="en-US" altLang="en-US"/>
          </a:p>
        </p:txBody>
      </p:sp>
    </p:spTree>
    <p:extLst>
      <p:ext uri="{BB962C8B-B14F-4D97-AF65-F5344CB8AC3E}">
        <p14:creationId xmlns:p14="http://schemas.microsoft.com/office/powerpoint/2010/main" val="286264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77891">
                                            <p:txEl>
                                              <p:pRg st="0" end="0"/>
                                            </p:txEl>
                                          </p:spTgt>
                                        </p:tgtEl>
                                        <p:attrNameLst>
                                          <p:attrName>style.visibility</p:attrName>
                                        </p:attrNameLst>
                                      </p:cBhvr>
                                      <p:to>
                                        <p:strVal val="visible"/>
                                      </p:to>
                                    </p:set>
                                    <p:animEffect transition="in" filter="dissolve">
                                      <p:cBhvr>
                                        <p:cTn id="7" dur="500"/>
                                        <p:tgtEl>
                                          <p:spTgt spid="6778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77891">
                                            <p:txEl>
                                              <p:pRg st="1" end="1"/>
                                            </p:txEl>
                                          </p:spTgt>
                                        </p:tgtEl>
                                        <p:attrNameLst>
                                          <p:attrName>style.visibility</p:attrName>
                                        </p:attrNameLst>
                                      </p:cBhvr>
                                      <p:to>
                                        <p:strVal val="visible"/>
                                      </p:to>
                                    </p:set>
                                    <p:animEffect transition="in" filter="dissolve">
                                      <p:cBhvr>
                                        <p:cTn id="10" dur="500"/>
                                        <p:tgtEl>
                                          <p:spTgt spid="67789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77891">
                                            <p:txEl>
                                              <p:pRg st="2" end="2"/>
                                            </p:txEl>
                                          </p:spTgt>
                                        </p:tgtEl>
                                        <p:attrNameLst>
                                          <p:attrName>style.visibility</p:attrName>
                                        </p:attrNameLst>
                                      </p:cBhvr>
                                      <p:to>
                                        <p:strVal val="visible"/>
                                      </p:to>
                                    </p:set>
                                    <p:animEffect transition="in" filter="dissolve">
                                      <p:cBhvr>
                                        <p:cTn id="13" dur="500"/>
                                        <p:tgtEl>
                                          <p:spTgt spid="677891">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677891">
                                            <p:txEl>
                                              <p:pRg st="3" end="3"/>
                                            </p:txEl>
                                          </p:spTgt>
                                        </p:tgtEl>
                                        <p:attrNameLst>
                                          <p:attrName>style.visibility</p:attrName>
                                        </p:attrNameLst>
                                      </p:cBhvr>
                                      <p:to>
                                        <p:strVal val="visible"/>
                                      </p:to>
                                    </p:set>
                                    <p:animEffect transition="in" filter="dissolve">
                                      <p:cBhvr>
                                        <p:cTn id="18" dur="500"/>
                                        <p:tgtEl>
                                          <p:spTgt spid="677891">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677891">
                                            <p:txEl>
                                              <p:pRg st="4" end="4"/>
                                            </p:txEl>
                                          </p:spTgt>
                                        </p:tgtEl>
                                        <p:attrNameLst>
                                          <p:attrName>style.visibility</p:attrName>
                                        </p:attrNameLst>
                                      </p:cBhvr>
                                      <p:to>
                                        <p:strVal val="visible"/>
                                      </p:to>
                                    </p:set>
                                    <p:animEffect transition="in" filter="dissolve">
                                      <p:cBhvr>
                                        <p:cTn id="23" dur="500"/>
                                        <p:tgtEl>
                                          <p:spTgt spid="677891">
                                            <p:txEl>
                                              <p:pRg st="4" end="4"/>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677891">
                                            <p:txEl>
                                              <p:pRg st="5" end="5"/>
                                            </p:txEl>
                                          </p:spTgt>
                                        </p:tgtEl>
                                        <p:attrNameLst>
                                          <p:attrName>style.visibility</p:attrName>
                                        </p:attrNameLst>
                                      </p:cBhvr>
                                      <p:to>
                                        <p:strVal val="visible"/>
                                      </p:to>
                                    </p:set>
                                    <p:animEffect transition="in" filter="dissolve">
                                      <p:cBhvr>
                                        <p:cTn id="28" dur="500"/>
                                        <p:tgtEl>
                                          <p:spTgt spid="67789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7891"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698" name="Rectangle 2"/>
          <p:cNvSpPr>
            <a:spLocks noGrp="1" noChangeArrowheads="1"/>
          </p:cNvSpPr>
          <p:nvPr>
            <p:ph type="title"/>
          </p:nvPr>
        </p:nvSpPr>
        <p:spPr/>
        <p:txBody>
          <a:bodyPr/>
          <a:lstStyle/>
          <a:p>
            <a:r>
              <a:rPr lang="en-US" altLang="en-US" dirty="0"/>
              <a:t>Realities: Prostitutes, Concubines</a:t>
            </a:r>
          </a:p>
        </p:txBody>
      </p:sp>
      <p:sp>
        <p:nvSpPr>
          <p:cNvPr id="669699" name="Rectangle 3"/>
          <p:cNvSpPr>
            <a:spLocks noGrp="1" noChangeArrowheads="1"/>
          </p:cNvSpPr>
          <p:nvPr>
            <p:ph type="body" idx="1"/>
          </p:nvPr>
        </p:nvSpPr>
        <p:spPr/>
        <p:txBody>
          <a:bodyPr/>
          <a:lstStyle/>
          <a:p>
            <a:r>
              <a:rPr lang="en-US" altLang="en-US" i="1"/>
              <a:t>Hetaira</a:t>
            </a:r>
            <a:r>
              <a:rPr lang="en-US" altLang="en-US"/>
              <a:t> (plur. </a:t>
            </a:r>
            <a:r>
              <a:rPr lang="en-US" altLang="en-US" i="1"/>
              <a:t>hetairai</a:t>
            </a:r>
            <a:r>
              <a:rPr lang="en-US" altLang="en-US"/>
              <a:t>)</a:t>
            </a:r>
          </a:p>
          <a:p>
            <a:pPr lvl="1"/>
            <a:r>
              <a:rPr lang="en-US" altLang="en-US"/>
              <a:t>expense</a:t>
            </a:r>
          </a:p>
          <a:p>
            <a:pPr lvl="1"/>
            <a:r>
              <a:rPr lang="en-US" altLang="en-US"/>
              <a:t>relationship</a:t>
            </a:r>
          </a:p>
          <a:p>
            <a:r>
              <a:rPr lang="en-US" altLang="en-US" i="1"/>
              <a:t>Porne</a:t>
            </a:r>
            <a:r>
              <a:rPr lang="en-US" altLang="en-US"/>
              <a:t> (plur. </a:t>
            </a:r>
            <a:r>
              <a:rPr lang="en-US" altLang="en-US" i="1"/>
              <a:t>pornai</a:t>
            </a:r>
            <a:r>
              <a:rPr lang="en-US" altLang="en-US"/>
              <a:t>)</a:t>
            </a:r>
          </a:p>
          <a:p>
            <a:pPr lvl="1"/>
            <a:r>
              <a:rPr lang="en-US" altLang="en-US"/>
              <a:t>publicity</a:t>
            </a:r>
          </a:p>
          <a:p>
            <a:pPr lvl="1"/>
            <a:r>
              <a:rPr lang="en-US" altLang="en-US"/>
              <a:t>commodification</a:t>
            </a:r>
          </a:p>
          <a:p>
            <a:r>
              <a:rPr lang="en-US" altLang="en-US" i="1"/>
              <a:t>Pallake</a:t>
            </a:r>
            <a:r>
              <a:rPr lang="en-US" altLang="en-US"/>
              <a:t> (plur. </a:t>
            </a:r>
            <a:r>
              <a:rPr lang="en-US" altLang="en-US" i="1"/>
              <a:t>pallakai</a:t>
            </a:r>
            <a:r>
              <a:rPr lang="en-US" altLang="en-US"/>
              <a:t>)</a:t>
            </a:r>
            <a:endParaRPr lang="en-US" altLang="en-US" i="1"/>
          </a:p>
          <a:p>
            <a:pPr lvl="1"/>
            <a:r>
              <a:rPr lang="en-US" altLang="en-US"/>
              <a:t>“kept” slave woman</a:t>
            </a:r>
          </a:p>
        </p:txBody>
      </p:sp>
      <p:pic>
        <p:nvPicPr>
          <p:cNvPr id="669700" name="Picture 4" descr="vulc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752600"/>
            <a:ext cx="3352800" cy="3327400"/>
          </a:xfrm>
          <a:prstGeom prst="rect">
            <a:avLst/>
          </a:prstGeom>
          <a:noFill/>
          <a:extLst>
            <a:ext uri="{909E8E84-426E-40DD-AFC4-6F175D3DCCD1}">
              <a14:hiddenFill xmlns:a14="http://schemas.microsoft.com/office/drawing/2010/main">
                <a:solidFill>
                  <a:srgbClr val="FFFFFF"/>
                </a:solidFill>
              </a14:hiddenFill>
            </a:ext>
          </a:extLst>
        </p:spPr>
      </p:pic>
      <p:sp>
        <p:nvSpPr>
          <p:cNvPr id="669701" name="Text Box 5"/>
          <p:cNvSpPr txBox="1">
            <a:spLocks noChangeArrowheads="1"/>
          </p:cNvSpPr>
          <p:nvPr/>
        </p:nvSpPr>
        <p:spPr bwMode="auto">
          <a:xfrm>
            <a:off x="4953000" y="5302250"/>
            <a:ext cx="39624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1600">
                <a:latin typeface="Calibri" panose="020F0502020204030204" pitchFamily="34" charset="0"/>
              </a:rPr>
              <a:t>Old man &amp; </a:t>
            </a:r>
            <a:r>
              <a:rPr lang="en-US" altLang="en-US" sz="1600" i="1">
                <a:latin typeface="Calibri" panose="020F0502020204030204" pitchFamily="34" charset="0"/>
              </a:rPr>
              <a:t>hetaira</a:t>
            </a:r>
            <a:r>
              <a:rPr lang="en-US" altLang="en-US" sz="1600">
                <a:latin typeface="Calibri" panose="020F0502020204030204" pitchFamily="34" charset="0"/>
              </a:rPr>
              <a:t>. Athenian, c.500-490</a:t>
            </a:r>
          </a:p>
          <a:p>
            <a:pPr algn="ctr"/>
            <a:r>
              <a:rPr lang="en-US" altLang="en-US" sz="1600">
                <a:latin typeface="Calibri" panose="020F0502020204030204" pitchFamily="34" charset="0"/>
              </a:rPr>
              <a:t>(Inscription reads </a:t>
            </a:r>
            <a:r>
              <a:rPr lang="en-US" altLang="en-US" sz="1600" i="1">
                <a:latin typeface="Calibri" panose="020F0502020204030204" pitchFamily="34" charset="0"/>
              </a:rPr>
              <a:t>Panaitios kalos</a:t>
            </a:r>
            <a:r>
              <a:rPr lang="en-US" altLang="en-US" sz="1600">
                <a:latin typeface="Calibri" panose="020F0502020204030204" pitchFamily="34" charset="0"/>
              </a:rPr>
              <a:t>, “Panaetius” [man’s name] is beautiful</a:t>
            </a:r>
            <a:r>
              <a:rPr lang="en-US" altLang="en-US" sz="1600" i="1">
                <a:latin typeface="Calibri" panose="020F0502020204030204" pitchFamily="34" charset="0"/>
              </a:rPr>
              <a:t>.”</a:t>
            </a:r>
            <a:r>
              <a:rPr lang="en-US" altLang="en-US" sz="1600">
                <a:latin typeface="Calibri" panose="020F0502020204030204" pitchFamily="34" charset="0"/>
              </a:rPr>
              <a:t>)</a:t>
            </a:r>
          </a:p>
        </p:txBody>
      </p:sp>
      <p:sp>
        <p:nvSpPr>
          <p:cNvPr id="2" name="Date Placeholder 1"/>
          <p:cNvSpPr>
            <a:spLocks noGrp="1"/>
          </p:cNvSpPr>
          <p:nvPr>
            <p:ph type="dt" sz="half" idx="10"/>
          </p:nvPr>
        </p:nvSpPr>
        <p:spPr/>
        <p:txBody>
          <a:bodyPr/>
          <a:lstStyle/>
          <a:p>
            <a:r>
              <a:rPr lang="en-US" altLang="en-US" smtClean="0"/>
              <a:t>2013-10-08</a:t>
            </a:r>
            <a:endParaRPr lang="en-US" altLang="en-US"/>
          </a:p>
        </p:txBody>
      </p:sp>
      <p:sp>
        <p:nvSpPr>
          <p:cNvPr id="3" name="Footer Placeholder 2"/>
          <p:cNvSpPr>
            <a:spLocks noGrp="1"/>
          </p:cNvSpPr>
          <p:nvPr>
            <p:ph type="ftr" sz="quarter" idx="11"/>
          </p:nvPr>
        </p:nvSpPr>
        <p:spPr/>
        <p:txBody>
          <a:bodyPr/>
          <a:lstStyle/>
          <a:p>
            <a:r>
              <a:rPr lang="en-US" altLang="en-US" smtClean="0"/>
              <a:t>Neaera, Greek Art</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5</a:t>
            </a:fld>
            <a:endParaRPr lang="en-US" altLang="en-US"/>
          </a:p>
        </p:txBody>
      </p:sp>
    </p:spTree>
    <p:extLst>
      <p:ext uri="{BB962C8B-B14F-4D97-AF65-F5344CB8AC3E}">
        <p14:creationId xmlns:p14="http://schemas.microsoft.com/office/powerpoint/2010/main" val="95150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9699">
                                            <p:txEl>
                                              <p:pRg st="0" end="0"/>
                                            </p:txEl>
                                          </p:spTgt>
                                        </p:tgtEl>
                                        <p:attrNameLst>
                                          <p:attrName>style.visibility</p:attrName>
                                        </p:attrNameLst>
                                      </p:cBhvr>
                                      <p:to>
                                        <p:strVal val="visible"/>
                                      </p:to>
                                    </p:set>
                                    <p:animEffect transition="in" filter="dissolve">
                                      <p:cBhvr>
                                        <p:cTn id="7" dur="500"/>
                                        <p:tgtEl>
                                          <p:spTgt spid="66969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69699">
                                            <p:txEl>
                                              <p:pRg st="1" end="1"/>
                                            </p:txEl>
                                          </p:spTgt>
                                        </p:tgtEl>
                                        <p:attrNameLst>
                                          <p:attrName>style.visibility</p:attrName>
                                        </p:attrNameLst>
                                      </p:cBhvr>
                                      <p:to>
                                        <p:strVal val="visible"/>
                                      </p:to>
                                    </p:set>
                                    <p:animEffect transition="in" filter="dissolve">
                                      <p:cBhvr>
                                        <p:cTn id="10" dur="500"/>
                                        <p:tgtEl>
                                          <p:spTgt spid="66969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69699">
                                            <p:txEl>
                                              <p:pRg st="2" end="2"/>
                                            </p:txEl>
                                          </p:spTgt>
                                        </p:tgtEl>
                                        <p:attrNameLst>
                                          <p:attrName>style.visibility</p:attrName>
                                        </p:attrNameLst>
                                      </p:cBhvr>
                                      <p:to>
                                        <p:strVal val="visible"/>
                                      </p:to>
                                    </p:set>
                                    <p:animEffect transition="in" filter="dissolve">
                                      <p:cBhvr>
                                        <p:cTn id="13" dur="500"/>
                                        <p:tgtEl>
                                          <p:spTgt spid="669699">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669699">
                                            <p:txEl>
                                              <p:pRg st="3" end="3"/>
                                            </p:txEl>
                                          </p:spTgt>
                                        </p:tgtEl>
                                        <p:attrNameLst>
                                          <p:attrName>style.visibility</p:attrName>
                                        </p:attrNameLst>
                                      </p:cBhvr>
                                      <p:to>
                                        <p:strVal val="visible"/>
                                      </p:to>
                                    </p:set>
                                    <p:animEffect transition="in" filter="dissolve">
                                      <p:cBhvr>
                                        <p:cTn id="18" dur="500"/>
                                        <p:tgtEl>
                                          <p:spTgt spid="669699">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669699">
                                            <p:txEl>
                                              <p:pRg st="4" end="4"/>
                                            </p:txEl>
                                          </p:spTgt>
                                        </p:tgtEl>
                                        <p:attrNameLst>
                                          <p:attrName>style.visibility</p:attrName>
                                        </p:attrNameLst>
                                      </p:cBhvr>
                                      <p:to>
                                        <p:strVal val="visible"/>
                                      </p:to>
                                    </p:set>
                                    <p:animEffect transition="in" filter="dissolve">
                                      <p:cBhvr>
                                        <p:cTn id="21" dur="500"/>
                                        <p:tgtEl>
                                          <p:spTgt spid="669699">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669699">
                                            <p:txEl>
                                              <p:pRg st="5" end="5"/>
                                            </p:txEl>
                                          </p:spTgt>
                                        </p:tgtEl>
                                        <p:attrNameLst>
                                          <p:attrName>style.visibility</p:attrName>
                                        </p:attrNameLst>
                                      </p:cBhvr>
                                      <p:to>
                                        <p:strVal val="visible"/>
                                      </p:to>
                                    </p:set>
                                    <p:animEffect transition="in" filter="dissolve">
                                      <p:cBhvr>
                                        <p:cTn id="24" dur="500"/>
                                        <p:tgtEl>
                                          <p:spTgt spid="669699">
                                            <p:txEl>
                                              <p:pRg st="5" end="5"/>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669699">
                                            <p:txEl>
                                              <p:pRg st="6" end="6"/>
                                            </p:txEl>
                                          </p:spTgt>
                                        </p:tgtEl>
                                        <p:attrNameLst>
                                          <p:attrName>style.visibility</p:attrName>
                                        </p:attrNameLst>
                                      </p:cBhvr>
                                      <p:to>
                                        <p:strVal val="visible"/>
                                      </p:to>
                                    </p:set>
                                    <p:animEffect transition="in" filter="dissolve">
                                      <p:cBhvr>
                                        <p:cTn id="29" dur="500"/>
                                        <p:tgtEl>
                                          <p:spTgt spid="669699">
                                            <p:txEl>
                                              <p:pRg st="6" end="6"/>
                                            </p:txEl>
                                          </p:spTgt>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669699">
                                            <p:txEl>
                                              <p:pRg st="7" end="7"/>
                                            </p:txEl>
                                          </p:spTgt>
                                        </p:tgtEl>
                                        <p:attrNameLst>
                                          <p:attrName>style.visibility</p:attrName>
                                        </p:attrNameLst>
                                      </p:cBhvr>
                                      <p:to>
                                        <p:strVal val="visible"/>
                                      </p:to>
                                    </p:set>
                                    <p:animEffect transition="in" filter="dissolve">
                                      <p:cBhvr>
                                        <p:cTn id="32" dur="500"/>
                                        <p:tgtEl>
                                          <p:spTgt spid="66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969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628" name="Rectangle 4"/>
          <p:cNvSpPr>
            <a:spLocks noChangeArrowheads="1"/>
          </p:cNvSpPr>
          <p:nvPr/>
        </p:nvSpPr>
        <p:spPr bwMode="auto">
          <a:xfrm>
            <a:off x="533400" y="1997839"/>
            <a:ext cx="8077200"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en-US" altLang="en-US" sz="3600" dirty="0">
                <a:latin typeface="Calibri" panose="020F0502020204030204" pitchFamily="34" charset="0"/>
              </a:rPr>
              <a:t>“We [Athenian men] have prostitutes for the sake of pleasure, concubines for meeting our bodily needs day-to-day, but wives for having legitimate children”</a:t>
            </a:r>
            <a:br>
              <a:rPr lang="en-US" altLang="en-US" sz="3600" dirty="0">
                <a:latin typeface="Calibri" panose="020F0502020204030204" pitchFamily="34" charset="0"/>
              </a:rPr>
            </a:br>
            <a:r>
              <a:rPr lang="en-US" altLang="en-US" sz="2000" dirty="0">
                <a:latin typeface="Calibri" panose="020F0502020204030204" pitchFamily="34" charset="0"/>
              </a:rPr>
              <a:t>(</a:t>
            </a:r>
            <a:r>
              <a:rPr lang="en-US" altLang="en-US" sz="2000" i="1" dirty="0">
                <a:latin typeface="Calibri" panose="020F0502020204030204" pitchFamily="34" charset="0"/>
              </a:rPr>
              <a:t>Against Neaera</a:t>
            </a:r>
            <a:r>
              <a:rPr lang="en-US" altLang="en-US" sz="2000" dirty="0">
                <a:latin typeface="Calibri" panose="020F0502020204030204" pitchFamily="34" charset="0"/>
              </a:rPr>
              <a:t> p. 191)</a:t>
            </a:r>
            <a:r>
              <a:rPr lang="en-US" altLang="en-US" sz="3600" dirty="0">
                <a:latin typeface="Calibri" panose="020F0502020204030204" pitchFamily="34" charset="0"/>
              </a:rPr>
              <a:t> </a:t>
            </a:r>
          </a:p>
        </p:txBody>
      </p:sp>
      <p:sp>
        <p:nvSpPr>
          <p:cNvPr id="2" name="Title 1"/>
          <p:cNvSpPr>
            <a:spLocks noGrp="1"/>
          </p:cNvSpPr>
          <p:nvPr>
            <p:ph type="title"/>
          </p:nvPr>
        </p:nvSpPr>
        <p:spPr/>
        <p:txBody>
          <a:bodyPr/>
          <a:lstStyle/>
          <a:p>
            <a:r>
              <a:rPr lang="en-US" dirty="0" smtClean="0"/>
              <a:t>Will the Real Neaera Stand Up?</a:t>
            </a:r>
            <a:endParaRPr lang="en-US" dirty="0"/>
          </a:p>
        </p:txBody>
      </p:sp>
    </p:spTree>
    <p:extLst>
      <p:ext uri="{BB962C8B-B14F-4D97-AF65-F5344CB8AC3E}">
        <p14:creationId xmlns:p14="http://schemas.microsoft.com/office/powerpoint/2010/main" val="3097443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3015" name="Rectangle 7"/>
          <p:cNvSpPr>
            <a:spLocks noGrp="1" noChangeArrowheads="1"/>
          </p:cNvSpPr>
          <p:nvPr>
            <p:ph type="title"/>
          </p:nvPr>
        </p:nvSpPr>
        <p:spPr/>
        <p:txBody>
          <a:bodyPr/>
          <a:lstStyle/>
          <a:p>
            <a:r>
              <a:rPr lang="en-US" altLang="en-US" dirty="0" smtClean="0"/>
              <a:t>Do </a:t>
            </a:r>
            <a:r>
              <a:rPr lang="en-US" altLang="en-US" dirty="0"/>
              <a:t>They “Jive”?</a:t>
            </a:r>
          </a:p>
        </p:txBody>
      </p:sp>
      <p:sp>
        <p:nvSpPr>
          <p:cNvPr id="683016" name="Rectangle 8"/>
          <p:cNvSpPr>
            <a:spLocks noGrp="1" noChangeArrowheads="1"/>
          </p:cNvSpPr>
          <p:nvPr>
            <p:ph type="body" idx="1"/>
          </p:nvPr>
        </p:nvSpPr>
        <p:spPr/>
        <p:txBody>
          <a:bodyPr/>
          <a:lstStyle/>
          <a:p>
            <a:pPr marL="344488" indent="-344488">
              <a:lnSpc>
                <a:spcPct val="110000"/>
              </a:lnSpc>
              <a:buFont typeface="Wingdings" pitchFamily="2" charset="2"/>
              <a:buAutoNum type="arabicPeriod"/>
            </a:pPr>
            <a:r>
              <a:rPr lang="en-US" altLang="en-US" sz="2200"/>
              <a:t>“We [Athenian men] have prostitutes (</a:t>
            </a:r>
            <a:r>
              <a:rPr lang="en-US" altLang="en-US" sz="2200" i="1"/>
              <a:t>hetairai</a:t>
            </a:r>
            <a:r>
              <a:rPr lang="en-US" altLang="en-US" sz="2200"/>
              <a:t>) for the sake of pleasure, concubines (</a:t>
            </a:r>
            <a:r>
              <a:rPr lang="en-US" altLang="en-US" sz="2200" i="1"/>
              <a:t>pallakai</a:t>
            </a:r>
            <a:r>
              <a:rPr lang="en-US" altLang="en-US" sz="2200"/>
              <a:t>) for meeting our bodily needs day-to-day, but wives (</a:t>
            </a:r>
            <a:r>
              <a:rPr lang="en-US" altLang="en-US" sz="2200" i="1"/>
              <a:t>gunaikes</a:t>
            </a:r>
            <a:r>
              <a:rPr lang="en-US" altLang="en-US" sz="2200"/>
              <a:t>) for having legitimate children” </a:t>
            </a:r>
            <a:r>
              <a:rPr lang="en-US" altLang="en-US" sz="1800"/>
              <a:t>(</a:t>
            </a:r>
            <a:r>
              <a:rPr lang="en-US" altLang="en-US" sz="1800" i="1"/>
              <a:t>Against Neaera</a:t>
            </a:r>
            <a:r>
              <a:rPr lang="en-US" altLang="en-US" sz="1800"/>
              <a:t> p. 191)</a:t>
            </a:r>
          </a:p>
          <a:p>
            <a:pPr marL="344488" indent="-344488">
              <a:lnSpc>
                <a:spcPct val="110000"/>
              </a:lnSpc>
              <a:buFont typeface="Wingdings" pitchFamily="2" charset="2"/>
              <a:buAutoNum type="arabicPeriod"/>
            </a:pPr>
            <a:r>
              <a:rPr lang="en-US" altLang="en-US" sz="2200"/>
              <a:t>“This Candaules, then, fell in love with (</a:t>
            </a:r>
            <a:r>
              <a:rPr lang="en-US" altLang="en-US" sz="2200" i="1"/>
              <a:t>erasthe</a:t>
            </a:r>
            <a:r>
              <a:rPr lang="en-US" altLang="en-US" sz="2200"/>
              <a:t>) his own wife, so much so that he believed her to be by far the most beautiful woman in the world; and believing this, he praised her beauty beyond measure to Gyges son of Dascylus” </a:t>
            </a:r>
            <a:r>
              <a:rPr lang="en-US" altLang="en-US" sz="1800"/>
              <a:t>(Herodotus 1.8)</a:t>
            </a:r>
          </a:p>
          <a:p>
            <a:pPr marL="344488" indent="-344488">
              <a:lnSpc>
                <a:spcPct val="110000"/>
              </a:lnSpc>
              <a:buFont typeface="Wingdings" pitchFamily="2" charset="2"/>
              <a:buAutoNum type="arabicPeriod"/>
            </a:pPr>
            <a:r>
              <a:rPr lang="en-US" altLang="en-US" sz="2200"/>
              <a:t>“Niceratus too, so I am told, is in love with (</a:t>
            </a:r>
            <a:r>
              <a:rPr lang="en-US" altLang="en-US" sz="2200" i="1"/>
              <a:t>erai</a:t>
            </a:r>
            <a:r>
              <a:rPr lang="en-US" altLang="en-US" sz="2200"/>
              <a:t>) his wife and finds his love reciprocated (she </a:t>
            </a:r>
            <a:r>
              <a:rPr lang="en-US" altLang="en-US" sz="2200" i="1"/>
              <a:t>anterai</a:t>
            </a:r>
            <a:r>
              <a:rPr lang="en-US" altLang="en-US" sz="2200"/>
              <a:t> him)” </a:t>
            </a:r>
            <a:r>
              <a:rPr lang="en-US" altLang="en-US" sz="1800"/>
              <a:t>(Xenophon </a:t>
            </a:r>
            <a:r>
              <a:rPr lang="en-US" altLang="en-US" sz="1800" i="1"/>
              <a:t>Symposium</a:t>
            </a:r>
            <a:r>
              <a:rPr lang="en-US" altLang="en-US" sz="1800"/>
              <a:t> 8.3)</a:t>
            </a:r>
          </a:p>
        </p:txBody>
      </p:sp>
      <p:sp>
        <p:nvSpPr>
          <p:cNvPr id="2" name="Date Placeholder 1"/>
          <p:cNvSpPr>
            <a:spLocks noGrp="1"/>
          </p:cNvSpPr>
          <p:nvPr>
            <p:ph type="dt" sz="half" idx="10"/>
          </p:nvPr>
        </p:nvSpPr>
        <p:spPr/>
        <p:txBody>
          <a:bodyPr/>
          <a:lstStyle/>
          <a:p>
            <a:r>
              <a:rPr lang="en-US" altLang="en-US" smtClean="0"/>
              <a:t>2013-10-08</a:t>
            </a:r>
            <a:endParaRPr lang="en-US" altLang="en-US"/>
          </a:p>
        </p:txBody>
      </p:sp>
      <p:sp>
        <p:nvSpPr>
          <p:cNvPr id="3" name="Footer Placeholder 2"/>
          <p:cNvSpPr>
            <a:spLocks noGrp="1"/>
          </p:cNvSpPr>
          <p:nvPr>
            <p:ph type="ftr" sz="quarter" idx="11"/>
          </p:nvPr>
        </p:nvSpPr>
        <p:spPr/>
        <p:txBody>
          <a:bodyPr/>
          <a:lstStyle/>
          <a:p>
            <a:r>
              <a:rPr lang="en-US" altLang="en-US" smtClean="0"/>
              <a:t>Neaera, Greek Art</a:t>
            </a:r>
            <a:endParaRPr lang="en-US" altLang="en-US"/>
          </a:p>
        </p:txBody>
      </p:sp>
      <p:sp>
        <p:nvSpPr>
          <p:cNvPr id="4" name="Slide Number Placeholder 3"/>
          <p:cNvSpPr>
            <a:spLocks noGrp="1"/>
          </p:cNvSpPr>
          <p:nvPr>
            <p:ph type="sldNum" sz="quarter" idx="12"/>
          </p:nvPr>
        </p:nvSpPr>
        <p:spPr/>
        <p:txBody>
          <a:bodyPr/>
          <a:lstStyle/>
          <a:p>
            <a:fld id="{45CBAB23-029E-42B1-8BBA-6B5058138180}" type="slidenum">
              <a:rPr lang="en-US" altLang="en-US" smtClean="0"/>
              <a:pPr/>
              <a:t>7</a:t>
            </a:fld>
            <a:endParaRPr lang="en-US" altLang="en-US"/>
          </a:p>
        </p:txBody>
      </p:sp>
    </p:spTree>
    <p:extLst>
      <p:ext uri="{BB962C8B-B14F-4D97-AF65-F5344CB8AC3E}">
        <p14:creationId xmlns:p14="http://schemas.microsoft.com/office/powerpoint/2010/main" val="588443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420" name="Rectangle 4"/>
          <p:cNvSpPr>
            <a:spLocks noGrp="1" noChangeArrowheads="1"/>
          </p:cNvSpPr>
          <p:nvPr>
            <p:ph type="title"/>
          </p:nvPr>
        </p:nvSpPr>
        <p:spPr/>
        <p:txBody>
          <a:bodyPr/>
          <a:lstStyle/>
          <a:p>
            <a:r>
              <a:rPr lang="en-US" altLang="en-US"/>
              <a:t>Greek Artistic Evidence</a:t>
            </a:r>
          </a:p>
        </p:txBody>
      </p:sp>
      <p:sp>
        <p:nvSpPr>
          <p:cNvPr id="700421" name="Rectangle 5"/>
          <p:cNvSpPr>
            <a:spLocks noGrp="1" noChangeArrowheads="1"/>
          </p:cNvSpPr>
          <p:nvPr>
            <p:ph type="body" idx="1"/>
          </p:nvPr>
        </p:nvSpPr>
        <p:spPr/>
        <p:txBody>
          <a:bodyPr/>
          <a:lstStyle/>
          <a:p>
            <a:r>
              <a:rPr lang="en-US" altLang="en-US"/>
              <a:t>Where, When, What</a:t>
            </a:r>
          </a:p>
        </p:txBody>
      </p:sp>
    </p:spTree>
    <p:extLst>
      <p:ext uri="{BB962C8B-B14F-4D97-AF65-F5344CB8AC3E}">
        <p14:creationId xmlns:p14="http://schemas.microsoft.com/office/powerpoint/2010/main" val="138008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02474" name="Rectangle 10"/>
          <p:cNvSpPr>
            <a:spLocks noGrp="1" noChangeArrowheads="1"/>
          </p:cNvSpPr>
          <p:nvPr>
            <p:ph type="title"/>
          </p:nvPr>
        </p:nvSpPr>
        <p:spPr/>
        <p:txBody>
          <a:bodyPr/>
          <a:lstStyle/>
          <a:p>
            <a:r>
              <a:rPr lang="en-US" altLang="en-US"/>
              <a:t>Where…</a:t>
            </a:r>
          </a:p>
        </p:txBody>
      </p:sp>
      <p:grpSp>
        <p:nvGrpSpPr>
          <p:cNvPr id="702468" name="Group 4"/>
          <p:cNvGrpSpPr>
            <a:grpSpLocks/>
          </p:cNvGrpSpPr>
          <p:nvPr/>
        </p:nvGrpSpPr>
        <p:grpSpPr bwMode="auto">
          <a:xfrm>
            <a:off x="311150" y="2554288"/>
            <a:ext cx="6969125" cy="3895725"/>
            <a:chOff x="196" y="1609"/>
            <a:chExt cx="4390" cy="2454"/>
          </a:xfrm>
        </p:grpSpPr>
        <p:pic>
          <p:nvPicPr>
            <p:cNvPr id="702469" name="Picture 5" descr="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 y="1868"/>
              <a:ext cx="4390" cy="2195"/>
            </a:xfrm>
            <a:prstGeom prst="rect">
              <a:avLst/>
            </a:prstGeom>
            <a:noFill/>
            <a:extLst>
              <a:ext uri="{909E8E84-426E-40DD-AFC4-6F175D3DCCD1}">
                <a14:hiddenFill xmlns:a14="http://schemas.microsoft.com/office/drawing/2010/main">
                  <a:solidFill>
                    <a:srgbClr val="FFFFFF"/>
                  </a:solidFill>
                </a14:hiddenFill>
              </a:ext>
            </a:extLst>
          </p:spPr>
        </p:pic>
        <p:sp>
          <p:nvSpPr>
            <p:cNvPr id="702470" name="Line 6"/>
            <p:cNvSpPr>
              <a:spLocks noChangeShapeType="1"/>
            </p:cNvSpPr>
            <p:nvPr/>
          </p:nvSpPr>
          <p:spPr bwMode="auto">
            <a:xfrm>
              <a:off x="1478" y="1609"/>
              <a:ext cx="908" cy="1367"/>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02471" name="Text Box 7"/>
            <p:cNvSpPr txBox="1">
              <a:spLocks noChangeArrowheads="1"/>
            </p:cNvSpPr>
            <p:nvPr/>
          </p:nvSpPr>
          <p:spPr bwMode="auto">
            <a:xfrm>
              <a:off x="951" y="3139"/>
              <a:ext cx="934" cy="25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latin typeface="Times New Roman" pitchFamily="18" charset="0"/>
                </a:rPr>
                <a:t>Peloponnese</a:t>
              </a:r>
              <a:endParaRPr lang="en-US" altLang="en-US" sz="2400">
                <a:latin typeface="Times New Roman" pitchFamily="18" charset="0"/>
              </a:endParaRPr>
            </a:p>
          </p:txBody>
        </p:sp>
        <p:sp>
          <p:nvSpPr>
            <p:cNvPr id="702472" name="Text Box 8"/>
            <p:cNvSpPr txBox="1">
              <a:spLocks noChangeArrowheads="1"/>
            </p:cNvSpPr>
            <p:nvPr/>
          </p:nvSpPr>
          <p:spPr bwMode="auto">
            <a:xfrm>
              <a:off x="1101" y="2093"/>
              <a:ext cx="934" cy="442"/>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latin typeface="Times New Roman" pitchFamily="18" charset="0"/>
                </a:rPr>
                <a:t>Northern Greece</a:t>
              </a:r>
              <a:endParaRPr lang="en-US" altLang="en-US" sz="2400">
                <a:latin typeface="Times New Roman" pitchFamily="18" charset="0"/>
              </a:endParaRPr>
            </a:p>
          </p:txBody>
        </p:sp>
        <p:sp>
          <p:nvSpPr>
            <p:cNvPr id="702473" name="Text Box 9"/>
            <p:cNvSpPr txBox="1">
              <a:spLocks noChangeArrowheads="1"/>
            </p:cNvSpPr>
            <p:nvPr/>
          </p:nvSpPr>
          <p:spPr bwMode="auto">
            <a:xfrm>
              <a:off x="2879" y="2664"/>
              <a:ext cx="934" cy="250"/>
            </a:xfrm>
            <a:prstGeom prst="rect">
              <a:avLst/>
            </a:prstGeom>
            <a:noFill/>
            <a:ln>
              <a:noFill/>
            </a:ln>
            <a:effectLst/>
            <a:extLst>
              <a:ext uri="{909E8E84-426E-40DD-AFC4-6F175D3DCCD1}">
                <a14:hiddenFill xmlns:a14="http://schemas.microsoft.com/office/drawing/2010/main">
                  <a:solidFill>
                    <a:srgbClr val="C0C0C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a:latin typeface="Times New Roman" pitchFamily="18" charset="0"/>
                </a:rPr>
                <a:t>Aegean Sea</a:t>
              </a:r>
              <a:endParaRPr lang="en-US" altLang="en-US" sz="2400">
                <a:latin typeface="Times New Roman" pitchFamily="18" charset="0"/>
              </a:endParaRPr>
            </a:p>
          </p:txBody>
        </p:sp>
      </p:grpSp>
      <p:sp>
        <p:nvSpPr>
          <p:cNvPr id="702475" name="Text Box 11"/>
          <p:cNvSpPr txBox="1">
            <a:spLocks noChangeArrowheads="1"/>
          </p:cNvSpPr>
          <p:nvPr/>
        </p:nvSpPr>
        <p:spPr bwMode="auto">
          <a:xfrm>
            <a:off x="1427163" y="2143125"/>
            <a:ext cx="151798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latin typeface="Calibri" panose="020F0502020204030204" pitchFamily="34" charset="0"/>
              </a:rPr>
              <a:t>mostly Athens</a:t>
            </a:r>
          </a:p>
        </p:txBody>
      </p:sp>
    </p:spTree>
    <p:extLst>
      <p:ext uri="{BB962C8B-B14F-4D97-AF65-F5344CB8AC3E}">
        <p14:creationId xmlns:p14="http://schemas.microsoft.com/office/powerpoint/2010/main" val="3657777479"/>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ancient_sexuality_and_gender">
  <a:themeElements>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fontScheme name="1_Rad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Papyrus" pitchFamily="66" charset="0"/>
          </a:defRPr>
        </a:defPPr>
      </a:lstStyle>
    </a:lnDef>
    <a:txDef>
      <a:spPr>
        <a:noFill/>
      </a:spPr>
      <a:bodyPr wrap="none" rtlCol="0" anchor="ctr" anchorCtr="0">
        <a:spAutoFit/>
      </a:bodyPr>
      <a:lstStyle>
        <a:defPPr algn="ctr">
          <a:defRPr sz="3600" dirty="0" smtClean="0">
            <a:latin typeface="Calibri" panose="020F0502020204030204" pitchFamily="34" charset="0"/>
          </a:defRPr>
        </a:defPPr>
      </a:lstStyle>
    </a:txDef>
  </a:objectDefaults>
  <a:extraClrSchemeLst>
    <a:extraClrScheme>
      <a:clrScheme name="1_Radial 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996666"/>
        </a:hlink>
        <a:folHlink>
          <a:srgbClr val="6666CC"/>
        </a:folHlink>
      </a:clrScheme>
      <a:clrMap bg1="lt1" tx1="dk1" bg2="lt2" tx2="dk2" accent1="accent1" accent2="accent2" accent3="accent3" accent4="accent4" accent5="accent5" accent6="accent6" hlink="hlink" folHlink="folHlink"/>
    </a:extraClrScheme>
    <a:extraClrScheme>
      <a:clrScheme name="1_Radial 2">
        <a:dk1>
          <a:srgbClr val="000000"/>
        </a:dk1>
        <a:lt1>
          <a:srgbClr val="FFFFFF"/>
        </a:lt1>
        <a:dk2>
          <a:srgbClr val="FFFFFF"/>
        </a:dk2>
        <a:lt2>
          <a:srgbClr val="817F3F"/>
        </a:lt2>
        <a:accent1>
          <a:srgbClr val="FFCC00"/>
        </a:accent1>
        <a:accent2>
          <a:srgbClr val="CC9900"/>
        </a:accent2>
        <a:accent3>
          <a:srgbClr val="FFFFFF"/>
        </a:accent3>
        <a:accent4>
          <a:srgbClr val="000000"/>
        </a:accent4>
        <a:accent5>
          <a:srgbClr val="FFE2AA"/>
        </a:accent5>
        <a:accent6>
          <a:srgbClr val="B98A00"/>
        </a:accent6>
        <a:hlink>
          <a:srgbClr val="996666"/>
        </a:hlink>
        <a:folHlink>
          <a:srgbClr val="C94503"/>
        </a:folHlink>
      </a:clrScheme>
      <a:clrMap bg1="lt1" tx1="dk1" bg2="lt2" tx2="dk2" accent1="accent1" accent2="accent2" accent3="accent3" accent4="accent4" accent5="accent5" accent6="accent6" hlink="hlink" folHlink="folHlink"/>
    </a:extraClrScheme>
    <a:extraClrScheme>
      <a:clrScheme name="1_Radial 3">
        <a:dk1>
          <a:srgbClr val="CC6600"/>
        </a:dk1>
        <a:lt1>
          <a:srgbClr val="FFFFFF"/>
        </a:lt1>
        <a:dk2>
          <a:srgbClr val="800000"/>
        </a:dk2>
        <a:lt2>
          <a:srgbClr val="FFFFFF"/>
        </a:lt2>
        <a:accent1>
          <a:srgbClr val="FF6600"/>
        </a:accent1>
        <a:accent2>
          <a:srgbClr val="33CCCC"/>
        </a:accent2>
        <a:accent3>
          <a:srgbClr val="C0AAAA"/>
        </a:accent3>
        <a:accent4>
          <a:srgbClr val="DADADA"/>
        </a:accent4>
        <a:accent5>
          <a:srgbClr val="FFB8AA"/>
        </a:accent5>
        <a:accent6>
          <a:srgbClr val="2DB9B9"/>
        </a:accent6>
        <a:hlink>
          <a:srgbClr val="99FF33"/>
        </a:hlink>
        <a:folHlink>
          <a:srgbClr val="CC3300"/>
        </a:folHlink>
      </a:clrScheme>
      <a:clrMap bg1="dk2" tx1="lt1" bg2="dk1" tx2="lt2" accent1="accent1" accent2="accent2" accent3="accent3" accent4="accent4" accent5="accent5" accent6="accent6" hlink="hlink" folHlink="folHlink"/>
    </a:extraClrScheme>
    <a:extraClrScheme>
      <a:clrScheme name="1_Radial 4">
        <a:dk1>
          <a:srgbClr val="993300"/>
        </a:dk1>
        <a:lt1>
          <a:srgbClr val="FFFFFF"/>
        </a:lt1>
        <a:dk2>
          <a:srgbClr val="431A01"/>
        </a:dk2>
        <a:lt2>
          <a:srgbClr val="FFFFFF"/>
        </a:lt2>
        <a:accent1>
          <a:srgbClr val="FFCC00"/>
        </a:accent1>
        <a:accent2>
          <a:srgbClr val="FF9966"/>
        </a:accent2>
        <a:accent3>
          <a:srgbClr val="B0ABAA"/>
        </a:accent3>
        <a:accent4>
          <a:srgbClr val="DADADA"/>
        </a:accent4>
        <a:accent5>
          <a:srgbClr val="FFE2AA"/>
        </a:accent5>
        <a:accent6>
          <a:srgbClr val="E78A5C"/>
        </a:accent6>
        <a:hlink>
          <a:srgbClr val="FF6600"/>
        </a:hlink>
        <a:folHlink>
          <a:srgbClr val="CC3300"/>
        </a:folHlink>
      </a:clrScheme>
      <a:clrMap bg1="dk2" tx1="lt1" bg2="dk1" tx2="lt2" accent1="accent1" accent2="accent2" accent3="accent3" accent4="accent4" accent5="accent5" accent6="accent6" hlink="hlink" folHlink="folHlink"/>
    </a:extraClrScheme>
    <a:extraClrScheme>
      <a:clrScheme name="1_Radial 5">
        <a:dk1>
          <a:srgbClr val="75878B"/>
        </a:dk1>
        <a:lt1>
          <a:srgbClr val="FFFFFF"/>
        </a:lt1>
        <a:dk2>
          <a:srgbClr val="260000"/>
        </a:dk2>
        <a:lt2>
          <a:srgbClr val="FFFFFF"/>
        </a:lt2>
        <a:accent1>
          <a:srgbClr val="0099CC"/>
        </a:accent1>
        <a:accent2>
          <a:srgbClr val="FF3300"/>
        </a:accent2>
        <a:accent3>
          <a:srgbClr val="ACAAAA"/>
        </a:accent3>
        <a:accent4>
          <a:srgbClr val="DADADA"/>
        </a:accent4>
        <a:accent5>
          <a:srgbClr val="AACAE2"/>
        </a:accent5>
        <a:accent6>
          <a:srgbClr val="E72D00"/>
        </a:accent6>
        <a:hlink>
          <a:srgbClr val="FFCC00"/>
        </a:hlink>
        <a:folHlink>
          <a:srgbClr val="CC0000"/>
        </a:folHlink>
      </a:clrScheme>
      <a:clrMap bg1="dk2" tx1="lt1" bg2="dk1" tx2="lt2" accent1="accent1" accent2="accent2" accent3="accent3" accent4="accent4" accent5="accent5" accent6="accent6" hlink="hlink" folHlink="folHlink"/>
    </a:extraClrScheme>
    <a:extraClrScheme>
      <a:clrScheme name="1_Radial 6">
        <a:dk1>
          <a:srgbClr val="666699"/>
        </a:dk1>
        <a:lt1>
          <a:srgbClr val="FFFFFF"/>
        </a:lt1>
        <a:dk2>
          <a:srgbClr val="000000"/>
        </a:dk2>
        <a:lt2>
          <a:srgbClr val="FFFFFF"/>
        </a:lt2>
        <a:accent1>
          <a:srgbClr val="9966FF"/>
        </a:accent1>
        <a:accent2>
          <a:srgbClr val="99CCFF"/>
        </a:accent2>
        <a:accent3>
          <a:srgbClr val="AAAAAA"/>
        </a:accent3>
        <a:accent4>
          <a:srgbClr val="DADADA"/>
        </a:accent4>
        <a:accent5>
          <a:srgbClr val="CAB8FF"/>
        </a:accent5>
        <a:accent6>
          <a:srgbClr val="8AB9E7"/>
        </a:accent6>
        <a:hlink>
          <a:srgbClr val="FFFFCC"/>
        </a:hlink>
        <a:folHlink>
          <a:srgbClr val="6600CC"/>
        </a:folHlink>
      </a:clrScheme>
      <a:clrMap bg1="dk2" tx1="lt1" bg2="dk1" tx2="lt2" accent1="accent1" accent2="accent2" accent3="accent3" accent4="accent4" accent5="accent5" accent6="accent6" hlink="hlink" folHlink="folHlink"/>
    </a:extraClrScheme>
    <a:extraClrScheme>
      <a:clrScheme name="1_Radial 7">
        <a:dk1>
          <a:srgbClr val="666699"/>
        </a:dk1>
        <a:lt1>
          <a:srgbClr val="FFFFFF"/>
        </a:lt1>
        <a:dk2>
          <a:srgbClr val="2A2A40"/>
        </a:dk2>
        <a:lt2>
          <a:srgbClr val="FFFFFF"/>
        </a:lt2>
        <a:accent1>
          <a:srgbClr val="006699"/>
        </a:accent1>
        <a:accent2>
          <a:srgbClr val="CC9900"/>
        </a:accent2>
        <a:accent3>
          <a:srgbClr val="ACACAF"/>
        </a:accent3>
        <a:accent4>
          <a:srgbClr val="DADADA"/>
        </a:accent4>
        <a:accent5>
          <a:srgbClr val="AAB8CA"/>
        </a:accent5>
        <a:accent6>
          <a:srgbClr val="B98A00"/>
        </a:accent6>
        <a:hlink>
          <a:srgbClr val="CC6600"/>
        </a:hlink>
        <a:folHlink>
          <a:srgbClr val="6C948A"/>
        </a:folHlink>
      </a:clrScheme>
      <a:clrMap bg1="dk2" tx1="lt1" bg2="dk1" tx2="lt2" accent1="accent1" accent2="accent2" accent3="accent3" accent4="accent4" accent5="accent5" accent6="accent6" hlink="hlink" folHlink="folHlink"/>
    </a:extraClrScheme>
    <a:extraClrScheme>
      <a:clrScheme name="1_Radial 8">
        <a:dk1>
          <a:srgbClr val="BECBD8"/>
        </a:dk1>
        <a:lt1>
          <a:srgbClr val="FFFFFF"/>
        </a:lt1>
        <a:dk2>
          <a:srgbClr val="2B335B"/>
        </a:dk2>
        <a:lt2>
          <a:srgbClr val="FFFFFF"/>
        </a:lt2>
        <a:accent1>
          <a:srgbClr val="0099CC"/>
        </a:accent1>
        <a:accent2>
          <a:srgbClr val="B5DBE3"/>
        </a:accent2>
        <a:accent3>
          <a:srgbClr val="ACADB5"/>
        </a:accent3>
        <a:accent4>
          <a:srgbClr val="DADADA"/>
        </a:accent4>
        <a:accent5>
          <a:srgbClr val="AACAE2"/>
        </a:accent5>
        <a:accent6>
          <a:srgbClr val="A4C6CE"/>
        </a:accent6>
        <a:hlink>
          <a:srgbClr val="FFCC00"/>
        </a:hlink>
        <a:folHlink>
          <a:srgbClr val="58648C"/>
        </a:folHlink>
      </a:clrScheme>
      <a:clrMap bg1="dk2" tx1="lt1" bg2="dk1" tx2="lt2" accent1="accent1" accent2="accent2" accent3="accent3" accent4="accent4" accent5="accent5" accent6="accent6" hlink="hlink" folHlink="folHlink"/>
    </a:extraClrScheme>
    <a:extraClrScheme>
      <a:clrScheme name="1_Radial 9">
        <a:dk1>
          <a:srgbClr val="3333FF"/>
        </a:dk1>
        <a:lt1>
          <a:srgbClr val="FFFFFF"/>
        </a:lt1>
        <a:dk2>
          <a:srgbClr val="000099"/>
        </a:dk2>
        <a:lt2>
          <a:srgbClr val="FFFFFF"/>
        </a:lt2>
        <a:accent1>
          <a:srgbClr val="339966"/>
        </a:accent1>
        <a:accent2>
          <a:srgbClr val="9999FF"/>
        </a:accent2>
        <a:accent3>
          <a:srgbClr val="AAAACA"/>
        </a:accent3>
        <a:accent4>
          <a:srgbClr val="DADADA"/>
        </a:accent4>
        <a:accent5>
          <a:srgbClr val="ADCAB8"/>
        </a:accent5>
        <a:accent6>
          <a:srgbClr val="8A8AE7"/>
        </a:accent6>
        <a:hlink>
          <a:srgbClr val="FFFF99"/>
        </a:hlink>
        <a:folHlink>
          <a:srgbClr val="17A0D1"/>
        </a:folHlink>
      </a:clrScheme>
      <a:clrMap bg1="dk2" tx1="lt1" bg2="dk1" tx2="lt2" accent1="accent1" accent2="accent2" accent3="accent3" accent4="accent4" accent5="accent5" accent6="accent6" hlink="hlink" folHlink="folHlink"/>
    </a:extraClrScheme>
    <a:extraClrScheme>
      <a:clrScheme name="1_Radial 10">
        <a:dk1>
          <a:srgbClr val="808000"/>
        </a:dk1>
        <a:lt1>
          <a:srgbClr val="FFFFFF"/>
        </a:lt1>
        <a:dk2>
          <a:srgbClr val="354418"/>
        </a:dk2>
        <a:lt2>
          <a:srgbClr val="FFFFFF"/>
        </a:lt2>
        <a:accent1>
          <a:srgbClr val="60897C"/>
        </a:accent1>
        <a:accent2>
          <a:srgbClr val="99CC00"/>
        </a:accent2>
        <a:accent3>
          <a:srgbClr val="AEB0AB"/>
        </a:accent3>
        <a:accent4>
          <a:srgbClr val="DADADA"/>
        </a:accent4>
        <a:accent5>
          <a:srgbClr val="B6C4BF"/>
        </a:accent5>
        <a:accent6>
          <a:srgbClr val="8AB900"/>
        </a:accent6>
        <a:hlink>
          <a:srgbClr val="CCCC00"/>
        </a:hlink>
        <a:folHlink>
          <a:srgbClr val="669900"/>
        </a:folHlink>
      </a:clrScheme>
      <a:clrMap bg1="dk2" tx1="lt1" bg2="dk1" tx2="lt2" accent1="accent1" accent2="accent2" accent3="accent3" accent4="accent4" accent5="accent5" accent6="accent6" hlink="hlink" folHlink="folHlink"/>
    </a:extraClrScheme>
    <a:extraClrScheme>
      <a:clrScheme name="1_Radial 11">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6666CC"/>
        </a:hlink>
        <a:folHlink>
          <a:srgbClr val="6666CC"/>
        </a:folHlink>
      </a:clrScheme>
      <a:clrMap bg1="lt1" tx1="dk1" bg2="lt2" tx2="dk2" accent1="accent1" accent2="accent2" accent3="accent3" accent4="accent4" accent5="accent5" accent6="accent6" hlink="hlink" folHlink="folHlink"/>
    </a:extraClrScheme>
    <a:extraClrScheme>
      <a:clrScheme name="1_Radial 12">
        <a:dk1>
          <a:srgbClr val="000000"/>
        </a:dk1>
        <a:lt1>
          <a:srgbClr val="FFFFFF"/>
        </a:lt1>
        <a:dk2>
          <a:srgbClr val="FFFFFF"/>
        </a:dk2>
        <a:lt2>
          <a:srgbClr val="669999"/>
        </a:lt2>
        <a:accent1>
          <a:srgbClr val="99CCFF"/>
        </a:accent1>
        <a:accent2>
          <a:srgbClr val="9999FF"/>
        </a:accent2>
        <a:accent3>
          <a:srgbClr val="FFFFFF"/>
        </a:accent3>
        <a:accent4>
          <a:srgbClr val="000000"/>
        </a:accent4>
        <a:accent5>
          <a:srgbClr val="CAE2FF"/>
        </a:accent5>
        <a:accent6>
          <a:srgbClr val="8A8AE7"/>
        </a:accent6>
        <a:hlink>
          <a:srgbClr val="0000CC"/>
        </a:hlink>
        <a:folHlink>
          <a:srgbClr val="0000C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ancient_sexuality_and_gender</Template>
  <TotalTime>81</TotalTime>
  <Words>2675</Words>
  <Application>Microsoft Office PowerPoint</Application>
  <PresentationFormat>On-screen Show (4:3)</PresentationFormat>
  <Paragraphs>242</Paragraphs>
  <Slides>22</Slides>
  <Notes>22</Notes>
  <HiddenSlides>1</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ancient_sexuality_and_gender</vt:lpstr>
      <vt:lpstr>Portrait of a City</vt:lpstr>
      <vt:lpstr>Agenda</vt:lpstr>
      <vt:lpstr>Ps-Demosthenes’ Against Neaera</vt:lpstr>
      <vt:lpstr>Charges, Ideologies, Rhetoric</vt:lpstr>
      <vt:lpstr>Realities: Prostitutes, Concubines</vt:lpstr>
      <vt:lpstr>Will the Real Neaera Stand Up?</vt:lpstr>
      <vt:lpstr>Do They “Jive”?</vt:lpstr>
      <vt:lpstr>Greek Artistic Evidence</vt:lpstr>
      <vt:lpstr>Where…</vt:lpstr>
      <vt:lpstr>When? (all dates BCE)</vt:lpstr>
      <vt:lpstr>Vase Painting: Style, Chronology</vt:lpstr>
      <vt:lpstr>Image and Ideology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Neaera &amp; Athenian Women</dc:title>
  <dc:creator>ascholtz</dc:creator>
  <cp:lastModifiedBy>ascholtz</cp:lastModifiedBy>
  <cp:revision>16</cp:revision>
  <cp:lastPrinted>2013-10-08T18:41:13Z</cp:lastPrinted>
  <dcterms:created xsi:type="dcterms:W3CDTF">2013-10-08T00:34:38Z</dcterms:created>
  <dcterms:modified xsi:type="dcterms:W3CDTF">2013-10-08T18:43:12Z</dcterms:modified>
</cp:coreProperties>
</file>