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1"/>
  </p:notesMasterIdLst>
  <p:handoutMasterIdLst>
    <p:handoutMasterId r:id="rId22"/>
  </p:handoutMasterIdLst>
  <p:sldIdLst>
    <p:sldId id="256" r:id="rId2"/>
    <p:sldId id="257" r:id="rId3"/>
    <p:sldId id="288" r:id="rId4"/>
    <p:sldId id="289" r:id="rId5"/>
    <p:sldId id="286" r:id="rId6"/>
    <p:sldId id="258" r:id="rId7"/>
    <p:sldId id="259" r:id="rId8"/>
    <p:sldId id="278" r:id="rId9"/>
    <p:sldId id="279" r:id="rId10"/>
    <p:sldId id="280" r:id="rId11"/>
    <p:sldId id="282" r:id="rId12"/>
    <p:sldId id="281" r:id="rId13"/>
    <p:sldId id="287" r:id="rId14"/>
    <p:sldId id="266" r:id="rId15"/>
    <p:sldId id="268" r:id="rId16"/>
    <p:sldId id="271" r:id="rId17"/>
    <p:sldId id="285" r:id="rId18"/>
    <p:sldId id="284" r:id="rId19"/>
    <p:sldId id="283" r:id="rId20"/>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61" autoAdjust="0"/>
    <p:restoredTop sz="38734" autoAdjust="0"/>
  </p:normalViewPr>
  <p:slideViewPr>
    <p:cSldViewPr snapToGrid="0" showGuides="1">
      <p:cViewPr varScale="1">
        <p:scale>
          <a:sx n="70" d="100"/>
          <a:sy n="70" d="100"/>
        </p:scale>
        <p:origin x="-2010" y="-102"/>
      </p:cViewPr>
      <p:guideLst>
        <p:guide orient="horz" pos="2165"/>
        <p:guide pos="2879"/>
      </p:guideLst>
    </p:cSldViewPr>
  </p:slideViewPr>
  <p:outlineViewPr>
    <p:cViewPr>
      <p:scale>
        <a:sx n="50" d="100"/>
        <a:sy n="50" d="100"/>
      </p:scale>
      <p:origin x="396" y="324"/>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20D65E39-3436-4906-9FE3-F45D035392FF}" type="datetime1">
              <a:rPr lang="en-US" altLang="en-US">
                <a:latin typeface="Times New Roman" pitchFamily="18" charset="0"/>
              </a:rPr>
              <a:pPr/>
              <a:t>2013-09-19</a:t>
            </a:fld>
            <a:endParaRPr lang="en-US" altLang="en-US">
              <a:latin typeface="Times New Roman" pitchFamily="18" charset="0"/>
            </a:endParaRPr>
          </a:p>
        </p:txBody>
      </p:sp>
      <p:sp>
        <p:nvSpPr>
          <p:cNvPr id="25603"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25604"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41486C5E-CC1D-4BA1-8F7A-88C07BBABF5A}" type="slidenum">
              <a:rPr lang="en-US" altLang="en-US">
                <a:latin typeface="Times New Roman" pitchFamily="18" charset="0"/>
              </a:rPr>
              <a:pPr/>
              <a:t>1</a:t>
            </a:fld>
            <a:endParaRPr lang="en-US" altLang="en-US">
              <a:latin typeface="Times New Roman" pitchFamily="18" charset="0"/>
            </a:endParaRPr>
          </a:p>
        </p:txBody>
      </p:sp>
      <p:sp>
        <p:nvSpPr>
          <p:cNvPr id="25605" name="Rectangle 4"/>
          <p:cNvSpPr>
            <a:spLocks noGrp="1" noRot="1" noChangeAspect="1" noChangeArrowheads="1" noTextEdit="1"/>
          </p:cNvSpPr>
          <p:nvPr>
            <p:ph type="sldImg"/>
          </p:nvPr>
        </p:nvSpPr>
        <p:spPr>
          <a:xfrm>
            <a:off x="2227263" y="700088"/>
            <a:ext cx="2592387" cy="1944687"/>
          </a:xfrm>
          <a:ln/>
        </p:spPr>
      </p:sp>
      <p:sp>
        <p:nvSpPr>
          <p:cNvPr id="25606" name="Rectangle 5"/>
          <p:cNvSpPr>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60FE03-1FD1-497A-BC67-43C1D6BCACBC}" type="slidenum">
              <a:rPr lang="en-US" altLang="en-US"/>
              <a:pPr/>
              <a:t>10</a:t>
            </a:fld>
            <a:endParaRPr lang="en-US" altLang="en-US"/>
          </a:p>
        </p:txBody>
      </p:sp>
      <p:sp>
        <p:nvSpPr>
          <p:cNvPr id="22530" name="Rectangle 2"/>
          <p:cNvSpPr>
            <a:spLocks noGrp="1" noRot="1" noChangeAspect="1" noChangeArrowheads="1" noTextEdit="1"/>
          </p:cNvSpPr>
          <p:nvPr>
            <p:ph type="sldImg"/>
          </p:nvPr>
        </p:nvSpPr>
        <p:spPr>
          <a:xfrm>
            <a:off x="2227263" y="700088"/>
            <a:ext cx="2592387" cy="1944687"/>
          </a:xfrm>
          <a:ln/>
        </p:spPr>
      </p:sp>
      <p:sp>
        <p:nvSpPr>
          <p:cNvPr id="2253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i="1" dirty="0" smtClean="0"/>
              <a:t>Aphrodisia</a:t>
            </a:r>
            <a:r>
              <a:rPr lang="en-US" dirty="0" smtClean="0"/>
              <a:t> (sexual pleasure, sex itself)</a:t>
            </a:r>
          </a:p>
          <a:p>
            <a:pPr lvl="1"/>
            <a:r>
              <a:rPr lang="en-US" dirty="0" smtClean="0"/>
              <a:t>their</a:t>
            </a:r>
            <a:r>
              <a:rPr lang="en-US" baseline="0" dirty="0" smtClean="0"/>
              <a:t> use suggests the struggle for self-mastery, but also the effort to </a:t>
            </a:r>
            <a:r>
              <a:rPr lang="en-US" i="1" baseline="0" dirty="0" smtClean="0"/>
              <a:t>cultivate</a:t>
            </a:r>
            <a:r>
              <a:rPr lang="en-US" i="0" baseline="0" dirty="0" smtClean="0"/>
              <a:t> a higher-order </a:t>
            </a:r>
            <a:r>
              <a:rPr lang="en-US" i="0" baseline="0" dirty="0" err="1" smtClean="0"/>
              <a:t>beautful</a:t>
            </a:r>
            <a:r>
              <a:rPr lang="en-US" i="0" baseline="0" dirty="0" smtClean="0"/>
              <a:t> self-presentation.</a:t>
            </a:r>
            <a:endParaRPr lang="en-US" dirty="0" smtClean="0"/>
          </a:p>
          <a:p>
            <a:pPr lvl="1"/>
            <a:r>
              <a:rPr lang="en-US" dirty="0" smtClean="0"/>
              <a:t>appetites based on natural needs (</a:t>
            </a:r>
            <a:r>
              <a:rPr lang="en-US" i="1" dirty="0" smtClean="0"/>
              <a:t>epithumiai</a:t>
            </a:r>
            <a:r>
              <a:rPr lang="en-US" dirty="0" smtClean="0"/>
              <a:t>)</a:t>
            </a:r>
          </a:p>
          <a:p>
            <a:pPr lvl="1"/>
            <a:r>
              <a:rPr lang="en-US" dirty="0" smtClean="0"/>
              <a:t>therefore subject to potential, but natural, excess overshooting need</a:t>
            </a:r>
          </a:p>
          <a:p>
            <a:pPr lvl="1"/>
            <a:r>
              <a:rPr lang="en-US" dirty="0" smtClean="0"/>
              <a:t>therefore</a:t>
            </a:r>
            <a:r>
              <a:rPr lang="en-US" baseline="0" dirty="0" smtClean="0"/>
              <a:t> requiring artificial regulation where economic conditions favor </a:t>
            </a:r>
            <a:endParaRPr lang="en-US" dirty="0" smtClean="0"/>
          </a:p>
          <a:p>
            <a:r>
              <a:rPr lang="en-US" i="1" dirty="0" err="1" smtClean="0"/>
              <a:t>Chrēsis</a:t>
            </a:r>
            <a:r>
              <a:rPr lang="en-US" dirty="0" smtClean="0"/>
              <a:t> (“use” criteria)</a:t>
            </a:r>
          </a:p>
          <a:p>
            <a:pPr lvl="1"/>
            <a:r>
              <a:rPr lang="en-US" dirty="0" smtClean="0"/>
              <a:t>moderation/excess criteria</a:t>
            </a:r>
          </a:p>
          <a:p>
            <a:pPr lvl="2"/>
            <a:r>
              <a:rPr lang="en-US" i="1" dirty="0" smtClean="0"/>
              <a:t>enkrateia</a:t>
            </a:r>
            <a:r>
              <a:rPr lang="en-US" dirty="0" smtClean="0"/>
              <a:t> “self-control” / </a:t>
            </a:r>
            <a:r>
              <a:rPr lang="en-US" i="1" dirty="0" smtClean="0"/>
              <a:t>akrateia</a:t>
            </a:r>
            <a:r>
              <a:rPr lang="en-US" dirty="0" smtClean="0"/>
              <a:t> “incontinence”</a:t>
            </a:r>
          </a:p>
          <a:p>
            <a:pPr lvl="2"/>
            <a:r>
              <a:rPr lang="en-US" i="1" dirty="0" err="1" smtClean="0"/>
              <a:t>sophrosunē</a:t>
            </a:r>
            <a:r>
              <a:rPr lang="en-US" dirty="0" smtClean="0"/>
              <a:t> “moderation” / </a:t>
            </a:r>
            <a:r>
              <a:rPr lang="en-US" i="1" dirty="0" err="1" smtClean="0"/>
              <a:t>akolsia</a:t>
            </a:r>
            <a:r>
              <a:rPr lang="en-US" i="1" dirty="0" smtClean="0"/>
              <a:t> </a:t>
            </a:r>
            <a:r>
              <a:rPr lang="en-US" dirty="0" smtClean="0"/>
              <a:t>“immoderation”</a:t>
            </a:r>
          </a:p>
          <a:p>
            <a:pPr lvl="3"/>
            <a:r>
              <a:rPr lang="en-US" dirty="0" smtClean="0"/>
              <a:t>= an “orderliness</a:t>
            </a:r>
            <a:r>
              <a:rPr lang="en-US" baseline="0" dirty="0" smtClean="0"/>
              <a:t> and </a:t>
            </a:r>
            <a:r>
              <a:rPr lang="en-US" baseline="0" dirty="0" err="1" smtClean="0"/>
              <a:t>mostery</a:t>
            </a:r>
            <a:r>
              <a:rPr lang="en-US" baseline="0" dirty="0" smtClean="0"/>
              <a:t>” over need</a:t>
            </a:r>
            <a:endParaRPr lang="en-US" dirty="0" smtClean="0"/>
          </a:p>
          <a:p>
            <a:pPr marL="628650" lvl="2" indent="-171450">
              <a:buFont typeface="Symbol"/>
              <a:buChar char="Þ"/>
            </a:pPr>
            <a:r>
              <a:rPr lang="en-US" dirty="0" smtClean="0"/>
              <a:t>“bad” use shooting beyond, or ignoring, need.</a:t>
            </a:r>
          </a:p>
          <a:p>
            <a:pPr marL="628650" lvl="2" indent="-171450">
              <a:buFont typeface="Symbol"/>
              <a:buChar char="Þ"/>
            </a:pPr>
            <a:r>
              <a:rPr lang="en-US" dirty="0" smtClean="0"/>
              <a:t>bad use exemplifying perverse stimulation </a:t>
            </a:r>
            <a:r>
              <a:rPr lang="en-US" i="1" dirty="0" smtClean="0"/>
              <a:t>in the absence</a:t>
            </a:r>
            <a:r>
              <a:rPr lang="en-US" i="0" dirty="0" smtClean="0"/>
              <a:t> of need</a:t>
            </a:r>
          </a:p>
          <a:p>
            <a:pPr marL="628650" lvl="2" indent="-171450">
              <a:buFont typeface="Symbol"/>
              <a:buChar char="Þ"/>
            </a:pPr>
            <a:r>
              <a:rPr lang="en-US" i="0" dirty="0" smtClean="0"/>
              <a:t>good use exhibiting victory in the struggle with self</a:t>
            </a:r>
            <a:endParaRPr lang="en-US" dirty="0" smtClean="0"/>
          </a:p>
          <a:p>
            <a:pPr marL="628650" lvl="2" indent="-171450">
              <a:buFont typeface="Symbol"/>
              <a:buChar char="Þ"/>
            </a:pPr>
            <a:r>
              <a:rPr lang="en-US" dirty="0" smtClean="0"/>
              <a:t>good use employing prudence and good judgment (</a:t>
            </a:r>
            <a:r>
              <a:rPr lang="en-US" i="1" dirty="0" err="1" smtClean="0"/>
              <a:t>sophrosunē</a:t>
            </a:r>
            <a:r>
              <a:rPr lang="en-US" i="0" dirty="0" smtClean="0"/>
              <a:t>) – a beautiful self-presentation.</a:t>
            </a:r>
            <a:endParaRPr lang="en-US" dirty="0" smtClean="0"/>
          </a:p>
          <a:p>
            <a:pPr lvl="1"/>
            <a:r>
              <a:rPr lang="en-US" dirty="0" smtClean="0"/>
              <a:t>role criteria, timeliness</a:t>
            </a:r>
          </a:p>
          <a:p>
            <a:pPr lvl="2"/>
            <a:r>
              <a:rPr lang="en-US" dirty="0" smtClean="0"/>
              <a:t>social status. seemingly few actual sex laws in classical </a:t>
            </a:r>
            <a:r>
              <a:rPr lang="en-US" dirty="0" err="1" smtClean="0"/>
              <a:t>athens</a:t>
            </a:r>
            <a:r>
              <a:rPr lang="en-US" dirty="0" smtClean="0"/>
              <a:t>, but among them,</a:t>
            </a:r>
            <a:r>
              <a:rPr lang="en-US" baseline="0" dirty="0" smtClean="0"/>
              <a:t> solon’s law forbidding slaves to seek pederastic </a:t>
            </a:r>
            <a:r>
              <a:rPr lang="en-US" baseline="0" dirty="0" err="1" smtClean="0"/>
              <a:t>liasons</a:t>
            </a:r>
            <a:r>
              <a:rPr lang="en-US" baseline="0" dirty="0" smtClean="0"/>
              <a:t>.</a:t>
            </a:r>
          </a:p>
          <a:p>
            <a:pPr lvl="2"/>
            <a:r>
              <a:rPr lang="en-US" baseline="0" dirty="0" smtClean="0"/>
              <a:t>age differential criteria</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11</a:t>
            </a:fld>
            <a:endParaRPr lang="en-US" altLang="en-US"/>
          </a:p>
        </p:txBody>
      </p:sp>
    </p:spTree>
    <p:extLst>
      <p:ext uri="{BB962C8B-B14F-4D97-AF65-F5344CB8AC3E}">
        <p14:creationId xmlns:p14="http://schemas.microsoft.com/office/powerpoint/2010/main" val="2824138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this schema continues what f sees as</a:t>
            </a:r>
            <a:r>
              <a:rPr lang="en-US" baseline="0" dirty="0" smtClean="0"/>
              <a:t> a basically struggle-based model, this time, other-directed. in the case of semi-institutionalized </a:t>
            </a:r>
            <a:r>
              <a:rPr lang="en-US" baseline="0" dirty="0" err="1" smtClean="0"/>
              <a:t>peerasty</a:t>
            </a:r>
            <a:r>
              <a:rPr lang="en-US" baseline="0" dirty="0" smtClean="0"/>
              <a:t>, the struggle, the element of inequality, potentially harmful to the socially subordinate side, especially in the case of free-citizen youths in pederasty.</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12</a:t>
            </a:fld>
            <a:endParaRPr lang="en-US" altLang="en-US"/>
          </a:p>
        </p:txBody>
      </p:sp>
    </p:spTree>
    <p:extLst>
      <p:ext uri="{BB962C8B-B14F-4D97-AF65-F5344CB8AC3E}">
        <p14:creationId xmlns:p14="http://schemas.microsoft.com/office/powerpoint/2010/main" val="74849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13</a:t>
            </a:fld>
            <a:endParaRPr lang="en-US" altLang="en-US"/>
          </a:p>
        </p:txBody>
      </p:sp>
    </p:spTree>
    <p:extLst>
      <p:ext uri="{BB962C8B-B14F-4D97-AF65-F5344CB8AC3E}">
        <p14:creationId xmlns:p14="http://schemas.microsoft.com/office/powerpoint/2010/main" val="675681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6D0A5267-829D-4580-A77D-CA6C05BAA949}" type="datetime1">
              <a:rPr lang="en-US" altLang="en-US">
                <a:latin typeface="Times New Roman" pitchFamily="18" charset="0"/>
              </a:rPr>
              <a:pPr/>
              <a:t>2013-09-19</a:t>
            </a:fld>
            <a:endParaRPr lang="en-US" altLang="en-US">
              <a:latin typeface="Times New Roman" pitchFamily="18" charset="0"/>
            </a:endParaRPr>
          </a:p>
        </p:txBody>
      </p:sp>
      <p:sp>
        <p:nvSpPr>
          <p:cNvPr id="33795"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33796"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9947DC3F-3227-4889-8452-C4048954AF0A}" type="slidenum">
              <a:rPr lang="en-US" altLang="en-US">
                <a:latin typeface="Times New Roman" pitchFamily="18" charset="0"/>
              </a:rPr>
              <a:pPr/>
              <a:t>14</a:t>
            </a:fld>
            <a:endParaRPr lang="en-US" altLang="en-US">
              <a:latin typeface="Times New Roman" pitchFamily="18" charset="0"/>
            </a:endParaRPr>
          </a:p>
        </p:txBody>
      </p:sp>
      <p:sp>
        <p:nvSpPr>
          <p:cNvPr id="33797" name="Rectangle 2"/>
          <p:cNvSpPr>
            <a:spLocks noGrp="1" noRot="1" noChangeAspect="1" noChangeArrowheads="1" noTextEdit="1"/>
          </p:cNvSpPr>
          <p:nvPr>
            <p:ph type="sldImg"/>
          </p:nvPr>
        </p:nvSpPr>
        <p:spPr>
          <a:xfrm>
            <a:off x="2227263" y="700088"/>
            <a:ext cx="2592387" cy="1944687"/>
          </a:xfrm>
          <a:ln/>
        </p:spPr>
      </p:sp>
      <p:sp>
        <p:nvSpPr>
          <p:cNvPr id="33798" name="Rectangle 3"/>
          <p:cNvSpPr>
            <a:spLocks noGrp="1" noChangeArrowheads="1"/>
          </p:cNvSpPr>
          <p:nvPr>
            <p:ph type="body" idx="1"/>
          </p:nvPr>
        </p:nvSpPr>
        <p:spPr>
          <a:noFill/>
        </p:spPr>
        <p:txBody>
          <a:bodyPr/>
          <a:lstStyle/>
          <a:p>
            <a:pPr lvl="0">
              <a:buFontTx/>
              <a:buNone/>
            </a:pPr>
            <a:r>
              <a:rPr lang="en-US" altLang="en-US" dirty="0" smtClean="0"/>
              <a:t>eros. take the </a:t>
            </a:r>
            <a:r>
              <a:rPr lang="en-US" altLang="en-US" dirty="0" err="1" smtClean="0"/>
              <a:t>antigone</a:t>
            </a:r>
            <a:r>
              <a:rPr lang="en-US" altLang="en-US" dirty="0" smtClean="0"/>
              <a:t>. there the deviance and possible incestuous character of ant’s lust</a:t>
            </a:r>
            <a:r>
              <a:rPr lang="en-US" altLang="en-US" baseline="0" dirty="0" smtClean="0"/>
              <a:t> receives support from the author’s use of the noun eros and the verb eran. </a:t>
            </a:r>
            <a:r>
              <a:rPr lang="en-US" altLang="en-US" baseline="0" dirty="0" err="1" smtClean="0"/>
              <a:t>acc</a:t>
            </a:r>
            <a:r>
              <a:rPr lang="en-US" altLang="en-US" baseline="0" dirty="0" smtClean="0"/>
              <a:t> to </a:t>
            </a:r>
            <a:r>
              <a:rPr lang="en-US" altLang="en-US" baseline="0" dirty="0" err="1" smtClean="0"/>
              <a:t>ismene</a:t>
            </a:r>
            <a:r>
              <a:rPr lang="en-US" altLang="en-US" baseline="0" dirty="0" smtClean="0"/>
              <a:t>, </a:t>
            </a:r>
            <a:r>
              <a:rPr lang="en-US" altLang="en-US" baseline="0" dirty="0" err="1" smtClean="0"/>
              <a:t>antigone</a:t>
            </a:r>
            <a:r>
              <a:rPr lang="en-US" altLang="en-US" baseline="0" dirty="0" smtClean="0"/>
              <a:t> “lusts” (</a:t>
            </a:r>
            <a:r>
              <a:rPr lang="en-US" altLang="en-US" baseline="0" dirty="0" err="1" smtClean="0"/>
              <a:t>erais</a:t>
            </a:r>
            <a:r>
              <a:rPr lang="en-US" altLang="en-US" baseline="0" dirty="0" smtClean="0"/>
              <a:t> - doesn’t just “want”) to carry out impossible things. the chorus says that it is eros that has created the violent state of disorder in the </a:t>
            </a:r>
            <a:r>
              <a:rPr lang="en-US" altLang="en-US" baseline="0" dirty="0" err="1" smtClean="0"/>
              <a:t>oed</a:t>
            </a:r>
            <a:r>
              <a:rPr lang="en-US" altLang="en-US" baseline="0" dirty="0" smtClean="0"/>
              <a:t> family (clearly reference to the current state of affairs), and comments on the insanity of wanting to defy </a:t>
            </a:r>
            <a:r>
              <a:rPr lang="en-US" altLang="en-US" baseline="0" dirty="0" err="1" smtClean="0"/>
              <a:t>creon</a:t>
            </a:r>
            <a:r>
              <a:rPr lang="en-US" altLang="en-US" baseline="0" dirty="0" smtClean="0"/>
              <a:t> as literally (almost sexually) “lusting” after death. add to that ant’s treatment of her doom as a marriage with death, and her clearly powerful urge to lie next to her brother in death, not to mention issues of past family history, and butler’s somewhat controversial claim becomes at least plausible. ant doesn’t say “I want to have sex with poly,” but the text subtly implants in us the suspicion that she might – even if in her head that’s not how she </a:t>
            </a:r>
            <a:r>
              <a:rPr lang="en-US" altLang="en-US" baseline="0" smtClean="0"/>
              <a:t>sees it.</a:t>
            </a:r>
            <a:endParaRPr lang="en-US" altLang="en-US" dirty="0" smtClean="0"/>
          </a:p>
          <a:p>
            <a:pPr lvl="0">
              <a:buFontTx/>
              <a:buNone/>
            </a:pPr>
            <a:r>
              <a:rPr lang="en-US" altLang="en-US" i="1" dirty="0" smtClean="0"/>
              <a:t>HS2</a:t>
            </a:r>
            <a:r>
              <a:rPr lang="en-US" altLang="en-US" dirty="0" smtClean="0"/>
              <a:t> 64-5. sophrosune (moderation) and its opposite akolasia (indiscipline) contrasted with enkrateia (continence) and its opposite, </a:t>
            </a:r>
            <a:r>
              <a:rPr lang="en-US" altLang="en-US" dirty="0" err="1" smtClean="0"/>
              <a:t>akrasia</a:t>
            </a:r>
            <a:r>
              <a:rPr lang="en-US" altLang="en-US" dirty="0" smtClean="0"/>
              <a:t> (incontinence, inability to control self). the virtue of the </a:t>
            </a:r>
            <a:r>
              <a:rPr lang="en-US" altLang="en-US" dirty="0" err="1" smtClean="0"/>
              <a:t>enkrates</a:t>
            </a:r>
            <a:r>
              <a:rPr lang="en-US" altLang="en-US" dirty="0" smtClean="0"/>
              <a:t> in proportion to strength of desires. sophrosune as the goal of enkrateia.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D8758905-4886-4A6D-A93B-C6B1B1633DF7}" type="datetime1">
              <a:rPr lang="en-US" altLang="en-US">
                <a:latin typeface="Times New Roman" pitchFamily="18" charset="0"/>
              </a:rPr>
              <a:pPr/>
              <a:t>2013-09-19</a:t>
            </a:fld>
            <a:endParaRPr lang="en-US" altLang="en-US">
              <a:latin typeface="Times New Roman" pitchFamily="18" charset="0"/>
            </a:endParaRPr>
          </a:p>
        </p:txBody>
      </p:sp>
      <p:sp>
        <p:nvSpPr>
          <p:cNvPr id="35843"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35844"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99EB03DE-A5BB-4C30-8FE9-ED76F161A59E}" type="slidenum">
              <a:rPr lang="en-US" altLang="en-US">
                <a:latin typeface="Times New Roman" pitchFamily="18" charset="0"/>
              </a:rPr>
              <a:pPr/>
              <a:t>15</a:t>
            </a:fld>
            <a:endParaRPr lang="en-US" altLang="en-US">
              <a:latin typeface="Times New Roman" pitchFamily="18" charset="0"/>
            </a:endParaRPr>
          </a:p>
        </p:txBody>
      </p:sp>
      <p:sp>
        <p:nvSpPr>
          <p:cNvPr id="35845" name="Rectangle 2"/>
          <p:cNvSpPr>
            <a:spLocks noGrp="1" noRot="1" noChangeAspect="1" noChangeArrowheads="1" noTextEdit="1"/>
          </p:cNvSpPr>
          <p:nvPr>
            <p:ph type="sldImg"/>
          </p:nvPr>
        </p:nvSpPr>
        <p:spPr>
          <a:xfrm>
            <a:off x="2227263" y="700088"/>
            <a:ext cx="2592387" cy="1944687"/>
          </a:xfrm>
          <a:ln/>
        </p:spPr>
      </p:sp>
      <p:sp>
        <p:nvSpPr>
          <p:cNvPr id="35846" name="Rectangle 3"/>
          <p:cNvSpPr>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0ECD638F-F099-4483-AD3F-3789DF86EEAD}" type="datetime1">
              <a:rPr lang="en-US" altLang="en-US">
                <a:latin typeface="Times New Roman" pitchFamily="18" charset="0"/>
              </a:rPr>
              <a:pPr/>
              <a:t>2013-09-19</a:t>
            </a:fld>
            <a:endParaRPr lang="en-US" altLang="en-US">
              <a:latin typeface="Times New Roman" pitchFamily="18" charset="0"/>
            </a:endParaRPr>
          </a:p>
        </p:txBody>
      </p:sp>
      <p:sp>
        <p:nvSpPr>
          <p:cNvPr id="38915"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38916"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D9B58FB6-6BB0-4B08-9AF8-2E700CE6FF2C}" type="slidenum">
              <a:rPr lang="en-US" altLang="en-US">
                <a:latin typeface="Times New Roman" pitchFamily="18" charset="0"/>
              </a:rPr>
              <a:pPr/>
              <a:t>16</a:t>
            </a:fld>
            <a:endParaRPr lang="en-US" altLang="en-US">
              <a:latin typeface="Times New Roman" pitchFamily="18" charset="0"/>
            </a:endParaRPr>
          </a:p>
        </p:txBody>
      </p:sp>
      <p:sp>
        <p:nvSpPr>
          <p:cNvPr id="38917" name="Rectangle 2"/>
          <p:cNvSpPr>
            <a:spLocks noGrp="1" noRot="1" noChangeAspect="1" noChangeArrowheads="1" noTextEdit="1"/>
          </p:cNvSpPr>
          <p:nvPr>
            <p:ph type="sldImg"/>
          </p:nvPr>
        </p:nvSpPr>
        <p:spPr>
          <a:xfrm>
            <a:off x="2227263" y="700088"/>
            <a:ext cx="2592387" cy="1944687"/>
          </a:xfrm>
          <a:ln/>
        </p:spPr>
      </p:sp>
      <p:sp>
        <p:nvSpPr>
          <p:cNvPr id="38918" name="Rectangle 3"/>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I want to ask if the reading from the Hippocratic </a:t>
            </a:r>
            <a:r>
              <a:rPr lang="en-US" i="1" dirty="0" smtClean="0"/>
              <a:t>Airs, Waters, Places</a:t>
            </a:r>
            <a:r>
              <a:rPr lang="en-US" i="0" dirty="0" smtClean="0"/>
              <a:t> evokes any of the preceding in Foucault, in particular,</a:t>
            </a:r>
            <a:r>
              <a:rPr lang="en-US" i="0" baseline="0" dirty="0" smtClean="0"/>
              <a:t> his “sexual-social isomorphism” scheme. I’m willing to consider the visual evidence too on the screen.</a:t>
            </a:r>
          </a:p>
          <a:p>
            <a:r>
              <a:rPr lang="en-US" i="1" baseline="0" dirty="0" err="1" smtClean="0"/>
              <a:t>AWP</a:t>
            </a:r>
            <a:r>
              <a:rPr lang="en-US" i="0" baseline="0" dirty="0" smtClean="0"/>
              <a:t> = self-avowed medical-scientific treatise dealing with environmental factors in physiology, not just as relates to health but also to explaining physical and dispositional variation among various ethnic groups: </a:t>
            </a:r>
            <a:r>
              <a:rPr lang="en-US" i="0" baseline="0" dirty="0" err="1" smtClean="0"/>
              <a:t>greeks</a:t>
            </a:r>
            <a:r>
              <a:rPr lang="en-US" i="0" baseline="0" dirty="0" smtClean="0"/>
              <a:t> and </a:t>
            </a:r>
            <a:r>
              <a:rPr lang="en-US" i="0" baseline="0" dirty="0" err="1" smtClean="0"/>
              <a:t>non-greeks</a:t>
            </a:r>
            <a:r>
              <a:rPr lang="en-US" i="0" baseline="0" dirty="0" smtClean="0"/>
              <a:t>.</a:t>
            </a:r>
          </a:p>
          <a:p>
            <a:r>
              <a:rPr lang="en-US" i="0" baseline="0" dirty="0" smtClean="0"/>
              <a:t>including a group of allegedly effeminate men </a:t>
            </a:r>
            <a:r>
              <a:rPr lang="en-US" i="0" baseline="0" dirty="0" err="1" smtClean="0"/>
              <a:t>scythia</a:t>
            </a:r>
            <a:r>
              <a:rPr lang="en-US" i="0" baseline="0" dirty="0" smtClean="0"/>
              <a:t> – men who “perform the deeds of women and talk like women.”</a:t>
            </a:r>
          </a:p>
          <a:p>
            <a:r>
              <a:rPr lang="en-US" i="0" baseline="0" dirty="0" smtClean="0"/>
              <a:t>adduces the mythological explanation, then </a:t>
            </a:r>
            <a:r>
              <a:rPr lang="en-US" i="0" baseline="0" dirty="0" err="1" smtClean="0"/>
              <a:t>profers</a:t>
            </a:r>
            <a:r>
              <a:rPr lang="en-US" i="0" baseline="0" dirty="0" smtClean="0"/>
              <a:t> a </a:t>
            </a:r>
            <a:r>
              <a:rPr lang="en-US" i="0" baseline="0" dirty="0" err="1" smtClean="0"/>
              <a:t>greek</a:t>
            </a:r>
            <a:r>
              <a:rPr lang="en-US" i="0" baseline="0" dirty="0" smtClean="0"/>
              <a:t>-scientific explanation (“as divine as any other” cause = “natural causes”). blood-letting behind the ear to treat hip-ailments due to horse-back riding. but that </a:t>
            </a:r>
            <a:r>
              <a:rPr lang="en-US" i="0" baseline="0" dirty="0" err="1" smtClean="0"/>
              <a:t>interfers</a:t>
            </a:r>
            <a:r>
              <a:rPr lang="en-US" i="0" baseline="0" dirty="0" smtClean="0"/>
              <a:t> with the passage of semen to the genitalia. when these horsemen try but fail at intercourse with women, they (a) feel they have been punished by gods for something, (b) role-play women.</a:t>
            </a:r>
          </a:p>
          <a:p>
            <a:r>
              <a:rPr lang="en-US" i="0" baseline="0" dirty="0" smtClean="0"/>
              <a:t>compare </a:t>
            </a:r>
            <a:r>
              <a:rPr lang="en-US" i="0" baseline="0" dirty="0" err="1" smtClean="0"/>
              <a:t>hdt</a:t>
            </a:r>
            <a:r>
              <a:rPr lang="en-US" i="0" baseline="0" dirty="0" smtClean="0"/>
              <a:t> on </a:t>
            </a:r>
            <a:r>
              <a:rPr lang="en-US" i="0" baseline="0" dirty="0" err="1" smtClean="0"/>
              <a:t>scythians</a:t>
            </a:r>
            <a:r>
              <a:rPr lang="en-US" i="0" baseline="0" dirty="0" smtClean="0"/>
              <a:t> punished with effeminacy for dishonoring a temple of </a:t>
            </a:r>
            <a:r>
              <a:rPr lang="en-US" i="0" baseline="0" dirty="0" err="1" smtClean="0"/>
              <a:t>aphrodite</a:t>
            </a:r>
            <a:r>
              <a:rPr lang="en-US" i="0" baseline="0" dirty="0" smtClean="0"/>
              <a:t> at </a:t>
            </a:r>
            <a:r>
              <a:rPr lang="en-US" i="0" baseline="0" dirty="0" err="1" smtClean="0"/>
              <a:t>ascalon</a:t>
            </a:r>
            <a:r>
              <a:rPr lang="en-US" i="0" baseline="0" dirty="0" smtClean="0"/>
              <a:t> in </a:t>
            </a:r>
            <a:r>
              <a:rPr lang="en-US" i="0" baseline="0" dirty="0" err="1" smtClean="0"/>
              <a:t>palestine</a:t>
            </a:r>
            <a:r>
              <a:rPr lang="en-US" i="0" baseline="0" dirty="0" smtClean="0"/>
              <a:t>, (b) reversed roles among the </a:t>
            </a:r>
            <a:r>
              <a:rPr lang="en-US" i="0" baseline="0" dirty="0" err="1" smtClean="0"/>
              <a:t>egyptians</a:t>
            </a:r>
            <a:r>
              <a:rPr lang="en-US" i="0" baseline="0" dirty="0" smtClean="0"/>
              <a:t>.</a:t>
            </a:r>
            <a:endParaRPr lang="en-US" i="1"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17</a:t>
            </a:fld>
            <a:endParaRPr lang="en-US" altLang="en-US"/>
          </a:p>
        </p:txBody>
      </p:sp>
    </p:spTree>
    <p:extLst>
      <p:ext uri="{BB962C8B-B14F-4D97-AF65-F5344CB8AC3E}">
        <p14:creationId xmlns:p14="http://schemas.microsoft.com/office/powerpoint/2010/main" val="2161671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sz="1200" b="0" i="0" u="none" kern="1200" dirty="0" smtClean="0">
                <a:solidFill>
                  <a:schemeClr val="tx1"/>
                </a:solidFill>
                <a:latin typeface="Calibri" panose="020F0502020204030204" pitchFamily="34" charset="0"/>
                <a:ea typeface="+mn-ea"/>
                <a:cs typeface="+mn-cs"/>
              </a:rPr>
              <a:t>3-part div: "erotic part," eulogy, protreptic.</a:t>
            </a:r>
          </a:p>
          <a:p>
            <a:pPr lvl="1"/>
            <a:r>
              <a:rPr lang="en-US" altLang="en-US" b="0" i="0" u="none" kern="1200" dirty="0" smtClean="0">
                <a:solidFill>
                  <a:schemeClr val="tx1"/>
                </a:solidFill>
                <a:latin typeface="Calibri" panose="020F0502020204030204" pitchFamily="34" charset="0"/>
                <a:ea typeface="+mn-ea"/>
                <a:cs typeface="+mn-cs"/>
              </a:rPr>
              <a:t>erotic part = prologue + statement of aim: to prove speaker’s eunoia and win the boy’s philia.</a:t>
            </a:r>
          </a:p>
          <a:p>
            <a:pPr lvl="1"/>
            <a:r>
              <a:rPr lang="en-US" altLang="en-US" b="0" i="0" u="none" kern="1200" dirty="0" smtClean="0">
                <a:solidFill>
                  <a:schemeClr val="tx1"/>
                </a:solidFill>
                <a:latin typeface="Calibri" panose="020F0502020204030204" pitchFamily="34" charset="0"/>
                <a:ea typeface="+mn-ea"/>
                <a:cs typeface="+mn-cs"/>
              </a:rPr>
              <a:t>praise includes that of boy’s “discreetness of conduct” – sophrosune.</a:t>
            </a:r>
          </a:p>
          <a:p>
            <a:pPr lvl="1"/>
            <a:r>
              <a:rPr lang="en-US" altLang="en-US" b="0" i="0" u="none" kern="1200" dirty="0" smtClean="0">
                <a:solidFill>
                  <a:schemeClr val="tx1"/>
                </a:solidFill>
                <a:latin typeface="Calibri" panose="020F0502020204030204" pitchFamily="34" charset="0"/>
                <a:ea typeface="+mn-ea"/>
                <a:cs typeface="+mn-cs"/>
              </a:rPr>
              <a:t>13. “manly glance”</a:t>
            </a:r>
          </a:p>
          <a:p>
            <a:pPr lvl="1"/>
            <a:r>
              <a:rPr lang="en-US" altLang="en-US" b="0" i="0" u="none" kern="1200" dirty="0" smtClean="0">
                <a:solidFill>
                  <a:schemeClr val="tx1"/>
                </a:solidFill>
                <a:latin typeface="Calibri" panose="020F0502020204030204" pitchFamily="34" charset="0"/>
                <a:ea typeface="+mn-ea"/>
                <a:cs typeface="+mn-cs"/>
              </a:rPr>
              <a:t>17-19.</a:t>
            </a:r>
            <a:r>
              <a:rPr lang="en-US" altLang="en-US" b="0" i="0" u="none" kern="1200" baseline="0" dirty="0" smtClean="0">
                <a:solidFill>
                  <a:schemeClr val="tx1"/>
                </a:solidFill>
                <a:latin typeface="Calibri" panose="020F0502020204030204" pitchFamily="34" charset="0"/>
                <a:ea typeface="+mn-ea"/>
                <a:cs typeface="+mn-cs"/>
              </a:rPr>
              <a:t> praise of social skills. associates widely but without reproach for vulgar association.</a:t>
            </a:r>
          </a:p>
          <a:p>
            <a:pPr lvl="1"/>
            <a:r>
              <a:rPr lang="en-US" altLang="en-US" b="0" i="0" u="none" kern="1200" baseline="0" dirty="0" smtClean="0">
                <a:solidFill>
                  <a:schemeClr val="tx1"/>
                </a:solidFill>
                <a:latin typeface="Calibri" panose="020F0502020204030204" pitchFamily="34" charset="0"/>
                <a:ea typeface="+mn-ea"/>
                <a:cs typeface="+mn-cs"/>
              </a:rPr>
              <a:t>20. the admirers = erastai. </a:t>
            </a:r>
            <a:r>
              <a:rPr lang="en-US" altLang="en-US" b="0" i="0" u="none" kern="1200" baseline="0" dirty="0" err="1" smtClean="0">
                <a:solidFill>
                  <a:schemeClr val="tx1"/>
                </a:solidFill>
                <a:latin typeface="Calibri" panose="020F0502020204030204" pitchFamily="34" charset="0"/>
                <a:ea typeface="+mn-ea"/>
                <a:cs typeface="+mn-cs"/>
              </a:rPr>
              <a:t>sophronos</a:t>
            </a:r>
            <a:r>
              <a:rPr lang="en-US" altLang="en-US" b="0" i="0" u="none" kern="1200" baseline="0" dirty="0" smtClean="0">
                <a:solidFill>
                  <a:schemeClr val="tx1"/>
                </a:solidFill>
                <a:latin typeface="Calibri" panose="020F0502020204030204" pitchFamily="34" charset="0"/>
                <a:ea typeface="+mn-ea"/>
                <a:cs typeface="+mn-cs"/>
              </a:rPr>
              <a:t> behavior toward same.</a:t>
            </a:r>
          </a:p>
          <a:p>
            <a:pPr marL="228600" marR="0" lvl="1" indent="0" algn="l" defTabSz="914400" rtl="0" eaLnBrk="0" fontAlgn="base" latinLnBrk="0" hangingPunct="0">
              <a:lnSpc>
                <a:spcPct val="100000"/>
              </a:lnSpc>
              <a:spcBef>
                <a:spcPct val="30000"/>
              </a:spcBef>
              <a:spcAft>
                <a:spcPct val="0"/>
              </a:spcAft>
              <a:buClrTx/>
              <a:buSzTx/>
              <a:buFontTx/>
              <a:buNone/>
              <a:tabLst/>
              <a:defRPr/>
            </a:pPr>
            <a:r>
              <a:rPr lang="en-US" altLang="en-US" b="0" i="0" u="none" kern="1200" baseline="0" dirty="0" smtClean="0">
                <a:solidFill>
                  <a:schemeClr val="tx1"/>
                </a:solidFill>
                <a:latin typeface="Calibri" panose="020F0502020204030204" pitchFamily="34" charset="0"/>
                <a:ea typeface="+mn-ea"/>
                <a:cs typeface="+mn-cs"/>
              </a:rPr>
              <a:t>23. </a:t>
            </a:r>
            <a:r>
              <a:rPr lang="en-US" altLang="en-US" i="1" dirty="0" smtClean="0"/>
              <a:t>andreia</a:t>
            </a:r>
            <a:r>
              <a:rPr lang="en-US" altLang="en-US" i="0" dirty="0" smtClean="0"/>
              <a:t> (“courage”)</a:t>
            </a:r>
            <a:r>
              <a:rPr lang="en-US" altLang="en-US" dirty="0" smtClean="0"/>
              <a:t>, </a:t>
            </a:r>
            <a:r>
              <a:rPr lang="en-US" altLang="en-US" dirty="0" err="1" smtClean="0"/>
              <a:t>esp</a:t>
            </a:r>
            <a:r>
              <a:rPr lang="en-US" altLang="en-US" dirty="0" smtClean="0"/>
              <a:t> in athletics</a:t>
            </a:r>
            <a:r>
              <a:rPr lang="en-US" altLang="en-US" b="0" i="0" u="none" kern="1200" baseline="0" dirty="0" smtClean="0">
                <a:solidFill>
                  <a:schemeClr val="tx1"/>
                </a:solidFill>
                <a:latin typeface="Calibri" panose="020F0502020204030204" pitchFamily="34" charset="0"/>
                <a:ea typeface="+mn-ea"/>
                <a:cs typeface="+mn-cs"/>
              </a:rPr>
              <a:t>. applies self to honorable </a:t>
            </a:r>
            <a:r>
              <a:rPr lang="en-US" altLang="en-US" b="0" i="1" u="none" kern="1200" baseline="0" dirty="0" smtClean="0">
                <a:solidFill>
                  <a:schemeClr val="tx1"/>
                </a:solidFill>
                <a:latin typeface="Calibri" panose="020F0502020204030204" pitchFamily="34" charset="0"/>
                <a:ea typeface="+mn-ea"/>
                <a:cs typeface="+mn-cs"/>
              </a:rPr>
              <a:t>citizen</a:t>
            </a:r>
            <a:r>
              <a:rPr lang="en-US" altLang="en-US" b="0" i="0" u="none" kern="1200" baseline="0" dirty="0" smtClean="0">
                <a:solidFill>
                  <a:schemeClr val="tx1"/>
                </a:solidFill>
                <a:latin typeface="Calibri" panose="020F0502020204030204" pitchFamily="34" charset="0"/>
                <a:ea typeface="+mn-ea"/>
                <a:cs typeface="+mn-cs"/>
              </a:rPr>
              <a:t> sports (chariot racing, actually, an aristocratic sport) – conduct decorous in terms of status.</a:t>
            </a:r>
          </a:p>
          <a:p>
            <a:pPr lvl="1"/>
            <a:r>
              <a:rPr lang="en-US" altLang="en-US" b="0" i="0" u="none" kern="1200" baseline="0" dirty="0" smtClean="0">
                <a:solidFill>
                  <a:schemeClr val="tx1"/>
                </a:solidFill>
                <a:latin typeface="Calibri" panose="020F0502020204030204" pitchFamily="34" charset="0"/>
                <a:ea typeface="+mn-ea"/>
                <a:cs typeface="+mn-cs"/>
              </a:rPr>
              <a:t>33 ff. </a:t>
            </a:r>
            <a:r>
              <a:rPr lang="en-US" altLang="en-US" b="0" i="0" u="none" kern="1200" baseline="0" dirty="0" err="1" smtClean="0">
                <a:solidFill>
                  <a:schemeClr val="tx1"/>
                </a:solidFill>
                <a:latin typeface="Calibri" panose="020F0502020204030204" pitchFamily="34" charset="0"/>
                <a:ea typeface="+mn-ea"/>
                <a:cs typeface="+mn-cs"/>
              </a:rPr>
              <a:t>protretic</a:t>
            </a:r>
            <a:r>
              <a:rPr lang="en-US" altLang="en-US" b="0" i="0" u="none" kern="1200" baseline="0" dirty="0" smtClean="0">
                <a:solidFill>
                  <a:schemeClr val="tx1"/>
                </a:solidFill>
                <a:latin typeface="Calibri" panose="020F0502020204030204" pitchFamily="34" charset="0"/>
                <a:ea typeface="+mn-ea"/>
                <a:cs typeface="+mn-cs"/>
              </a:rPr>
              <a:t>. esp. praise of philosophical study.</a:t>
            </a:r>
          </a:p>
          <a:p>
            <a:pPr lvl="1"/>
            <a:r>
              <a:rPr lang="en-US" sz="1200" b="0" i="0" u="none" kern="1200" dirty="0" smtClean="0">
                <a:solidFill>
                  <a:schemeClr val="tx1"/>
                </a:solidFill>
                <a:latin typeface="Calibri" panose="020F0502020204030204" pitchFamily="34" charset="0"/>
                <a:ea typeface="+mn-ea"/>
                <a:cs typeface="+mn-cs"/>
              </a:rPr>
              <a:t>41. "And yet, since intelligence commands the province of speaking and deliberating, and philosophy confers facility in each of these, what reason can there be why we should refuse to get a firm grasp of this study, through which we shall become masters of both alike?“</a:t>
            </a:r>
          </a:p>
          <a:p>
            <a:pPr lvl="1"/>
            <a:r>
              <a:rPr lang="en-US" sz="1200" b="0" i="0" u="none" kern="1200" dirty="0" smtClean="0">
                <a:solidFill>
                  <a:schemeClr val="tx1"/>
                </a:solidFill>
                <a:latin typeface="Calibri" panose="020F0502020204030204" pitchFamily="34" charset="0"/>
                <a:ea typeface="+mn-ea"/>
                <a:cs typeface="+mn-cs"/>
              </a:rPr>
              <a:t>44. cf. following: "but especially is this true of the knowledge that deals with practical affairs and political discussions.“</a:t>
            </a:r>
            <a:r>
              <a:rPr lang="en-US" sz="1200" b="0" i="0" u="none" kern="1200" baseline="0" dirty="0" smtClean="0">
                <a:solidFill>
                  <a:schemeClr val="tx1"/>
                </a:solidFill>
                <a:latin typeface="Calibri" panose="020F0502020204030204" pitchFamily="34" charset="0"/>
                <a:ea typeface="+mn-ea"/>
                <a:cs typeface="+mn-cs"/>
              </a:rPr>
              <a:t> we’re talking about preparing </a:t>
            </a:r>
            <a:r>
              <a:rPr lang="en-US" sz="1200" b="0" i="0" u="none" kern="1200" baseline="0" dirty="0" err="1" smtClean="0">
                <a:solidFill>
                  <a:schemeClr val="tx1"/>
                </a:solidFill>
                <a:latin typeface="Calibri" panose="020F0502020204030204" pitchFamily="34" charset="0"/>
                <a:ea typeface="+mn-ea"/>
                <a:cs typeface="+mn-cs"/>
              </a:rPr>
              <a:t>epicrates</a:t>
            </a:r>
            <a:r>
              <a:rPr lang="en-US" sz="1200" b="0" i="0" u="none" kern="1200" baseline="0" dirty="0" smtClean="0">
                <a:solidFill>
                  <a:schemeClr val="tx1"/>
                </a:solidFill>
                <a:latin typeface="Calibri" panose="020F0502020204030204" pitchFamily="34" charset="0"/>
                <a:ea typeface="+mn-ea"/>
                <a:cs typeface="+mn-cs"/>
              </a:rPr>
              <a:t> for a career in public life.</a:t>
            </a:r>
            <a:endParaRPr lang="en-US" altLang="en-US" dirty="0" smtClean="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18</a:t>
            </a:fld>
            <a:endParaRPr lang="en-US" altLang="en-US"/>
          </a:p>
        </p:txBody>
      </p:sp>
    </p:spTree>
    <p:extLst>
      <p:ext uri="{BB962C8B-B14F-4D97-AF65-F5344CB8AC3E}">
        <p14:creationId xmlns:p14="http://schemas.microsoft.com/office/powerpoint/2010/main" val="2158196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sz="1200" b="0" i="0" u="none" kern="1200" dirty="0" smtClean="0">
                <a:solidFill>
                  <a:schemeClr val="tx1"/>
                </a:solidFill>
                <a:latin typeface="Calibri" panose="020F0502020204030204" pitchFamily="34" charset="0"/>
                <a:ea typeface="+mn-ea"/>
                <a:cs typeface="+mn-cs"/>
              </a:rPr>
              <a:t>these are rules as to the performance of </a:t>
            </a:r>
            <a:r>
              <a:rPr lang="en-US" sz="1200" b="0" i="1" u="none" kern="1200" dirty="0" smtClean="0">
                <a:solidFill>
                  <a:schemeClr val="tx1"/>
                </a:solidFill>
                <a:latin typeface="Calibri" panose="020F0502020204030204" pitchFamily="34" charset="0"/>
                <a:ea typeface="+mn-ea"/>
                <a:cs typeface="+mn-cs"/>
              </a:rPr>
              <a:t>gender…</a:t>
            </a:r>
            <a:endParaRPr lang="en-US" sz="1200" b="0" i="0" u="none" kern="1200" dirty="0" smtClean="0">
              <a:solidFill>
                <a:schemeClr val="tx1"/>
              </a:solidFill>
              <a:latin typeface="Calibri" panose="020F0502020204030204" pitchFamily="34" charset="0"/>
              <a:ea typeface="+mn-ea"/>
              <a:cs typeface="+mn-cs"/>
            </a:endParaRPr>
          </a:p>
          <a:p>
            <a:r>
              <a:rPr lang="en-US" sz="1200" b="0" i="0" u="none" kern="1200" dirty="0" smtClean="0">
                <a:solidFill>
                  <a:schemeClr val="tx1"/>
                </a:solidFill>
                <a:latin typeface="Calibri" panose="020F0502020204030204" pitchFamily="34" charset="0"/>
                <a:ea typeface="+mn-ea"/>
                <a:cs typeface="+mn-cs"/>
              </a:rPr>
              <a:t>at the same time, </a:t>
            </a:r>
            <a:r>
              <a:rPr lang="en-US" altLang="en-US" dirty="0" smtClean="0"/>
              <a:t>text seems very consistently to connect problematics of pederasty with publicity: the dangers </a:t>
            </a:r>
            <a:r>
              <a:rPr lang="en-US" altLang="en-US" dirty="0" err="1" smtClean="0"/>
              <a:t>esp</a:t>
            </a:r>
            <a:r>
              <a:rPr lang="en-US" altLang="en-US" dirty="0" smtClean="0"/>
              <a:t> to the reputation of the eromenos, and the consequent caution of youths to consort with pederastic admirers (erastai).</a:t>
            </a:r>
            <a:endParaRPr lang="en-US" sz="1200" b="0" i="0" u="none" kern="1200" dirty="0" smtClean="0">
              <a:solidFill>
                <a:schemeClr val="tx1"/>
              </a:solidFill>
              <a:latin typeface="Calibri" panose="020F0502020204030204" pitchFamily="34" charset="0"/>
              <a:ea typeface="+mn-ea"/>
              <a:cs typeface="+mn-cs"/>
            </a:endParaRPr>
          </a:p>
          <a:p>
            <a:r>
              <a:rPr lang="en-US" sz="1200" b="0" i="0" u="none" kern="1200" dirty="0" smtClean="0">
                <a:solidFill>
                  <a:schemeClr val="tx1"/>
                </a:solidFill>
                <a:latin typeface="Calibri" panose="020F0502020204030204" pitchFamily="34" charset="0"/>
                <a:ea typeface="+mn-ea"/>
                <a:cs typeface="+mn-cs"/>
              </a:rPr>
              <a:t>danger of shame to subject of discourse:</a:t>
            </a:r>
            <a:endParaRPr lang="en-US" dirty="0" smtClean="0"/>
          </a:p>
          <a:p>
            <a:pPr lvl="1"/>
            <a:r>
              <a:rPr lang="en-US" dirty="0" smtClean="0"/>
              <a:t>“Observing also that, generally speaking, most erotic compositions attach shame rather than honor to those about whom they are written, he has taken precautions that this should not happen in his case, and has written only what he says he is convinced of by his </a:t>
            </a:r>
            <a:r>
              <a:rPr lang="en-US" dirty="0" err="1" smtClean="0"/>
              <a:t>judgement</a:t>
            </a:r>
            <a:r>
              <a:rPr lang="en-US" dirty="0" smtClean="0"/>
              <a:t>, believing that an honest lover would neither do anything shameful nor request it.”</a:t>
            </a:r>
          </a:p>
          <a:p>
            <a:r>
              <a:rPr lang="en-US" dirty="0" smtClean="0"/>
              <a:t>All men would agree with me, I believe, that it is of the utmost importance for young men of your age to possess beauty in respect of person, self-discipline in respect of soul, and manliness in respect of both, and consistently to possess charm in respect of speech.</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19</a:t>
            </a:fld>
            <a:endParaRPr lang="en-US" altLang="en-US"/>
          </a:p>
        </p:txBody>
      </p:sp>
    </p:spTree>
    <p:extLst>
      <p:ext uri="{BB962C8B-B14F-4D97-AF65-F5344CB8AC3E}">
        <p14:creationId xmlns:p14="http://schemas.microsoft.com/office/powerpoint/2010/main" val="927475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4193665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4091716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dirty="0" smtClean="0"/>
              <a:t>let me play devil's advocate.... SHOULD we expect ancient texts to validate the idea of biological sexuality? isn't that the job of modern science? what of the possibility that they're both right? (but they can’t both be </a:t>
            </a:r>
            <a:r>
              <a:rPr lang="en-US" i="1" dirty="0" smtClean="0"/>
              <a:t>completely</a:t>
            </a:r>
            <a:r>
              <a:rPr lang="en-US" dirty="0" smtClean="0"/>
              <a:t> in </a:t>
            </a:r>
            <a:r>
              <a:rPr lang="en-US" dirty="0" err="1" smtClean="0"/>
              <a:t>agreeent</a:t>
            </a:r>
            <a:r>
              <a:rPr lang="en-US" dirty="0" smtClean="0"/>
              <a:t>. if sexual-</a:t>
            </a:r>
            <a:r>
              <a:rPr lang="en-US" dirty="0" err="1" smtClean="0"/>
              <a:t>prederence</a:t>
            </a:r>
            <a:r>
              <a:rPr lang="en-US" dirty="0" smtClean="0"/>
              <a:t> typing is itself a built-in behavior, it should show up all over….)</a:t>
            </a:r>
          </a:p>
          <a:p>
            <a:r>
              <a:rPr lang="en-US" dirty="0" smtClean="0"/>
              <a:t>but is the term “homosexual” about facts/acts</a:t>
            </a:r>
            <a:r>
              <a:rPr lang="en-US" baseline="0" dirty="0" smtClean="0"/>
              <a:t> or about preferences/desires? (in actual usage, it can be about both, sometimes one, sometimes, the other – often both simultaneously.)</a:t>
            </a:r>
          </a:p>
          <a:p>
            <a:r>
              <a:rPr lang="en-US" dirty="0" smtClean="0"/>
              <a:t>what do you think of h's claim that if sex </a:t>
            </a:r>
            <a:r>
              <a:rPr lang="en-US" dirty="0" err="1" smtClean="0"/>
              <a:t>prefs</a:t>
            </a:r>
            <a:r>
              <a:rPr lang="en-US" dirty="0" smtClean="0"/>
              <a:t> really do have a biological cause and matter that much, then he (h) is wrong? isn't that going out on a limb?</a:t>
            </a:r>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725232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5</a:t>
            </a:fld>
            <a:endParaRPr lang="en-US" altLang="en-US"/>
          </a:p>
        </p:txBody>
      </p:sp>
    </p:spTree>
    <p:extLst>
      <p:ext uri="{BB962C8B-B14F-4D97-AF65-F5344CB8AC3E}">
        <p14:creationId xmlns:p14="http://schemas.microsoft.com/office/powerpoint/2010/main" val="4142381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763B6D1F-3977-4CCB-9226-60B11866E6EF}" type="datetime1">
              <a:rPr lang="en-US" altLang="en-US">
                <a:latin typeface="Times New Roman" pitchFamily="18" charset="0"/>
              </a:rPr>
              <a:pPr/>
              <a:t>2013-09-19</a:t>
            </a:fld>
            <a:endParaRPr lang="en-US" altLang="en-US">
              <a:latin typeface="Times New Roman" pitchFamily="18" charset="0"/>
            </a:endParaRPr>
          </a:p>
        </p:txBody>
      </p:sp>
      <p:sp>
        <p:nvSpPr>
          <p:cNvPr id="26627"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26628"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D7D45CC3-8CB9-41C2-8EC0-E1EE80A00BCB}" type="slidenum">
              <a:rPr lang="en-US" altLang="en-US">
                <a:latin typeface="Times New Roman" pitchFamily="18" charset="0"/>
              </a:rPr>
              <a:pPr/>
              <a:t>6</a:t>
            </a:fld>
            <a:endParaRPr lang="en-US" altLang="en-US">
              <a:latin typeface="Times New Roman" pitchFamily="18" charset="0"/>
            </a:endParaRPr>
          </a:p>
        </p:txBody>
      </p:sp>
      <p:sp>
        <p:nvSpPr>
          <p:cNvPr id="26629" name="Rectangle 2"/>
          <p:cNvSpPr>
            <a:spLocks noGrp="1" noRot="1" noChangeAspect="1" noChangeArrowheads="1" noTextEdit="1"/>
          </p:cNvSpPr>
          <p:nvPr>
            <p:ph type="sldImg"/>
          </p:nvPr>
        </p:nvSpPr>
        <p:spPr>
          <a:xfrm>
            <a:off x="2227263" y="700088"/>
            <a:ext cx="2592387" cy="1944687"/>
          </a:xfrm>
          <a:ln/>
        </p:spPr>
      </p:sp>
      <p:sp>
        <p:nvSpPr>
          <p:cNvPr id="26630" name="Rectangle 3"/>
          <p:cNvSpPr>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7</a:t>
            </a:fld>
            <a:endParaRPr lang="en-US" altLang="en-US"/>
          </a:p>
        </p:txBody>
      </p:sp>
    </p:spTree>
    <p:extLst>
      <p:ext uri="{BB962C8B-B14F-4D97-AF65-F5344CB8AC3E}">
        <p14:creationId xmlns:p14="http://schemas.microsoft.com/office/powerpoint/2010/main" val="3313534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2488217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1450267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19-Sep-13</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Ancient Sexuality and Gender</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19-Sep-13</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19-Sep-13</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19-Sep-13</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19-Sep-13</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19-Sep-13</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19-Sep-13</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19-Sep-13</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19-Sep-13</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Ancient Sexuality and Gender</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britannica.com/bcom/eb/article/single_image/0,5716,74805+asmbly_id,00.html"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1"/>
          <p:cNvSpPr>
            <a:spLocks noGrp="1" noChangeArrowheads="1"/>
          </p:cNvSpPr>
          <p:nvPr>
            <p:ph type="ctrTitle"/>
          </p:nvPr>
        </p:nvSpPr>
        <p:spPr/>
        <p:txBody>
          <a:bodyPr/>
          <a:lstStyle/>
          <a:p>
            <a:pPr eaLnBrk="1" hangingPunct="1"/>
            <a:r>
              <a:rPr lang="en-US" altLang="en-US" dirty="0" smtClean="0"/>
              <a:t>Pederasty Plus…</a:t>
            </a:r>
          </a:p>
        </p:txBody>
      </p:sp>
      <p:sp>
        <p:nvSpPr>
          <p:cNvPr id="3076" name="Rectangle 12"/>
          <p:cNvSpPr>
            <a:spLocks noGrp="1" noChangeArrowheads="1"/>
          </p:cNvSpPr>
          <p:nvPr>
            <p:ph type="subTitle" idx="1"/>
          </p:nvPr>
        </p:nvSpPr>
        <p:spPr/>
        <p:txBody>
          <a:bodyPr/>
          <a:lstStyle/>
          <a:p>
            <a:pPr eaLnBrk="1" hangingPunct="1"/>
            <a:r>
              <a:rPr lang="en-US" altLang="en-US" smtClean="0"/>
              <a:t>Sexuality, Ethnicity, Masculinity</a:t>
            </a:r>
          </a:p>
        </p:txBody>
      </p:sp>
    </p:spTree>
    <p:extLst>
      <p:ext uri="{BB962C8B-B14F-4D97-AF65-F5344CB8AC3E}">
        <p14:creationId xmlns:p14="http://schemas.microsoft.com/office/powerpoint/2010/main" val="61850503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Butler / Foucault </a:t>
            </a:r>
            <a:r>
              <a:rPr lang="en-US" sz="2800" dirty="0" smtClean="0"/>
              <a:t>(compare/contrast)</a:t>
            </a:r>
            <a:endParaRPr lang="en-US" dirty="0"/>
          </a:p>
        </p:txBody>
      </p:sp>
      <p:sp>
        <p:nvSpPr>
          <p:cNvPr id="6" name="Text Placeholder 5"/>
          <p:cNvSpPr>
            <a:spLocks noGrp="1"/>
          </p:cNvSpPr>
          <p:nvPr>
            <p:ph type="body" idx="1"/>
          </p:nvPr>
        </p:nvSpPr>
        <p:spPr/>
        <p:txBody>
          <a:bodyPr/>
          <a:lstStyle/>
          <a:p>
            <a:r>
              <a:rPr lang="en-US" smtClean="0"/>
              <a:t>Butler</a:t>
            </a:r>
            <a:endParaRPr lang="en-US" dirty="0"/>
          </a:p>
        </p:txBody>
      </p:sp>
      <p:sp>
        <p:nvSpPr>
          <p:cNvPr id="5" name="Content Placeholder 4"/>
          <p:cNvSpPr>
            <a:spLocks noGrp="1"/>
          </p:cNvSpPr>
          <p:nvPr>
            <p:ph sz="half" idx="2"/>
          </p:nvPr>
        </p:nvSpPr>
        <p:spPr/>
        <p:txBody>
          <a:bodyPr/>
          <a:lstStyle/>
          <a:p>
            <a:r>
              <a:rPr lang="en-US" dirty="0" smtClean="0"/>
              <a:t>Performed gender/sexuality</a:t>
            </a:r>
          </a:p>
          <a:p>
            <a:r>
              <a:rPr lang="en-US" dirty="0" smtClean="0"/>
              <a:t>Normativity </a:t>
            </a:r>
            <a:r>
              <a:rPr lang="en-US" i="1" dirty="0" smtClean="0"/>
              <a:t>challenged</a:t>
            </a:r>
          </a:p>
          <a:p>
            <a:pPr lvl="1"/>
            <a:r>
              <a:rPr lang="en-US" dirty="0" smtClean="0"/>
              <a:t>by deviance…</a:t>
            </a:r>
          </a:p>
        </p:txBody>
      </p:sp>
      <p:sp>
        <p:nvSpPr>
          <p:cNvPr id="7" name="Text Placeholder 6"/>
          <p:cNvSpPr>
            <a:spLocks noGrp="1"/>
          </p:cNvSpPr>
          <p:nvPr>
            <p:ph type="body" sz="quarter" idx="3"/>
          </p:nvPr>
        </p:nvSpPr>
        <p:spPr/>
        <p:txBody>
          <a:bodyPr/>
          <a:lstStyle/>
          <a:p>
            <a:r>
              <a:rPr lang="en-US" dirty="0" smtClean="0"/>
              <a:t>Foucault</a:t>
            </a:r>
            <a:endParaRPr lang="en-US" dirty="0"/>
          </a:p>
        </p:txBody>
      </p:sp>
      <p:sp>
        <p:nvSpPr>
          <p:cNvPr id="8" name="Content Placeholder 7"/>
          <p:cNvSpPr>
            <a:spLocks noGrp="1"/>
          </p:cNvSpPr>
          <p:nvPr>
            <p:ph sz="quarter" idx="4"/>
          </p:nvPr>
        </p:nvSpPr>
        <p:spPr/>
        <p:txBody>
          <a:bodyPr/>
          <a:lstStyle/>
          <a:p>
            <a:r>
              <a:rPr lang="en-US" dirty="0" smtClean="0"/>
              <a:t>Gender/sex </a:t>
            </a:r>
            <a:r>
              <a:rPr lang="en-US" i="1" dirty="0" smtClean="0"/>
              <a:t>performance art</a:t>
            </a:r>
          </a:p>
          <a:p>
            <a:r>
              <a:rPr lang="en-US" dirty="0" smtClean="0"/>
              <a:t>Normativity </a:t>
            </a:r>
            <a:r>
              <a:rPr lang="en-US" i="1" dirty="0" smtClean="0"/>
              <a:t>navigated</a:t>
            </a:r>
          </a:p>
          <a:p>
            <a:pPr lvl="1"/>
            <a:r>
              <a:rPr lang="en-US" dirty="0" smtClean="0"/>
              <a:t>by “free” actors…</a:t>
            </a:r>
            <a:endParaRPr lang="en-US" dirty="0"/>
          </a:p>
        </p:txBody>
      </p:sp>
      <p:pic>
        <p:nvPicPr>
          <p:cNvPr id="9" name="Picture 4" descr="4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9406" y="4433988"/>
            <a:ext cx="1502538" cy="1844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7493" y="4449346"/>
            <a:ext cx="1471613" cy="1813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altLang="en-US" smtClean="0"/>
              <a:t>19-Sep-13</a:t>
            </a:r>
            <a:endParaRPr lang="en-US" altLang="en-US"/>
          </a:p>
        </p:txBody>
      </p:sp>
      <p:sp>
        <p:nvSpPr>
          <p:cNvPr id="3" name="Footer Placeholder 2"/>
          <p:cNvSpPr>
            <a:spLocks noGrp="1"/>
          </p:cNvSpPr>
          <p:nvPr>
            <p:ph type="ftr" sz="quarter" idx="11"/>
          </p:nvPr>
        </p:nvSpPr>
        <p:spPr/>
        <p:txBody>
          <a:bodyPr/>
          <a:lstStyle/>
          <a:p>
            <a:r>
              <a:rPr lang="en-US" altLang="en-US" smtClean="0"/>
              <a:t>Ancient Sexuality and Gender</a:t>
            </a:r>
            <a:endParaRPr lang="en-US" altLang="en-US"/>
          </a:p>
        </p:txBody>
      </p:sp>
      <p:sp>
        <p:nvSpPr>
          <p:cNvPr id="10" name="Slide Number Placeholder 9"/>
          <p:cNvSpPr>
            <a:spLocks noGrp="1"/>
          </p:cNvSpPr>
          <p:nvPr>
            <p:ph type="sldNum" sz="quarter" idx="12"/>
          </p:nvPr>
        </p:nvSpPr>
        <p:spPr/>
        <p:txBody>
          <a:bodyPr/>
          <a:lstStyle/>
          <a:p>
            <a:fld id="{A3252525-01FE-43C4-B8EE-2D97A9156A80}" type="slidenum">
              <a:rPr lang="en-US" altLang="en-US" smtClean="0"/>
              <a:pPr/>
              <a:t>10</a:t>
            </a:fld>
            <a:endParaRPr lang="en-US" altLang="en-US"/>
          </a:p>
        </p:txBody>
      </p:sp>
    </p:spTree>
    <p:extLst>
      <p:ext uri="{BB962C8B-B14F-4D97-AF65-F5344CB8AC3E}">
        <p14:creationId xmlns:p14="http://schemas.microsoft.com/office/powerpoint/2010/main" val="223211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500"/>
                                        <p:tgtEl>
                                          <p:spTgt spid="7">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500"/>
                                        <p:tgtEl>
                                          <p:spTgt spid="8">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fade">
                                      <p:cBhvr>
                                        <p:cTn id="41" dur="500"/>
                                        <p:tgtEl>
                                          <p:spTgt spid="8">
                                            <p:txEl>
                                              <p:pRg st="1" end="1"/>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Effect transition="in" filter="fade">
                                      <p:cBhvr>
                                        <p:cTn id="4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uiExpand="1" build="p"/>
      <p:bldP spid="7" grpId="0" build="p"/>
      <p:bldP spid="8"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Foucault Part 1: </a:t>
            </a:r>
            <a:r>
              <a:rPr lang="en-US" sz="2400" dirty="0"/>
              <a:t>“</a:t>
            </a:r>
            <a:r>
              <a:rPr lang="en-US" sz="2400" dirty="0" smtClean="0"/>
              <a:t>Moral Problematization”</a:t>
            </a:r>
            <a:endParaRPr lang="en-US" dirty="0"/>
          </a:p>
        </p:txBody>
      </p:sp>
      <p:sp>
        <p:nvSpPr>
          <p:cNvPr id="3" name="Text Placeholder 2"/>
          <p:cNvSpPr>
            <a:spLocks noGrp="1"/>
          </p:cNvSpPr>
          <p:nvPr>
            <p:ph type="body" idx="1"/>
          </p:nvPr>
        </p:nvSpPr>
        <p:spPr/>
        <p:txBody>
          <a:bodyPr/>
          <a:lstStyle/>
          <a:p>
            <a:r>
              <a:rPr lang="en-US" i="1" dirty="0" smtClean="0"/>
              <a:t>Aphrodisia</a:t>
            </a:r>
            <a:r>
              <a:rPr lang="en-US" dirty="0" smtClean="0"/>
              <a:t> (sexual pleasure)</a:t>
            </a:r>
            <a:endParaRPr lang="en-US" dirty="0"/>
          </a:p>
        </p:txBody>
      </p:sp>
      <p:sp>
        <p:nvSpPr>
          <p:cNvPr id="11" name="Content Placeholder 10"/>
          <p:cNvSpPr>
            <a:spLocks noGrp="1"/>
          </p:cNvSpPr>
          <p:nvPr>
            <p:ph sz="half" idx="2"/>
          </p:nvPr>
        </p:nvSpPr>
        <p:spPr/>
        <p:txBody>
          <a:bodyPr/>
          <a:lstStyle/>
          <a:p>
            <a:r>
              <a:rPr lang="en-US" dirty="0" smtClean="0"/>
              <a:t>Natural</a:t>
            </a:r>
          </a:p>
          <a:p>
            <a:r>
              <a:rPr lang="en-US" dirty="0" smtClean="0"/>
              <a:t>Need-fulfilling</a:t>
            </a:r>
          </a:p>
          <a:p>
            <a:r>
              <a:rPr lang="en-US" dirty="0" smtClean="0"/>
              <a:t>Excess-vulnerable</a:t>
            </a:r>
          </a:p>
        </p:txBody>
      </p:sp>
      <p:sp>
        <p:nvSpPr>
          <p:cNvPr id="7" name="Text Placeholder 6"/>
          <p:cNvSpPr>
            <a:spLocks noGrp="1"/>
          </p:cNvSpPr>
          <p:nvPr>
            <p:ph type="body" sz="quarter" idx="3"/>
          </p:nvPr>
        </p:nvSpPr>
        <p:spPr/>
        <p:txBody>
          <a:bodyPr/>
          <a:lstStyle/>
          <a:p>
            <a:r>
              <a:rPr lang="en-US" dirty="0"/>
              <a:t>Use (</a:t>
            </a:r>
            <a:r>
              <a:rPr lang="en-US" i="1" dirty="0" err="1"/>
              <a:t>chrēsis</a:t>
            </a:r>
            <a:r>
              <a:rPr lang="en-US" dirty="0"/>
              <a:t>) criteria</a:t>
            </a:r>
          </a:p>
        </p:txBody>
      </p:sp>
      <p:sp>
        <p:nvSpPr>
          <p:cNvPr id="8" name="Content Placeholder 7"/>
          <p:cNvSpPr>
            <a:spLocks noGrp="1"/>
          </p:cNvSpPr>
          <p:nvPr>
            <p:ph sz="quarter" idx="4"/>
          </p:nvPr>
        </p:nvSpPr>
        <p:spPr/>
        <p:txBody>
          <a:bodyPr/>
          <a:lstStyle/>
          <a:p>
            <a:r>
              <a:rPr lang="en-US" dirty="0" smtClean="0"/>
              <a:t>Moderation v. excess</a:t>
            </a:r>
            <a:endParaRPr lang="en-US" dirty="0"/>
          </a:p>
          <a:p>
            <a:pPr lvl="1"/>
            <a:r>
              <a:rPr lang="en-US" i="1" dirty="0"/>
              <a:t>enkrateia</a:t>
            </a:r>
            <a:r>
              <a:rPr lang="en-US" dirty="0"/>
              <a:t> </a:t>
            </a:r>
            <a:r>
              <a:rPr lang="en-US" dirty="0" smtClean="0"/>
              <a:t>v. </a:t>
            </a:r>
            <a:r>
              <a:rPr lang="en-US" i="1" dirty="0"/>
              <a:t>akrateia</a:t>
            </a:r>
            <a:r>
              <a:rPr lang="en-US" dirty="0"/>
              <a:t> </a:t>
            </a:r>
          </a:p>
          <a:p>
            <a:pPr lvl="1"/>
            <a:r>
              <a:rPr lang="en-US" i="1" dirty="0" err="1"/>
              <a:t>sophrosunē</a:t>
            </a:r>
            <a:r>
              <a:rPr lang="en-US" dirty="0"/>
              <a:t> </a:t>
            </a:r>
            <a:r>
              <a:rPr lang="en-US" dirty="0" smtClean="0"/>
              <a:t>v. </a:t>
            </a:r>
            <a:r>
              <a:rPr lang="en-US" i="1" dirty="0" smtClean="0"/>
              <a:t>akolasia </a:t>
            </a:r>
            <a:endParaRPr lang="en-US" dirty="0"/>
          </a:p>
          <a:p>
            <a:r>
              <a:rPr lang="en-US" dirty="0" smtClean="0"/>
              <a:t>Role criteria, timeliness (</a:t>
            </a:r>
            <a:r>
              <a:rPr lang="en-US" i="1" dirty="0" err="1" smtClean="0"/>
              <a:t>kairos</a:t>
            </a:r>
            <a:r>
              <a:rPr lang="en-US" dirty="0" smtClean="0"/>
              <a:t>)</a:t>
            </a:r>
            <a:endParaRPr lang="en-US" dirty="0"/>
          </a:p>
        </p:txBody>
      </p:sp>
      <p:sp>
        <p:nvSpPr>
          <p:cNvPr id="9" name="Date Placeholder 8"/>
          <p:cNvSpPr>
            <a:spLocks noGrp="1"/>
          </p:cNvSpPr>
          <p:nvPr>
            <p:ph type="dt" sz="half" idx="10"/>
          </p:nvPr>
        </p:nvSpPr>
        <p:spPr/>
        <p:txBody>
          <a:bodyPr/>
          <a:lstStyle/>
          <a:p>
            <a:r>
              <a:rPr lang="en-US" altLang="en-US" smtClean="0"/>
              <a:t>19-Sep-13</a:t>
            </a:r>
            <a:endParaRPr lang="en-US" altLang="en-US"/>
          </a:p>
        </p:txBody>
      </p:sp>
      <p:sp>
        <p:nvSpPr>
          <p:cNvPr id="10" name="Footer Placeholder 9"/>
          <p:cNvSpPr>
            <a:spLocks noGrp="1"/>
          </p:cNvSpPr>
          <p:nvPr>
            <p:ph type="ftr" sz="quarter" idx="11"/>
          </p:nvPr>
        </p:nvSpPr>
        <p:spPr/>
        <p:txBody>
          <a:bodyPr/>
          <a:lstStyle/>
          <a:p>
            <a:r>
              <a:rPr lang="en-US" altLang="en-US" smtClean="0"/>
              <a:t>Ancient Sexuality and Gender</a:t>
            </a:r>
            <a:endParaRPr lang="en-US" altLang="en-US"/>
          </a:p>
        </p:txBody>
      </p:sp>
      <p:sp>
        <p:nvSpPr>
          <p:cNvPr id="12" name="Slide Number Placeholder 11"/>
          <p:cNvSpPr>
            <a:spLocks noGrp="1"/>
          </p:cNvSpPr>
          <p:nvPr>
            <p:ph type="sldNum" sz="quarter" idx="12"/>
          </p:nvPr>
        </p:nvSpPr>
        <p:spPr/>
        <p:txBody>
          <a:bodyPr/>
          <a:lstStyle/>
          <a:p>
            <a:fld id="{A3252525-01FE-43C4-B8EE-2D97A9156A80}" type="slidenum">
              <a:rPr lang="en-US" altLang="en-US" smtClean="0"/>
              <a:pPr/>
              <a:t>11</a:t>
            </a:fld>
            <a:endParaRPr lang="en-US" altLang="en-US"/>
          </a:p>
        </p:txBody>
      </p:sp>
    </p:spTree>
    <p:extLst>
      <p:ext uri="{BB962C8B-B14F-4D97-AF65-F5344CB8AC3E}">
        <p14:creationId xmlns:p14="http://schemas.microsoft.com/office/powerpoint/2010/main" val="128774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Effect transition="in" filter="fade">
                                      <p:cBhvr>
                                        <p:cTn id="35" dur="500"/>
                                        <p:tgtEl>
                                          <p:spTgt spid="8">
                                            <p:txEl>
                                              <p:pRg st="1" end="1"/>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500"/>
                                        <p:tgtEl>
                                          <p:spTgt spid="8">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animEffect transition="in" filter="fade">
                                      <p:cBhvr>
                                        <p:cTn id="4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uiExpand="1" build="p"/>
      <p:bldP spid="7" grpId="0" build="p"/>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ltLang="en-US"/>
              <a:t>“Sexual-Social Isomorphism”</a:t>
            </a:r>
          </a:p>
        </p:txBody>
      </p:sp>
      <p:sp>
        <p:nvSpPr>
          <p:cNvPr id="51204" name="Rectangle 4"/>
          <p:cNvSpPr>
            <a:spLocks noChangeArrowheads="1"/>
          </p:cNvSpPr>
          <p:nvPr/>
        </p:nvSpPr>
        <p:spPr bwMode="auto">
          <a:xfrm>
            <a:off x="0" y="2514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en-US" altLang="en-US"/>
          </a:p>
        </p:txBody>
      </p:sp>
      <p:graphicFrame>
        <p:nvGraphicFramePr>
          <p:cNvPr id="51277" name="Group 77"/>
          <p:cNvGraphicFramePr>
            <a:graphicFrameLocks noGrp="1"/>
          </p:cNvGraphicFramePr>
          <p:nvPr>
            <p:extLst>
              <p:ext uri="{D42A27DB-BD31-4B8C-83A1-F6EECF244321}">
                <p14:modId xmlns:p14="http://schemas.microsoft.com/office/powerpoint/2010/main" val="2620653851"/>
              </p:ext>
            </p:extLst>
          </p:nvPr>
        </p:nvGraphicFramePr>
        <p:xfrm>
          <a:off x="1143000" y="1601328"/>
          <a:ext cx="6858000" cy="3657600"/>
        </p:xfrm>
        <a:graphic>
          <a:graphicData uri="http://schemas.openxmlformats.org/drawingml/2006/table">
            <a:tbl>
              <a:tblPr/>
              <a:tblGrid>
                <a:gridCol w="3221038"/>
                <a:gridCol w="381000"/>
                <a:gridCol w="3255962"/>
              </a:tblGrid>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male</a:t>
                      </a:r>
                    </a:p>
                  </a:txBody>
                  <a:tcPr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female</a:t>
                      </a:r>
                    </a:p>
                  </a:txBody>
                  <a:tcPr horzOverflow="overflow">
                    <a:lnL>
                      <a:noFill/>
                    </a:lnL>
                    <a:lnR cap="flat">
                      <a:noFill/>
                    </a:lnR>
                    <a:lnT cap="fla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masculine</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feminine</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penetrator</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penetrated</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active</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passive</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dominant</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submissive</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senior (in status)</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junior (in status)</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moderate (</a:t>
                      </a:r>
                      <a:r>
                        <a:rPr kumimoji="0" lang="en-US" altLang="en-US" sz="2400" b="0" i="1" u="none" strike="noStrike" cap="none" normalizeH="0" baseline="0" dirty="0" err="1" smtClean="0">
                          <a:ln>
                            <a:noFill/>
                          </a:ln>
                          <a:solidFill>
                            <a:schemeClr val="tx1"/>
                          </a:solidFill>
                          <a:effectLst/>
                          <a:latin typeface="Calibri" panose="020F0502020204030204" pitchFamily="34" charset="0"/>
                        </a:rPr>
                        <a:t>sōphrōn</a:t>
                      </a:r>
                      <a:r>
                        <a:rPr kumimoji="0" lang="en-US" altLang="en-US" sz="2400" b="0" i="0" u="none" strike="noStrike" cap="none" normalizeH="0" baseline="0" dirty="0" smtClean="0">
                          <a:ln>
                            <a:noFill/>
                          </a:ln>
                          <a:solidFill>
                            <a:schemeClr val="tx1"/>
                          </a:solidFill>
                          <a:effectLst/>
                          <a:latin typeface="Calibri" panose="020F0502020204030204" pitchFamily="34" charset="0"/>
                        </a:rPr>
                        <a:t>)</a:t>
                      </a: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anose="020F0502020204030204" pitchFamily="34" charset="0"/>
                        </a:rPr>
                        <a:t>~</a:t>
                      </a: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immoderate (</a:t>
                      </a:r>
                      <a:r>
                        <a:rPr kumimoji="0" lang="en-US" altLang="en-US" sz="2400" b="0" i="1" u="none" strike="noStrike" cap="none" normalizeH="0" baseline="0" dirty="0" err="1" smtClean="0">
                          <a:ln>
                            <a:noFill/>
                          </a:ln>
                          <a:solidFill>
                            <a:schemeClr val="tx1"/>
                          </a:solidFill>
                          <a:effectLst/>
                          <a:latin typeface="Calibri" panose="020F0502020204030204" pitchFamily="34" charset="0"/>
                        </a:rPr>
                        <a:t>akolastos</a:t>
                      </a:r>
                      <a:r>
                        <a:rPr kumimoji="0" lang="en-US" altLang="en-US" sz="2400" b="0" i="0" u="none" strike="noStrike" cap="none" normalizeH="0" baseline="0" dirty="0" smtClean="0">
                          <a:ln>
                            <a:noFill/>
                          </a:ln>
                          <a:solidFill>
                            <a:schemeClr val="tx1"/>
                          </a:solidFill>
                          <a:effectLst/>
                          <a:latin typeface="Calibri" panose="020F0502020204030204" pitchFamily="34" charset="0"/>
                        </a:rPr>
                        <a:t>)</a:t>
                      </a: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free</a:t>
                      </a:r>
                    </a:p>
                  </a:txBody>
                  <a:tcPr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a:t>
                      </a:r>
                    </a:p>
                  </a:txBody>
                  <a:tcPr horzOverflow="overflow">
                    <a:lnL>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anose="020F0502020204030204" pitchFamily="34" charset="0"/>
                        </a:rPr>
                        <a:t>slave</a:t>
                      </a:r>
                    </a:p>
                  </a:txBody>
                  <a:tcPr horzOverflow="overflow">
                    <a:lnL>
                      <a:noFill/>
                    </a:lnL>
                    <a:lnR cap="flat">
                      <a:noFill/>
                    </a:lnR>
                    <a:lnT>
                      <a:noFill/>
                    </a:lnT>
                    <a:lnB cap="flat">
                      <a:noFill/>
                    </a:lnB>
                    <a:lnTlToBr>
                      <a:noFill/>
                    </a:lnTlToBr>
                    <a:lnBlToTr>
                      <a:noFill/>
                    </a:lnBlToTr>
                    <a:noFill/>
                  </a:tcPr>
                </a:tc>
              </a:tr>
            </a:tbl>
          </a:graphicData>
        </a:graphic>
      </p:graphicFrame>
      <p:sp>
        <p:nvSpPr>
          <p:cNvPr id="51278" name="Text Box 78"/>
          <p:cNvSpPr txBox="1">
            <a:spLocks noChangeArrowheads="1"/>
          </p:cNvSpPr>
          <p:nvPr/>
        </p:nvSpPr>
        <p:spPr bwMode="auto">
          <a:xfrm>
            <a:off x="2977221" y="5835432"/>
            <a:ext cx="3189558" cy="442674"/>
          </a:xfrm>
          <a:prstGeom prst="roundRect">
            <a:avLst/>
          </a:prstGeom>
          <a:ln>
            <a:headEnd/>
            <a:tailEnd/>
          </a:ln>
          <a:effectLst>
            <a:outerShdw blurRad="50800" dist="38100" dir="2700000" algn="tl" rotWithShape="0">
              <a:prstClr val="black">
                <a:alpha val="40000"/>
              </a:prstClr>
            </a:outerShdw>
          </a:effectLst>
          <a:extLst/>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altLang="en-US" sz="2000">
                <a:latin typeface="Calibri" panose="020F0502020204030204" pitchFamily="34" charset="0"/>
              </a:rPr>
              <a:t>aka “asymmetry hypothesis”</a:t>
            </a:r>
          </a:p>
        </p:txBody>
      </p:sp>
    </p:spTree>
    <p:extLst>
      <p:ext uri="{BB962C8B-B14F-4D97-AF65-F5344CB8AC3E}">
        <p14:creationId xmlns:p14="http://schemas.microsoft.com/office/powerpoint/2010/main" val="380129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Pederasty</a:t>
            </a:r>
            <a:endParaRPr lang="en-US" dirty="0"/>
          </a:p>
        </p:txBody>
      </p:sp>
      <p:sp>
        <p:nvSpPr>
          <p:cNvPr id="3" name="Text Placeholder 2"/>
          <p:cNvSpPr>
            <a:spLocks noGrp="1"/>
          </p:cNvSpPr>
          <p:nvPr>
            <p:ph type="body" idx="1"/>
          </p:nvPr>
        </p:nvSpPr>
        <p:spPr/>
        <p:txBody>
          <a:bodyPr/>
          <a:lstStyle/>
          <a:p>
            <a:r>
              <a:rPr lang="en-US" dirty="0" smtClean="0"/>
              <a:t>Concepts and Terms</a:t>
            </a:r>
            <a:endParaRPr lang="en-US" dirty="0"/>
          </a:p>
        </p:txBody>
      </p:sp>
    </p:spTree>
    <p:extLst>
      <p:ext uri="{BB962C8B-B14F-4D97-AF65-F5344CB8AC3E}">
        <p14:creationId xmlns:p14="http://schemas.microsoft.com/office/powerpoint/2010/main" val="51302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6"/>
          <p:cNvSpPr>
            <a:spLocks noGrp="1" noChangeArrowheads="1"/>
          </p:cNvSpPr>
          <p:nvPr>
            <p:ph type="title"/>
          </p:nvPr>
        </p:nvSpPr>
        <p:spPr/>
        <p:txBody>
          <a:bodyPr/>
          <a:lstStyle/>
          <a:p>
            <a:pPr eaLnBrk="1" hangingPunct="1"/>
            <a:r>
              <a:rPr lang="en-US" altLang="en-US" dirty="0" smtClean="0"/>
              <a:t>Vocabulary of Pederasty…</a:t>
            </a:r>
          </a:p>
        </p:txBody>
      </p:sp>
      <p:sp>
        <p:nvSpPr>
          <p:cNvPr id="676871" name="Rectangle 7"/>
          <p:cNvSpPr>
            <a:spLocks noGrp="1" noChangeArrowheads="1"/>
          </p:cNvSpPr>
          <p:nvPr>
            <p:ph type="body" sz="half" idx="1"/>
          </p:nvPr>
        </p:nvSpPr>
        <p:spPr/>
        <p:txBody>
          <a:bodyPr/>
          <a:lstStyle/>
          <a:p>
            <a:pPr eaLnBrk="1" hangingPunct="1">
              <a:lnSpc>
                <a:spcPct val="90000"/>
              </a:lnSpc>
              <a:buFont typeface="Wingdings" pitchFamily="2" charset="2"/>
              <a:buNone/>
            </a:pPr>
            <a:r>
              <a:rPr lang="en-US" altLang="en-US" sz="2000" b="1" u="sng" dirty="0" smtClean="0"/>
              <a:t>affect</a:t>
            </a:r>
          </a:p>
          <a:p>
            <a:pPr eaLnBrk="1" hangingPunct="1">
              <a:lnSpc>
                <a:spcPct val="90000"/>
              </a:lnSpc>
            </a:pPr>
            <a:r>
              <a:rPr lang="en-US" altLang="en-US" sz="2000" i="1" dirty="0" smtClean="0"/>
              <a:t>eros</a:t>
            </a:r>
            <a:endParaRPr lang="en-US" altLang="en-US" sz="2000" dirty="0" smtClean="0"/>
          </a:p>
          <a:p>
            <a:pPr eaLnBrk="1" hangingPunct="1">
              <a:lnSpc>
                <a:spcPct val="90000"/>
              </a:lnSpc>
            </a:pPr>
            <a:r>
              <a:rPr lang="en-US" altLang="en-US" sz="2000" i="1" dirty="0" smtClean="0"/>
              <a:t>eunoia</a:t>
            </a:r>
          </a:p>
          <a:p>
            <a:pPr eaLnBrk="1" hangingPunct="1">
              <a:lnSpc>
                <a:spcPct val="90000"/>
              </a:lnSpc>
            </a:pPr>
            <a:r>
              <a:rPr lang="en-US" altLang="en-US" sz="2000" i="1" dirty="0" smtClean="0"/>
              <a:t>philia</a:t>
            </a:r>
          </a:p>
          <a:p>
            <a:pPr eaLnBrk="1" hangingPunct="1">
              <a:lnSpc>
                <a:spcPct val="90000"/>
              </a:lnSpc>
            </a:pPr>
            <a:r>
              <a:rPr lang="en-US" altLang="en-US" sz="2000" i="1" dirty="0" smtClean="0"/>
              <a:t>kharis</a:t>
            </a:r>
          </a:p>
          <a:p>
            <a:pPr eaLnBrk="1" hangingPunct="1">
              <a:lnSpc>
                <a:spcPct val="90000"/>
              </a:lnSpc>
              <a:buFont typeface="Wingdings" pitchFamily="2" charset="2"/>
              <a:buNone/>
            </a:pPr>
            <a:r>
              <a:rPr lang="en-US" altLang="en-US" sz="2000" b="1" u="sng" dirty="0" smtClean="0"/>
              <a:t>actors</a:t>
            </a:r>
          </a:p>
          <a:p>
            <a:pPr eaLnBrk="1" hangingPunct="1">
              <a:lnSpc>
                <a:spcPct val="90000"/>
              </a:lnSpc>
            </a:pPr>
            <a:r>
              <a:rPr lang="en-US" altLang="en-US" sz="2000" i="1" dirty="0" smtClean="0"/>
              <a:t>erastes</a:t>
            </a:r>
          </a:p>
          <a:p>
            <a:pPr eaLnBrk="1" hangingPunct="1">
              <a:lnSpc>
                <a:spcPct val="90000"/>
              </a:lnSpc>
            </a:pPr>
            <a:r>
              <a:rPr lang="en-US" altLang="en-US" sz="2000" i="1" dirty="0" smtClean="0"/>
              <a:t>eromenos</a:t>
            </a:r>
          </a:p>
          <a:p>
            <a:pPr lvl="1" eaLnBrk="1" hangingPunct="1">
              <a:lnSpc>
                <a:spcPct val="90000"/>
              </a:lnSpc>
            </a:pPr>
            <a:r>
              <a:rPr lang="en-US" altLang="en-US" sz="2200" i="1" dirty="0" smtClean="0"/>
              <a:t>paidika</a:t>
            </a:r>
          </a:p>
          <a:p>
            <a:pPr lvl="1" eaLnBrk="1" hangingPunct="1">
              <a:lnSpc>
                <a:spcPct val="90000"/>
              </a:lnSpc>
            </a:pPr>
            <a:r>
              <a:rPr lang="en-US" altLang="en-US" sz="2200" i="1" dirty="0" smtClean="0"/>
              <a:t>kalos k’agathos</a:t>
            </a:r>
          </a:p>
          <a:p>
            <a:pPr lvl="1" eaLnBrk="1" hangingPunct="1">
              <a:lnSpc>
                <a:spcPct val="90000"/>
              </a:lnSpc>
            </a:pPr>
            <a:r>
              <a:rPr lang="en-US" altLang="en-US" sz="2200" i="1" dirty="0" smtClean="0"/>
              <a:t>kinaidos</a:t>
            </a:r>
          </a:p>
          <a:p>
            <a:pPr lvl="2" eaLnBrk="1" hangingPunct="1">
              <a:lnSpc>
                <a:spcPct val="90000"/>
              </a:lnSpc>
            </a:pPr>
            <a:r>
              <a:rPr lang="en-US" altLang="en-US" sz="1800" i="1" dirty="0" err="1" smtClean="0"/>
              <a:t>euruproktos</a:t>
            </a:r>
            <a:endParaRPr lang="en-US" altLang="en-US" sz="1800" i="1" dirty="0" smtClean="0"/>
          </a:p>
          <a:p>
            <a:pPr lvl="2" eaLnBrk="1" hangingPunct="1">
              <a:lnSpc>
                <a:spcPct val="90000"/>
              </a:lnSpc>
            </a:pPr>
            <a:r>
              <a:rPr lang="en-US" altLang="en-US" sz="1800" i="1" dirty="0" err="1" smtClean="0"/>
              <a:t>katapugon</a:t>
            </a:r>
            <a:endParaRPr lang="en-US" altLang="en-US" sz="1800" i="1" dirty="0" smtClean="0"/>
          </a:p>
        </p:txBody>
      </p:sp>
      <p:sp>
        <p:nvSpPr>
          <p:cNvPr id="676873" name="Rectangle 9"/>
          <p:cNvSpPr>
            <a:spLocks noGrp="1" noChangeArrowheads="1"/>
          </p:cNvSpPr>
          <p:nvPr>
            <p:ph type="body" sz="half" idx="2"/>
          </p:nvPr>
        </p:nvSpPr>
        <p:spPr/>
        <p:txBody>
          <a:bodyPr/>
          <a:lstStyle/>
          <a:p>
            <a:pPr eaLnBrk="1" hangingPunct="1">
              <a:lnSpc>
                <a:spcPct val="90000"/>
              </a:lnSpc>
              <a:buFont typeface="Wingdings" pitchFamily="2" charset="2"/>
              <a:buNone/>
            </a:pPr>
            <a:r>
              <a:rPr lang="en-US" altLang="en-US" sz="2000" b="1" u="sng" smtClean="0"/>
              <a:t>values</a:t>
            </a:r>
          </a:p>
          <a:p>
            <a:pPr eaLnBrk="1" hangingPunct="1">
              <a:lnSpc>
                <a:spcPct val="90000"/>
              </a:lnSpc>
            </a:pPr>
            <a:r>
              <a:rPr lang="en-US" altLang="en-US" sz="2000" i="1" smtClean="0"/>
              <a:t>sophrosune</a:t>
            </a:r>
            <a:r>
              <a:rPr lang="en-US" altLang="en-US" sz="2000" smtClean="0"/>
              <a:t> v. </a:t>
            </a:r>
            <a:r>
              <a:rPr lang="en-US" altLang="en-US" sz="2000" i="1" smtClean="0"/>
              <a:t>akolasia</a:t>
            </a:r>
          </a:p>
          <a:p>
            <a:pPr eaLnBrk="1" hangingPunct="1">
              <a:lnSpc>
                <a:spcPct val="90000"/>
              </a:lnSpc>
            </a:pPr>
            <a:r>
              <a:rPr lang="en-US" altLang="en-US" sz="2000" i="1" smtClean="0"/>
              <a:t>enkrateia</a:t>
            </a:r>
            <a:r>
              <a:rPr lang="en-US" altLang="en-US" sz="2000" smtClean="0"/>
              <a:t> v. </a:t>
            </a:r>
            <a:r>
              <a:rPr lang="en-US" altLang="en-US" sz="2000" i="1" smtClean="0"/>
              <a:t>akrasia</a:t>
            </a:r>
          </a:p>
          <a:p>
            <a:pPr eaLnBrk="1" hangingPunct="1">
              <a:lnSpc>
                <a:spcPct val="90000"/>
              </a:lnSpc>
            </a:pPr>
            <a:r>
              <a:rPr lang="en-US" altLang="en-US" sz="2000" i="1" smtClean="0"/>
              <a:t>andreia</a:t>
            </a:r>
            <a:r>
              <a:rPr lang="en-US" altLang="en-US" sz="2000" smtClean="0"/>
              <a:t> v. </a:t>
            </a:r>
            <a:r>
              <a:rPr lang="en-US" altLang="en-US" sz="2000" i="1" smtClean="0"/>
              <a:t>malakia</a:t>
            </a:r>
          </a:p>
        </p:txBody>
      </p:sp>
      <p:sp>
        <p:nvSpPr>
          <p:cNvPr id="13319" name="Line 8"/>
          <p:cNvSpPr>
            <a:spLocks noChangeShapeType="1"/>
          </p:cNvSpPr>
          <p:nvPr/>
        </p:nvSpPr>
        <p:spPr bwMode="auto">
          <a:xfrm>
            <a:off x="4568825" y="2054225"/>
            <a:ext cx="0" cy="4183063"/>
          </a:xfrm>
          <a:prstGeom prst="line">
            <a:avLst/>
          </a:prstGeom>
          <a:noFill/>
          <a:ln w="952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320"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8133" y="3767136"/>
            <a:ext cx="885510" cy="1377950"/>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1"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2919" y="4378042"/>
            <a:ext cx="1044504" cy="159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2"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73856" y="4912336"/>
            <a:ext cx="926363" cy="1324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altLang="en-US" smtClean="0"/>
              <a:t>19-Sep-13</a:t>
            </a:r>
            <a:endParaRPr lang="en-US" altLang="en-US"/>
          </a:p>
        </p:txBody>
      </p:sp>
      <p:sp>
        <p:nvSpPr>
          <p:cNvPr id="3" name="Footer Placeholder 2"/>
          <p:cNvSpPr>
            <a:spLocks noGrp="1"/>
          </p:cNvSpPr>
          <p:nvPr>
            <p:ph type="ftr" sz="quarter" idx="11"/>
          </p:nvPr>
        </p:nvSpPr>
        <p:spPr/>
        <p:txBody>
          <a:bodyPr/>
          <a:lstStyle/>
          <a:p>
            <a:r>
              <a:rPr lang="en-US" altLang="en-US" smtClean="0"/>
              <a:t>Ancient Sexuality and Gender</a:t>
            </a:r>
            <a:endParaRPr lang="en-US" altLang="en-US"/>
          </a:p>
        </p:txBody>
      </p:sp>
      <p:sp>
        <p:nvSpPr>
          <p:cNvPr id="4" name="Slide Number Placeholder 3"/>
          <p:cNvSpPr>
            <a:spLocks noGrp="1"/>
          </p:cNvSpPr>
          <p:nvPr>
            <p:ph type="sldNum" sz="quarter" idx="12"/>
          </p:nvPr>
        </p:nvSpPr>
        <p:spPr/>
        <p:txBody>
          <a:bodyPr/>
          <a:lstStyle/>
          <a:p>
            <a:fld id="{559CED4C-F468-4C47-B8E8-69794AA6189D}" type="slidenum">
              <a:rPr lang="en-US" altLang="en-US" smtClean="0"/>
              <a:pPr/>
              <a:t>14</a:t>
            </a:fld>
            <a:endParaRPr lang="en-US" altLang="en-US"/>
          </a:p>
        </p:txBody>
      </p:sp>
    </p:spTree>
    <p:extLst>
      <p:ext uri="{BB962C8B-B14F-4D97-AF65-F5344CB8AC3E}">
        <p14:creationId xmlns:p14="http://schemas.microsoft.com/office/powerpoint/2010/main" val="1585292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76871">
                                            <p:txEl>
                                              <p:pRg st="0" end="0"/>
                                            </p:txEl>
                                          </p:spTgt>
                                        </p:tgtEl>
                                        <p:attrNameLst>
                                          <p:attrName>style.visibility</p:attrName>
                                        </p:attrNameLst>
                                      </p:cBhvr>
                                      <p:to>
                                        <p:strVal val="visible"/>
                                      </p:to>
                                    </p:set>
                                    <p:animEffect transition="in" filter="dissolve">
                                      <p:cBhvr>
                                        <p:cTn id="7" dur="500"/>
                                        <p:tgtEl>
                                          <p:spTgt spid="676871">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76871">
                                            <p:txEl>
                                              <p:pRg st="1" end="1"/>
                                            </p:txEl>
                                          </p:spTgt>
                                        </p:tgtEl>
                                        <p:attrNameLst>
                                          <p:attrName>style.visibility</p:attrName>
                                        </p:attrNameLst>
                                      </p:cBhvr>
                                      <p:to>
                                        <p:strVal val="visible"/>
                                      </p:to>
                                    </p:set>
                                    <p:animEffect transition="in" filter="dissolve">
                                      <p:cBhvr>
                                        <p:cTn id="10" dur="500"/>
                                        <p:tgtEl>
                                          <p:spTgt spid="676871">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676871">
                                            <p:txEl>
                                              <p:pRg st="3" end="3"/>
                                            </p:txEl>
                                          </p:spTgt>
                                        </p:tgtEl>
                                        <p:attrNameLst>
                                          <p:attrName>style.visibility</p:attrName>
                                        </p:attrNameLst>
                                      </p:cBhvr>
                                      <p:to>
                                        <p:strVal val="visible"/>
                                      </p:to>
                                    </p:set>
                                    <p:animEffect transition="in" filter="dissolve">
                                      <p:cBhvr>
                                        <p:cTn id="13" dur="500"/>
                                        <p:tgtEl>
                                          <p:spTgt spid="676871">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676871">
                                            <p:txEl>
                                              <p:pRg st="4" end="4"/>
                                            </p:txEl>
                                          </p:spTgt>
                                        </p:tgtEl>
                                        <p:attrNameLst>
                                          <p:attrName>style.visibility</p:attrName>
                                        </p:attrNameLst>
                                      </p:cBhvr>
                                      <p:to>
                                        <p:strVal val="visible"/>
                                      </p:to>
                                    </p:set>
                                    <p:animEffect transition="in" filter="dissolve">
                                      <p:cBhvr>
                                        <p:cTn id="16" dur="500"/>
                                        <p:tgtEl>
                                          <p:spTgt spid="676871">
                                            <p:txEl>
                                              <p:pRg st="4" end="4"/>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676871">
                                            <p:txEl>
                                              <p:pRg st="2" end="2"/>
                                            </p:txEl>
                                          </p:spTgt>
                                        </p:tgtEl>
                                        <p:attrNameLst>
                                          <p:attrName>style.visibility</p:attrName>
                                        </p:attrNameLst>
                                      </p:cBhvr>
                                      <p:to>
                                        <p:strVal val="visible"/>
                                      </p:to>
                                    </p:set>
                                    <p:animEffect transition="in" filter="dissolve">
                                      <p:cBhvr>
                                        <p:cTn id="19" dur="500"/>
                                        <p:tgtEl>
                                          <p:spTgt spid="676871">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676871">
                                            <p:txEl>
                                              <p:pRg st="5" end="5"/>
                                            </p:txEl>
                                          </p:spTgt>
                                        </p:tgtEl>
                                        <p:attrNameLst>
                                          <p:attrName>style.visibility</p:attrName>
                                        </p:attrNameLst>
                                      </p:cBhvr>
                                      <p:to>
                                        <p:strVal val="visible"/>
                                      </p:to>
                                    </p:set>
                                    <p:animEffect transition="in" filter="dissolve">
                                      <p:cBhvr>
                                        <p:cTn id="24" dur="500"/>
                                        <p:tgtEl>
                                          <p:spTgt spid="676871">
                                            <p:txEl>
                                              <p:pRg st="5" end="5"/>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676871">
                                            <p:txEl>
                                              <p:pRg st="6" end="6"/>
                                            </p:txEl>
                                          </p:spTgt>
                                        </p:tgtEl>
                                        <p:attrNameLst>
                                          <p:attrName>style.visibility</p:attrName>
                                        </p:attrNameLst>
                                      </p:cBhvr>
                                      <p:to>
                                        <p:strVal val="visible"/>
                                      </p:to>
                                    </p:set>
                                    <p:animEffect transition="in" filter="dissolve">
                                      <p:cBhvr>
                                        <p:cTn id="27" dur="500"/>
                                        <p:tgtEl>
                                          <p:spTgt spid="676871">
                                            <p:txEl>
                                              <p:pRg st="6" end="6"/>
                                            </p:txEl>
                                          </p:spTgt>
                                        </p:tgtEl>
                                      </p:cBhvr>
                                    </p:animEffect>
                                  </p:childTnLst>
                                </p:cTn>
                              </p:par>
                              <p:par>
                                <p:cTn id="28" presetID="9" presetClass="entr" presetSubtype="0" fill="hold" nodeType="withEffect">
                                  <p:stCondLst>
                                    <p:cond delay="0"/>
                                  </p:stCondLst>
                                  <p:childTnLst>
                                    <p:set>
                                      <p:cBhvr>
                                        <p:cTn id="29" dur="1" fill="hold">
                                          <p:stCondLst>
                                            <p:cond delay="0"/>
                                          </p:stCondLst>
                                        </p:cTn>
                                        <p:tgtEl>
                                          <p:spTgt spid="676871">
                                            <p:txEl>
                                              <p:pRg st="7" end="7"/>
                                            </p:txEl>
                                          </p:spTgt>
                                        </p:tgtEl>
                                        <p:attrNameLst>
                                          <p:attrName>style.visibility</p:attrName>
                                        </p:attrNameLst>
                                      </p:cBhvr>
                                      <p:to>
                                        <p:strVal val="visible"/>
                                      </p:to>
                                    </p:set>
                                    <p:animEffect transition="in" filter="dissolve">
                                      <p:cBhvr>
                                        <p:cTn id="30" dur="500"/>
                                        <p:tgtEl>
                                          <p:spTgt spid="676871">
                                            <p:txEl>
                                              <p:pRg st="7" end="7"/>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676871">
                                            <p:txEl>
                                              <p:pRg st="8" end="8"/>
                                            </p:txEl>
                                          </p:spTgt>
                                        </p:tgtEl>
                                        <p:attrNameLst>
                                          <p:attrName>style.visibility</p:attrName>
                                        </p:attrNameLst>
                                      </p:cBhvr>
                                      <p:to>
                                        <p:strVal val="visible"/>
                                      </p:to>
                                    </p:set>
                                    <p:animEffect transition="in" filter="dissolve">
                                      <p:cBhvr>
                                        <p:cTn id="33" dur="500"/>
                                        <p:tgtEl>
                                          <p:spTgt spid="676871">
                                            <p:txEl>
                                              <p:pRg st="8" end="8"/>
                                            </p:txEl>
                                          </p:spTgt>
                                        </p:tgtEl>
                                      </p:cBhvr>
                                    </p:animEffect>
                                  </p:childTnLst>
                                </p:cTn>
                              </p:par>
                              <p:par>
                                <p:cTn id="34" presetID="9" presetClass="entr" presetSubtype="0" fill="hold" nodeType="withEffect">
                                  <p:stCondLst>
                                    <p:cond delay="0"/>
                                  </p:stCondLst>
                                  <p:childTnLst>
                                    <p:set>
                                      <p:cBhvr>
                                        <p:cTn id="35" dur="1" fill="hold">
                                          <p:stCondLst>
                                            <p:cond delay="0"/>
                                          </p:stCondLst>
                                        </p:cTn>
                                        <p:tgtEl>
                                          <p:spTgt spid="676871">
                                            <p:txEl>
                                              <p:pRg st="9" end="9"/>
                                            </p:txEl>
                                          </p:spTgt>
                                        </p:tgtEl>
                                        <p:attrNameLst>
                                          <p:attrName>style.visibility</p:attrName>
                                        </p:attrNameLst>
                                      </p:cBhvr>
                                      <p:to>
                                        <p:strVal val="visible"/>
                                      </p:to>
                                    </p:set>
                                    <p:animEffect transition="in" filter="dissolve">
                                      <p:cBhvr>
                                        <p:cTn id="36" dur="500"/>
                                        <p:tgtEl>
                                          <p:spTgt spid="676871">
                                            <p:txEl>
                                              <p:pRg st="9" end="9"/>
                                            </p:txEl>
                                          </p:spTgt>
                                        </p:tgtEl>
                                      </p:cBhvr>
                                    </p:animEffect>
                                  </p:childTnLst>
                                </p:cTn>
                              </p:par>
                              <p:par>
                                <p:cTn id="37" presetID="9" presetClass="entr" presetSubtype="0" fill="hold" nodeType="withEffect">
                                  <p:stCondLst>
                                    <p:cond delay="0"/>
                                  </p:stCondLst>
                                  <p:childTnLst>
                                    <p:set>
                                      <p:cBhvr>
                                        <p:cTn id="38" dur="1" fill="hold">
                                          <p:stCondLst>
                                            <p:cond delay="0"/>
                                          </p:stCondLst>
                                        </p:cTn>
                                        <p:tgtEl>
                                          <p:spTgt spid="676871">
                                            <p:txEl>
                                              <p:pRg st="10" end="10"/>
                                            </p:txEl>
                                          </p:spTgt>
                                        </p:tgtEl>
                                        <p:attrNameLst>
                                          <p:attrName>style.visibility</p:attrName>
                                        </p:attrNameLst>
                                      </p:cBhvr>
                                      <p:to>
                                        <p:strVal val="visible"/>
                                      </p:to>
                                    </p:set>
                                    <p:animEffect transition="in" filter="dissolve">
                                      <p:cBhvr>
                                        <p:cTn id="39" dur="500"/>
                                        <p:tgtEl>
                                          <p:spTgt spid="676871">
                                            <p:txEl>
                                              <p:pRg st="10" end="10"/>
                                            </p:txEl>
                                          </p:spTgt>
                                        </p:tgtEl>
                                      </p:cBhvr>
                                    </p:animEffect>
                                  </p:childTnLst>
                                </p:cTn>
                              </p:par>
                              <p:par>
                                <p:cTn id="40" presetID="9" presetClass="entr" presetSubtype="0" fill="hold" nodeType="withEffect">
                                  <p:stCondLst>
                                    <p:cond delay="0"/>
                                  </p:stCondLst>
                                  <p:childTnLst>
                                    <p:set>
                                      <p:cBhvr>
                                        <p:cTn id="41" dur="1" fill="hold">
                                          <p:stCondLst>
                                            <p:cond delay="0"/>
                                          </p:stCondLst>
                                        </p:cTn>
                                        <p:tgtEl>
                                          <p:spTgt spid="676871">
                                            <p:txEl>
                                              <p:pRg st="11" end="11"/>
                                            </p:txEl>
                                          </p:spTgt>
                                        </p:tgtEl>
                                        <p:attrNameLst>
                                          <p:attrName>style.visibility</p:attrName>
                                        </p:attrNameLst>
                                      </p:cBhvr>
                                      <p:to>
                                        <p:strVal val="visible"/>
                                      </p:to>
                                    </p:set>
                                    <p:animEffect transition="in" filter="dissolve">
                                      <p:cBhvr>
                                        <p:cTn id="42" dur="500"/>
                                        <p:tgtEl>
                                          <p:spTgt spid="676871">
                                            <p:txEl>
                                              <p:pRg st="11" end="11"/>
                                            </p:txEl>
                                          </p:spTgt>
                                        </p:tgtEl>
                                      </p:cBhvr>
                                    </p:animEffect>
                                  </p:childTnLst>
                                </p:cTn>
                              </p:par>
                              <p:par>
                                <p:cTn id="43" presetID="9" presetClass="entr" presetSubtype="0" fill="hold" nodeType="withEffect">
                                  <p:stCondLst>
                                    <p:cond delay="0"/>
                                  </p:stCondLst>
                                  <p:childTnLst>
                                    <p:set>
                                      <p:cBhvr>
                                        <p:cTn id="44" dur="1" fill="hold">
                                          <p:stCondLst>
                                            <p:cond delay="0"/>
                                          </p:stCondLst>
                                        </p:cTn>
                                        <p:tgtEl>
                                          <p:spTgt spid="676871">
                                            <p:txEl>
                                              <p:pRg st="12" end="12"/>
                                            </p:txEl>
                                          </p:spTgt>
                                        </p:tgtEl>
                                        <p:attrNameLst>
                                          <p:attrName>style.visibility</p:attrName>
                                        </p:attrNameLst>
                                      </p:cBhvr>
                                      <p:to>
                                        <p:strVal val="visible"/>
                                      </p:to>
                                    </p:set>
                                    <p:animEffect transition="in" filter="dissolve">
                                      <p:cBhvr>
                                        <p:cTn id="45" dur="500"/>
                                        <p:tgtEl>
                                          <p:spTgt spid="676871">
                                            <p:txEl>
                                              <p:pRg st="12" end="12"/>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nodeType="clickEffect">
                                  <p:stCondLst>
                                    <p:cond delay="0"/>
                                  </p:stCondLst>
                                  <p:childTnLst>
                                    <p:set>
                                      <p:cBhvr>
                                        <p:cTn id="49" dur="1" fill="hold">
                                          <p:stCondLst>
                                            <p:cond delay="0"/>
                                          </p:stCondLst>
                                        </p:cTn>
                                        <p:tgtEl>
                                          <p:spTgt spid="676873">
                                            <p:txEl>
                                              <p:pRg st="0" end="0"/>
                                            </p:txEl>
                                          </p:spTgt>
                                        </p:tgtEl>
                                        <p:attrNameLst>
                                          <p:attrName>style.visibility</p:attrName>
                                        </p:attrNameLst>
                                      </p:cBhvr>
                                      <p:to>
                                        <p:strVal val="visible"/>
                                      </p:to>
                                    </p:set>
                                    <p:animEffect transition="in" filter="dissolve">
                                      <p:cBhvr>
                                        <p:cTn id="50" dur="500"/>
                                        <p:tgtEl>
                                          <p:spTgt spid="676873">
                                            <p:txEl>
                                              <p:pRg st="0" end="0"/>
                                            </p:txEl>
                                          </p:spTgt>
                                        </p:tgtEl>
                                      </p:cBhvr>
                                    </p:animEffect>
                                  </p:childTnLst>
                                </p:cTn>
                              </p:par>
                              <p:par>
                                <p:cTn id="51" presetID="9" presetClass="entr" presetSubtype="0" fill="hold" nodeType="withEffect">
                                  <p:stCondLst>
                                    <p:cond delay="0"/>
                                  </p:stCondLst>
                                  <p:childTnLst>
                                    <p:set>
                                      <p:cBhvr>
                                        <p:cTn id="52" dur="1" fill="hold">
                                          <p:stCondLst>
                                            <p:cond delay="0"/>
                                          </p:stCondLst>
                                        </p:cTn>
                                        <p:tgtEl>
                                          <p:spTgt spid="676873">
                                            <p:txEl>
                                              <p:pRg st="1" end="1"/>
                                            </p:txEl>
                                          </p:spTgt>
                                        </p:tgtEl>
                                        <p:attrNameLst>
                                          <p:attrName>style.visibility</p:attrName>
                                        </p:attrNameLst>
                                      </p:cBhvr>
                                      <p:to>
                                        <p:strVal val="visible"/>
                                      </p:to>
                                    </p:set>
                                    <p:animEffect transition="in" filter="dissolve">
                                      <p:cBhvr>
                                        <p:cTn id="53" dur="500"/>
                                        <p:tgtEl>
                                          <p:spTgt spid="676873">
                                            <p:txEl>
                                              <p:pRg st="1" end="1"/>
                                            </p:txEl>
                                          </p:spTgt>
                                        </p:tgtEl>
                                      </p:cBhvr>
                                    </p:animEffect>
                                  </p:childTnLst>
                                </p:cTn>
                              </p:par>
                              <p:par>
                                <p:cTn id="54" presetID="9" presetClass="entr" presetSubtype="0" fill="hold" nodeType="withEffect">
                                  <p:stCondLst>
                                    <p:cond delay="0"/>
                                  </p:stCondLst>
                                  <p:childTnLst>
                                    <p:set>
                                      <p:cBhvr>
                                        <p:cTn id="55" dur="1" fill="hold">
                                          <p:stCondLst>
                                            <p:cond delay="0"/>
                                          </p:stCondLst>
                                        </p:cTn>
                                        <p:tgtEl>
                                          <p:spTgt spid="676873">
                                            <p:txEl>
                                              <p:pRg st="2" end="2"/>
                                            </p:txEl>
                                          </p:spTgt>
                                        </p:tgtEl>
                                        <p:attrNameLst>
                                          <p:attrName>style.visibility</p:attrName>
                                        </p:attrNameLst>
                                      </p:cBhvr>
                                      <p:to>
                                        <p:strVal val="visible"/>
                                      </p:to>
                                    </p:set>
                                    <p:animEffect transition="in" filter="dissolve">
                                      <p:cBhvr>
                                        <p:cTn id="56" dur="500"/>
                                        <p:tgtEl>
                                          <p:spTgt spid="676873">
                                            <p:txEl>
                                              <p:pRg st="2" end="2"/>
                                            </p:txEl>
                                          </p:spTgt>
                                        </p:tgtEl>
                                      </p:cBhvr>
                                    </p:animEffect>
                                  </p:childTnLst>
                                </p:cTn>
                              </p:par>
                              <p:par>
                                <p:cTn id="57" presetID="9" presetClass="entr" presetSubtype="0" fill="hold" nodeType="withEffect">
                                  <p:stCondLst>
                                    <p:cond delay="0"/>
                                  </p:stCondLst>
                                  <p:childTnLst>
                                    <p:set>
                                      <p:cBhvr>
                                        <p:cTn id="58" dur="1" fill="hold">
                                          <p:stCondLst>
                                            <p:cond delay="0"/>
                                          </p:stCondLst>
                                        </p:cTn>
                                        <p:tgtEl>
                                          <p:spTgt spid="676873">
                                            <p:txEl>
                                              <p:pRg st="3" end="3"/>
                                            </p:txEl>
                                          </p:spTgt>
                                        </p:tgtEl>
                                        <p:attrNameLst>
                                          <p:attrName>style.visibility</p:attrName>
                                        </p:attrNameLst>
                                      </p:cBhvr>
                                      <p:to>
                                        <p:strVal val="visible"/>
                                      </p:to>
                                    </p:set>
                                    <p:animEffect transition="in" filter="dissolve">
                                      <p:cBhvr>
                                        <p:cTn id="59" dur="500"/>
                                        <p:tgtEl>
                                          <p:spTgt spid="67687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0163"/>
            <a:ext cx="7312025" cy="6924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89507" name="Group 3"/>
          <p:cNvGrpSpPr>
            <a:grpSpLocks/>
          </p:cNvGrpSpPr>
          <p:nvPr/>
        </p:nvGrpSpPr>
        <p:grpSpPr bwMode="auto">
          <a:xfrm>
            <a:off x="136525" y="228600"/>
            <a:ext cx="8694738" cy="6397626"/>
            <a:chOff x="86" y="144"/>
            <a:chExt cx="5477" cy="4030"/>
          </a:xfrm>
        </p:grpSpPr>
        <p:sp>
          <p:nvSpPr>
            <p:cNvPr id="15364" name="Text Box 4"/>
            <p:cNvSpPr txBox="1">
              <a:spLocks noChangeArrowheads="1"/>
            </p:cNvSpPr>
            <p:nvPr/>
          </p:nvSpPr>
          <p:spPr bwMode="auto">
            <a:xfrm>
              <a:off x="4764" y="3767"/>
              <a:ext cx="799"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a:solidFill>
                    <a:schemeClr val="bg1"/>
                  </a:solidFill>
                  <a:latin typeface="Calibri" panose="020F0502020204030204" pitchFamily="34" charset="0"/>
                </a:rPr>
                <a:t>Rooster gift</a:t>
              </a:r>
              <a:br>
                <a:rPr lang="en-US" altLang="en-US">
                  <a:solidFill>
                    <a:schemeClr val="bg1"/>
                  </a:solidFill>
                  <a:latin typeface="Calibri" panose="020F0502020204030204" pitchFamily="34" charset="0"/>
                </a:rPr>
              </a:br>
              <a:r>
                <a:rPr lang="en-US" altLang="en-US">
                  <a:solidFill>
                    <a:schemeClr val="bg1"/>
                  </a:solidFill>
                  <a:latin typeface="Calibri" panose="020F0502020204030204" pitchFamily="34" charset="0"/>
                </a:rPr>
                <a:t>(Attic RF)</a:t>
              </a:r>
            </a:p>
          </p:txBody>
        </p:sp>
        <p:sp>
          <p:nvSpPr>
            <p:cNvPr id="15365" name="Text Box 5"/>
            <p:cNvSpPr txBox="1">
              <a:spLocks noChangeArrowheads="1"/>
            </p:cNvSpPr>
            <p:nvPr/>
          </p:nvSpPr>
          <p:spPr bwMode="auto">
            <a:xfrm>
              <a:off x="86" y="144"/>
              <a:ext cx="145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i="1">
                  <a:solidFill>
                    <a:schemeClr val="bg1"/>
                  </a:solidFill>
                  <a:latin typeface="Calibri" panose="020F0502020204030204" pitchFamily="34" charset="0"/>
                </a:rPr>
                <a:t>ho pais kalos</a:t>
              </a:r>
              <a:r>
                <a:rPr lang="en-US" altLang="en-US">
                  <a:solidFill>
                    <a:schemeClr val="bg1"/>
                  </a:solidFill>
                  <a:latin typeface="Calibri" panose="020F0502020204030204" pitchFamily="34" charset="0"/>
                </a:rPr>
                <a:t>,</a:t>
              </a:r>
              <a:br>
                <a:rPr lang="en-US" altLang="en-US">
                  <a:solidFill>
                    <a:schemeClr val="bg1"/>
                  </a:solidFill>
                  <a:latin typeface="Calibri" panose="020F0502020204030204" pitchFamily="34" charset="0"/>
                </a:rPr>
              </a:br>
              <a:r>
                <a:rPr lang="en-US" altLang="en-US">
                  <a:solidFill>
                    <a:schemeClr val="bg1"/>
                  </a:solidFill>
                  <a:latin typeface="Calibri" panose="020F0502020204030204" pitchFamily="34" charset="0"/>
                </a:rPr>
                <a:t>“the boy is attractive”</a:t>
              </a:r>
              <a:endParaRPr lang="en-US" altLang="en-US" i="1">
                <a:solidFill>
                  <a:schemeClr val="bg1"/>
                </a:solidFill>
                <a:latin typeface="Calibri" panose="020F0502020204030204" pitchFamily="34" charset="0"/>
              </a:endParaRPr>
            </a:p>
          </p:txBody>
        </p:sp>
        <p:sp>
          <p:nvSpPr>
            <p:cNvPr id="15366" name="Line 6"/>
            <p:cNvSpPr>
              <a:spLocks noChangeShapeType="1"/>
            </p:cNvSpPr>
            <p:nvPr/>
          </p:nvSpPr>
          <p:spPr bwMode="auto">
            <a:xfrm>
              <a:off x="960" y="576"/>
              <a:ext cx="816" cy="288"/>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Calibri" panose="020F0502020204030204" pitchFamily="34" charset="0"/>
              </a:endParaRPr>
            </a:p>
          </p:txBody>
        </p:sp>
      </p:grpSp>
    </p:spTree>
    <p:extLst>
      <p:ext uri="{BB962C8B-B14F-4D97-AF65-F5344CB8AC3E}">
        <p14:creationId xmlns:p14="http://schemas.microsoft.com/office/powerpoint/2010/main" val="131843874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p:txBody>
          <a:bodyPr/>
          <a:lstStyle/>
          <a:p>
            <a:pPr eaLnBrk="1" hangingPunct="1"/>
            <a:r>
              <a:rPr lang="en-US" altLang="en-US" dirty="0" smtClean="0"/>
              <a:t>Choose Your Lenses</a:t>
            </a:r>
          </a:p>
        </p:txBody>
      </p:sp>
      <p:sp>
        <p:nvSpPr>
          <p:cNvPr id="18437" name="Rectangle 5"/>
          <p:cNvSpPr>
            <a:spLocks noGrp="1" noChangeArrowheads="1"/>
          </p:cNvSpPr>
          <p:nvPr>
            <p:ph type="body" idx="1"/>
          </p:nvPr>
        </p:nvSpPr>
        <p:spPr/>
        <p:txBody>
          <a:bodyPr/>
          <a:lstStyle/>
          <a:p>
            <a:pPr eaLnBrk="1" hangingPunct="1"/>
            <a:r>
              <a:rPr lang="en-US" altLang="en-US" dirty="0" smtClean="0"/>
              <a:t>Butler or Foucault</a:t>
            </a:r>
            <a:r>
              <a:rPr lang="en-US" altLang="en-US" dirty="0"/>
              <a:t>?</a:t>
            </a:r>
            <a:endParaRPr lang="en-US" altLang="en-US" i="1" dirty="0" smtClean="0"/>
          </a:p>
        </p:txBody>
      </p:sp>
    </p:spTree>
    <p:extLst>
      <p:ext uri="{BB962C8B-B14F-4D97-AF65-F5344CB8AC3E}">
        <p14:creationId xmlns:p14="http://schemas.microsoft.com/office/powerpoint/2010/main" val="138693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65000"/>
          </a:schemeClr>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634" y="272956"/>
            <a:ext cx="3280075" cy="2306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4812" y="2234366"/>
            <a:ext cx="6857232" cy="4261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5634" y="5924169"/>
            <a:ext cx="2859564" cy="400110"/>
          </a:xfrm>
          <a:prstGeom prst="rect">
            <a:avLst/>
          </a:prstGeom>
          <a:solidFill>
            <a:schemeClr val="lt1">
              <a:alpha val="63000"/>
            </a:schemeClr>
          </a:solidFill>
          <a:ln>
            <a:solidFill>
              <a:srgbClr val="000000"/>
            </a:solidFill>
          </a:ln>
          <a:effectLst/>
        </p:spPr>
        <p:style>
          <a:lnRef idx="2">
            <a:schemeClr val="accent1"/>
          </a:lnRef>
          <a:fillRef idx="1">
            <a:schemeClr val="lt1"/>
          </a:fillRef>
          <a:effectRef idx="0">
            <a:schemeClr val="accent1"/>
          </a:effectRef>
          <a:fontRef idx="minor">
            <a:schemeClr val="dk1"/>
          </a:fontRef>
        </p:style>
        <p:txBody>
          <a:bodyPr wrap="none" rtlCol="0" anchor="ctr" anchorCtr="0">
            <a:spAutoFit/>
          </a:bodyPr>
          <a:lstStyle/>
          <a:p>
            <a:pPr algn="ctr"/>
            <a:r>
              <a:rPr lang="en-US" sz="2000" dirty="0" smtClean="0">
                <a:solidFill>
                  <a:srgbClr val="000000"/>
                </a:solidFill>
                <a:latin typeface="Calibri" panose="020F0502020204030204" pitchFamily="34" charset="0"/>
              </a:rPr>
              <a:t>Greek: “I am Eurymedon”</a:t>
            </a:r>
          </a:p>
        </p:txBody>
      </p:sp>
      <p:sp>
        <p:nvSpPr>
          <p:cNvPr id="6" name="TextBox 5"/>
          <p:cNvSpPr txBox="1"/>
          <p:nvPr/>
        </p:nvSpPr>
        <p:spPr>
          <a:xfrm>
            <a:off x="5306009" y="5925210"/>
            <a:ext cx="3016531" cy="400110"/>
          </a:xfrm>
          <a:prstGeom prst="rect">
            <a:avLst/>
          </a:prstGeom>
          <a:solidFill>
            <a:schemeClr val="lt1">
              <a:alpha val="63000"/>
            </a:schemeClr>
          </a:solidFill>
          <a:ln>
            <a:solidFill>
              <a:srgbClr val="000000"/>
            </a:solidFill>
          </a:ln>
          <a:effectLst/>
        </p:spPr>
        <p:style>
          <a:lnRef idx="2">
            <a:schemeClr val="accent1"/>
          </a:lnRef>
          <a:fillRef idx="1">
            <a:schemeClr val="lt1"/>
          </a:fillRef>
          <a:effectRef idx="0">
            <a:schemeClr val="accent1"/>
          </a:effectRef>
          <a:fontRef idx="minor">
            <a:schemeClr val="dk1"/>
          </a:fontRef>
        </p:style>
        <p:txBody>
          <a:bodyPr wrap="none" rtlCol="0" anchor="ctr" anchorCtr="0">
            <a:spAutoFit/>
          </a:bodyPr>
          <a:lstStyle/>
          <a:p>
            <a:pPr algn="ctr"/>
            <a:r>
              <a:rPr lang="en-US" sz="2000" dirty="0" smtClean="0">
                <a:solidFill>
                  <a:srgbClr val="000000"/>
                </a:solidFill>
                <a:latin typeface="Calibri" panose="020F0502020204030204" pitchFamily="34" charset="0"/>
              </a:rPr>
              <a:t>Scythian: “I am bent over”</a:t>
            </a:r>
          </a:p>
        </p:txBody>
      </p:sp>
      <p:sp>
        <p:nvSpPr>
          <p:cNvPr id="7" name="TextBox 6"/>
          <p:cNvSpPr txBox="1"/>
          <p:nvPr/>
        </p:nvSpPr>
        <p:spPr>
          <a:xfrm>
            <a:off x="3828317" y="899548"/>
            <a:ext cx="4934685" cy="523220"/>
          </a:xfrm>
          <a:prstGeom prst="rect">
            <a:avLst/>
          </a:prstGeom>
          <a:solidFill>
            <a:schemeClr val="lt1">
              <a:alpha val="63000"/>
            </a:schemeClr>
          </a:solidFill>
          <a:ln>
            <a:solidFill>
              <a:srgbClr val="000000"/>
            </a:solidFill>
          </a:ln>
          <a:effectLst/>
        </p:spPr>
        <p:style>
          <a:lnRef idx="2">
            <a:schemeClr val="accent1"/>
          </a:lnRef>
          <a:fillRef idx="1">
            <a:schemeClr val="lt1"/>
          </a:fillRef>
          <a:effectRef idx="0">
            <a:schemeClr val="accent1"/>
          </a:effectRef>
          <a:fontRef idx="minor">
            <a:schemeClr val="dk1"/>
          </a:fontRef>
        </p:style>
        <p:txBody>
          <a:bodyPr wrap="none" rtlCol="0" anchor="ctr" anchorCtr="0">
            <a:spAutoFit/>
          </a:bodyPr>
          <a:lstStyle/>
          <a:p>
            <a:pPr algn="ctr"/>
            <a:r>
              <a:rPr lang="en-US" sz="2800" dirty="0" smtClean="0">
                <a:solidFill>
                  <a:srgbClr val="000000"/>
                </a:solidFill>
                <a:latin typeface="Calibri" panose="020F0502020204030204" pitchFamily="34" charset="0"/>
              </a:rPr>
              <a:t>Athenian Wine Jug circa 460 BCE</a:t>
            </a:r>
          </a:p>
        </p:txBody>
      </p:sp>
    </p:spTree>
    <p:extLst>
      <p:ext uri="{BB962C8B-B14F-4D97-AF65-F5344CB8AC3E}">
        <p14:creationId xmlns:p14="http://schemas.microsoft.com/office/powerpoint/2010/main" val="406831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Ps-Demosthenes: </a:t>
            </a:r>
            <a:r>
              <a:rPr lang="en-US" i="1" dirty="0" smtClean="0"/>
              <a:t>Erotic Essay</a:t>
            </a:r>
            <a:endParaRPr lang="en-US" dirty="0"/>
          </a:p>
        </p:txBody>
      </p:sp>
      <p:sp>
        <p:nvSpPr>
          <p:cNvPr id="6" name="Text Placeholder 5"/>
          <p:cNvSpPr>
            <a:spLocks noGrp="1"/>
          </p:cNvSpPr>
          <p:nvPr>
            <p:ph type="body" idx="1"/>
          </p:nvPr>
        </p:nvSpPr>
        <p:spPr/>
        <p:txBody>
          <a:bodyPr/>
          <a:lstStyle/>
          <a:p>
            <a:r>
              <a:rPr lang="en-US" dirty="0" smtClean="0"/>
              <a:t>Basic info</a:t>
            </a:r>
            <a:endParaRPr lang="en-US" dirty="0"/>
          </a:p>
        </p:txBody>
      </p:sp>
      <p:sp>
        <p:nvSpPr>
          <p:cNvPr id="5" name="Content Placeholder 4"/>
          <p:cNvSpPr>
            <a:spLocks noGrp="1"/>
          </p:cNvSpPr>
          <p:nvPr>
            <p:ph sz="half" idx="2"/>
          </p:nvPr>
        </p:nvSpPr>
        <p:spPr/>
        <p:txBody>
          <a:bodyPr/>
          <a:lstStyle/>
          <a:p>
            <a:r>
              <a:rPr lang="en-US" dirty="0" smtClean="0"/>
              <a:t>Mid 300s (?) Athens</a:t>
            </a:r>
          </a:p>
          <a:p>
            <a:r>
              <a:rPr lang="en-US" dirty="0" smtClean="0"/>
              <a:t>Anonymous</a:t>
            </a:r>
          </a:p>
          <a:p>
            <a:r>
              <a:rPr lang="en-US" dirty="0" smtClean="0"/>
              <a:t>Rhetorical show piece</a:t>
            </a:r>
            <a:endParaRPr lang="en-US" dirty="0"/>
          </a:p>
        </p:txBody>
      </p:sp>
      <p:sp>
        <p:nvSpPr>
          <p:cNvPr id="7" name="Text Placeholder 6"/>
          <p:cNvSpPr>
            <a:spLocks noGrp="1"/>
          </p:cNvSpPr>
          <p:nvPr>
            <p:ph type="body" sz="quarter" idx="3"/>
          </p:nvPr>
        </p:nvSpPr>
        <p:spPr/>
        <p:txBody>
          <a:bodyPr/>
          <a:lstStyle/>
          <a:p>
            <a:r>
              <a:rPr lang="en-US" dirty="0" smtClean="0"/>
              <a:t>Analysis</a:t>
            </a:r>
            <a:endParaRPr lang="en-US" dirty="0"/>
          </a:p>
        </p:txBody>
      </p:sp>
      <p:sp>
        <p:nvSpPr>
          <p:cNvPr id="8" name="Content Placeholder 7"/>
          <p:cNvSpPr>
            <a:spLocks noGrp="1"/>
          </p:cNvSpPr>
          <p:nvPr>
            <p:ph sz="quarter" idx="4"/>
          </p:nvPr>
        </p:nvSpPr>
        <p:spPr/>
        <p:txBody>
          <a:bodyPr/>
          <a:lstStyle/>
          <a:p>
            <a:r>
              <a:rPr lang="en-US" dirty="0"/>
              <a:t>Prologue (“erotic part”)</a:t>
            </a:r>
          </a:p>
          <a:p>
            <a:r>
              <a:rPr lang="en-US" dirty="0"/>
              <a:t>Praise</a:t>
            </a:r>
          </a:p>
          <a:p>
            <a:r>
              <a:rPr lang="en-US" dirty="0" smtClean="0"/>
              <a:t>Instruction</a:t>
            </a:r>
            <a:endParaRPr lang="en-US" dirty="0"/>
          </a:p>
        </p:txBody>
      </p:sp>
    </p:spTree>
    <p:extLst>
      <p:ext uri="{BB962C8B-B14F-4D97-AF65-F5344CB8AC3E}">
        <p14:creationId xmlns:p14="http://schemas.microsoft.com/office/powerpoint/2010/main" val="245039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Quotes (choose your lenses)</a:t>
            </a:r>
            <a:endParaRPr lang="en-US" dirty="0"/>
          </a:p>
        </p:txBody>
      </p:sp>
      <p:sp>
        <p:nvSpPr>
          <p:cNvPr id="3" name="Content Placeholder 2"/>
          <p:cNvSpPr>
            <a:spLocks noGrp="1"/>
          </p:cNvSpPr>
          <p:nvPr>
            <p:ph idx="1"/>
          </p:nvPr>
        </p:nvSpPr>
        <p:spPr/>
        <p:txBody>
          <a:bodyPr/>
          <a:lstStyle/>
          <a:p>
            <a:r>
              <a:rPr lang="en-US" dirty="0" smtClean="0"/>
              <a:t>“[Because] most </a:t>
            </a:r>
            <a:r>
              <a:rPr lang="en-US" dirty="0"/>
              <a:t>erotic compositions attach shame </a:t>
            </a:r>
            <a:r>
              <a:rPr lang="en-US" dirty="0" smtClean="0"/>
              <a:t>… </a:t>
            </a:r>
            <a:r>
              <a:rPr lang="en-US" dirty="0"/>
              <a:t>to those about whom they are written, </a:t>
            </a:r>
            <a:r>
              <a:rPr lang="en-US" dirty="0" smtClean="0"/>
              <a:t>[I have] taken precautions” (1)</a:t>
            </a:r>
          </a:p>
          <a:p>
            <a:r>
              <a:rPr lang="en-US" dirty="0" smtClean="0"/>
              <a:t>“… it </a:t>
            </a:r>
            <a:r>
              <a:rPr lang="en-US" dirty="0"/>
              <a:t>it is of the utmost importance for young men </a:t>
            </a:r>
            <a:r>
              <a:rPr lang="en-US" dirty="0" smtClean="0"/>
              <a:t>… </a:t>
            </a:r>
            <a:r>
              <a:rPr lang="en-US" dirty="0"/>
              <a:t>to possess beauty in respect of person, self-discipline in respect of soul, </a:t>
            </a:r>
            <a:r>
              <a:rPr lang="en-US" dirty="0" smtClean="0"/>
              <a:t>… </a:t>
            </a:r>
            <a:r>
              <a:rPr lang="en-US" dirty="0"/>
              <a:t>manliness in respect of both, and </a:t>
            </a:r>
            <a:r>
              <a:rPr lang="en-US" dirty="0" smtClean="0"/>
              <a:t>… </a:t>
            </a:r>
            <a:r>
              <a:rPr lang="en-US" dirty="0"/>
              <a:t>charm in respect of speech.” </a:t>
            </a:r>
            <a:r>
              <a:rPr lang="en-US" dirty="0" smtClean="0"/>
              <a:t>(2)</a:t>
            </a:r>
            <a:endParaRPr lang="en-US" dirty="0"/>
          </a:p>
        </p:txBody>
      </p:sp>
      <p:sp>
        <p:nvSpPr>
          <p:cNvPr id="4" name="Date Placeholder 3"/>
          <p:cNvSpPr>
            <a:spLocks noGrp="1"/>
          </p:cNvSpPr>
          <p:nvPr>
            <p:ph type="dt" sz="half" idx="10"/>
          </p:nvPr>
        </p:nvSpPr>
        <p:spPr/>
        <p:txBody>
          <a:bodyPr/>
          <a:lstStyle/>
          <a:p>
            <a:r>
              <a:rPr lang="en-US" altLang="en-US" smtClean="0"/>
              <a:t>19-Sep-13</a:t>
            </a:r>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19</a:t>
            </a:fld>
            <a:endParaRPr lang="en-US" altLang="en-US"/>
          </a:p>
        </p:txBody>
      </p:sp>
    </p:spTree>
    <p:extLst>
      <p:ext uri="{BB962C8B-B14F-4D97-AF65-F5344CB8AC3E}">
        <p14:creationId xmlns:p14="http://schemas.microsoft.com/office/powerpoint/2010/main" val="216613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lstStyle/>
          <a:p>
            <a:pPr eaLnBrk="1" hangingPunct="1"/>
            <a:r>
              <a:rPr lang="en-US" altLang="en-US" dirty="0" smtClean="0"/>
              <a:t>Agenda</a:t>
            </a:r>
          </a:p>
        </p:txBody>
      </p:sp>
      <p:sp>
        <p:nvSpPr>
          <p:cNvPr id="817155" name="Rectangle 3"/>
          <p:cNvSpPr>
            <a:spLocks noGrp="1" noChangeArrowheads="1"/>
          </p:cNvSpPr>
          <p:nvPr>
            <p:ph type="body" idx="1"/>
          </p:nvPr>
        </p:nvSpPr>
        <p:spPr/>
        <p:txBody>
          <a:bodyPr/>
          <a:lstStyle/>
          <a:p>
            <a:pPr lvl="0"/>
            <a:r>
              <a:rPr lang="en-US" dirty="0"/>
              <a:t>Adventures in Critical </a:t>
            </a:r>
            <a:r>
              <a:rPr lang="en-US" dirty="0" smtClean="0"/>
              <a:t>Thinking</a:t>
            </a:r>
          </a:p>
          <a:p>
            <a:pPr lvl="1"/>
            <a:r>
              <a:rPr lang="en-US" dirty="0"/>
              <a:t>What Does Halperin Say?</a:t>
            </a:r>
            <a:endParaRPr lang="en-US" altLang="en-US" dirty="0" smtClean="0"/>
          </a:p>
          <a:p>
            <a:pPr lvl="0" eaLnBrk="1" hangingPunct="1"/>
            <a:r>
              <a:rPr lang="en-US" altLang="en-US" dirty="0" smtClean="0"/>
              <a:t>Recap and Update</a:t>
            </a:r>
          </a:p>
          <a:p>
            <a:pPr lvl="1" eaLnBrk="1" hangingPunct="1"/>
            <a:r>
              <a:rPr lang="en-US" altLang="en-US" dirty="0" smtClean="0"/>
              <a:t>Definitions, Theories, Practices</a:t>
            </a:r>
          </a:p>
          <a:p>
            <a:pPr lvl="0"/>
            <a:r>
              <a:rPr lang="en-US" dirty="0" smtClean="0"/>
              <a:t>Pederasty</a:t>
            </a:r>
          </a:p>
          <a:p>
            <a:pPr lvl="1"/>
            <a:r>
              <a:rPr lang="en-US" dirty="0" smtClean="0"/>
              <a:t>Concepts and Terms</a:t>
            </a:r>
          </a:p>
          <a:p>
            <a:pPr lvl="0" eaLnBrk="1" hangingPunct="1"/>
            <a:r>
              <a:rPr lang="en-US" altLang="en-US" dirty="0" smtClean="0"/>
              <a:t>Choose Your Lenses</a:t>
            </a:r>
          </a:p>
          <a:p>
            <a:pPr lvl="1" eaLnBrk="1" hangingPunct="1"/>
            <a:r>
              <a:rPr lang="en-US" altLang="en-US" dirty="0" smtClean="0"/>
              <a:t>Butler or Foucault?</a:t>
            </a:r>
          </a:p>
        </p:txBody>
      </p:sp>
      <p:sp>
        <p:nvSpPr>
          <p:cNvPr id="2" name="Date Placeholder 1"/>
          <p:cNvSpPr>
            <a:spLocks noGrp="1"/>
          </p:cNvSpPr>
          <p:nvPr>
            <p:ph type="dt" sz="half" idx="10"/>
          </p:nvPr>
        </p:nvSpPr>
        <p:spPr/>
        <p:txBody>
          <a:bodyPr/>
          <a:lstStyle/>
          <a:p>
            <a:r>
              <a:rPr lang="en-US" altLang="en-US" smtClean="0"/>
              <a:t>19-Sep-13</a:t>
            </a:r>
            <a:endParaRPr lang="en-US" altLang="en-US"/>
          </a:p>
        </p:txBody>
      </p:sp>
      <p:sp>
        <p:nvSpPr>
          <p:cNvPr id="3" name="Footer Placeholder 2"/>
          <p:cNvSpPr>
            <a:spLocks noGrp="1"/>
          </p:cNvSpPr>
          <p:nvPr>
            <p:ph type="ftr" sz="quarter" idx="11"/>
          </p:nvPr>
        </p:nvSpPr>
        <p:spPr/>
        <p:txBody>
          <a:bodyPr/>
          <a:lstStyle/>
          <a:p>
            <a:r>
              <a:rPr lang="en-US" altLang="en-US" smtClean="0"/>
              <a:t>Ancient Sexuality and Gender</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2281388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7155">
                                            <p:txEl>
                                              <p:pRg st="0" end="0"/>
                                            </p:txEl>
                                          </p:spTgt>
                                        </p:tgtEl>
                                        <p:attrNameLst>
                                          <p:attrName>style.visibility</p:attrName>
                                        </p:attrNameLst>
                                      </p:cBhvr>
                                      <p:to>
                                        <p:strVal val="visible"/>
                                      </p:to>
                                    </p:set>
                                    <p:animEffect transition="in" filter="fade">
                                      <p:cBhvr>
                                        <p:cTn id="7" dur="500"/>
                                        <p:tgtEl>
                                          <p:spTgt spid="81715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7155">
                                            <p:txEl>
                                              <p:pRg st="1" end="1"/>
                                            </p:txEl>
                                          </p:spTgt>
                                        </p:tgtEl>
                                        <p:attrNameLst>
                                          <p:attrName>style.visibility</p:attrName>
                                        </p:attrNameLst>
                                      </p:cBhvr>
                                      <p:to>
                                        <p:strVal val="visible"/>
                                      </p:to>
                                    </p:set>
                                    <p:animEffect transition="in" filter="fade">
                                      <p:cBhvr>
                                        <p:cTn id="10" dur="500"/>
                                        <p:tgtEl>
                                          <p:spTgt spid="81715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17155">
                                            <p:txEl>
                                              <p:pRg st="2" end="2"/>
                                            </p:txEl>
                                          </p:spTgt>
                                        </p:tgtEl>
                                        <p:attrNameLst>
                                          <p:attrName>style.visibility</p:attrName>
                                        </p:attrNameLst>
                                      </p:cBhvr>
                                      <p:to>
                                        <p:strVal val="visible"/>
                                      </p:to>
                                    </p:set>
                                    <p:animEffect transition="in" filter="fade">
                                      <p:cBhvr>
                                        <p:cTn id="15" dur="500"/>
                                        <p:tgtEl>
                                          <p:spTgt spid="81715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17155">
                                            <p:txEl>
                                              <p:pRg st="3" end="3"/>
                                            </p:txEl>
                                          </p:spTgt>
                                        </p:tgtEl>
                                        <p:attrNameLst>
                                          <p:attrName>style.visibility</p:attrName>
                                        </p:attrNameLst>
                                      </p:cBhvr>
                                      <p:to>
                                        <p:strVal val="visible"/>
                                      </p:to>
                                    </p:set>
                                    <p:animEffect transition="in" filter="fade">
                                      <p:cBhvr>
                                        <p:cTn id="18" dur="500"/>
                                        <p:tgtEl>
                                          <p:spTgt spid="81715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17155">
                                            <p:txEl>
                                              <p:pRg st="4" end="4"/>
                                            </p:txEl>
                                          </p:spTgt>
                                        </p:tgtEl>
                                        <p:attrNameLst>
                                          <p:attrName>style.visibility</p:attrName>
                                        </p:attrNameLst>
                                      </p:cBhvr>
                                      <p:to>
                                        <p:strVal val="visible"/>
                                      </p:to>
                                    </p:set>
                                    <p:animEffect transition="in" filter="fade">
                                      <p:cBhvr>
                                        <p:cTn id="23" dur="500"/>
                                        <p:tgtEl>
                                          <p:spTgt spid="81715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17155">
                                            <p:txEl>
                                              <p:pRg st="5" end="5"/>
                                            </p:txEl>
                                          </p:spTgt>
                                        </p:tgtEl>
                                        <p:attrNameLst>
                                          <p:attrName>style.visibility</p:attrName>
                                        </p:attrNameLst>
                                      </p:cBhvr>
                                      <p:to>
                                        <p:strVal val="visible"/>
                                      </p:to>
                                    </p:set>
                                    <p:animEffect transition="in" filter="fade">
                                      <p:cBhvr>
                                        <p:cTn id="26" dur="500"/>
                                        <p:tgtEl>
                                          <p:spTgt spid="81715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17155">
                                            <p:txEl>
                                              <p:pRg st="6" end="6"/>
                                            </p:txEl>
                                          </p:spTgt>
                                        </p:tgtEl>
                                        <p:attrNameLst>
                                          <p:attrName>style.visibility</p:attrName>
                                        </p:attrNameLst>
                                      </p:cBhvr>
                                      <p:to>
                                        <p:strVal val="visible"/>
                                      </p:to>
                                    </p:set>
                                    <p:animEffect transition="in" filter="fade">
                                      <p:cBhvr>
                                        <p:cTn id="31" dur="500"/>
                                        <p:tgtEl>
                                          <p:spTgt spid="817155">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17155">
                                            <p:txEl>
                                              <p:pRg st="7" end="7"/>
                                            </p:txEl>
                                          </p:spTgt>
                                        </p:tgtEl>
                                        <p:attrNameLst>
                                          <p:attrName>style.visibility</p:attrName>
                                        </p:attrNameLst>
                                      </p:cBhvr>
                                      <p:to>
                                        <p:strVal val="visible"/>
                                      </p:to>
                                    </p:set>
                                    <p:animEffect transition="in" filter="fade">
                                      <p:cBhvr>
                                        <p:cTn id="34" dur="500"/>
                                        <p:tgtEl>
                                          <p:spTgt spid="8171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715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Adventures in Critical Thinking</a:t>
            </a:r>
            <a:endParaRPr lang="en-US" dirty="0"/>
          </a:p>
        </p:txBody>
      </p:sp>
      <p:sp>
        <p:nvSpPr>
          <p:cNvPr id="3" name="Text Placeholder 2"/>
          <p:cNvSpPr>
            <a:spLocks noGrp="1"/>
          </p:cNvSpPr>
          <p:nvPr>
            <p:ph type="body" idx="1"/>
          </p:nvPr>
        </p:nvSpPr>
        <p:spPr/>
        <p:txBody>
          <a:bodyPr/>
          <a:lstStyle/>
          <a:p>
            <a:r>
              <a:rPr lang="en-US" dirty="0" smtClean="0"/>
              <a:t>What Does Halperin Say?</a:t>
            </a:r>
            <a:endParaRPr lang="en-US" dirty="0"/>
          </a:p>
        </p:txBody>
      </p:sp>
    </p:spTree>
    <p:extLst>
      <p:ext uri="{BB962C8B-B14F-4D97-AF65-F5344CB8AC3E}">
        <p14:creationId xmlns:p14="http://schemas.microsoft.com/office/powerpoint/2010/main" val="63073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Halperin Say?</a:t>
            </a:r>
            <a:endParaRPr lang="en-US" dirty="0"/>
          </a:p>
        </p:txBody>
      </p:sp>
      <p:sp>
        <p:nvSpPr>
          <p:cNvPr id="3" name="Content Placeholder 2"/>
          <p:cNvSpPr>
            <a:spLocks noGrp="1"/>
          </p:cNvSpPr>
          <p:nvPr>
            <p:ph sz="half" idx="1"/>
          </p:nvPr>
        </p:nvSpPr>
        <p:spPr/>
        <p:txBody>
          <a:bodyPr/>
          <a:lstStyle/>
          <a:p>
            <a:r>
              <a:rPr lang="en-US" dirty="0" smtClean="0"/>
              <a:t>constructionism v. essentialism</a:t>
            </a:r>
          </a:p>
          <a:p>
            <a:r>
              <a:rPr lang="en-US" dirty="0" smtClean="0"/>
              <a:t>essentialism is…</a:t>
            </a:r>
          </a:p>
          <a:p>
            <a:pPr lvl="1"/>
            <a:r>
              <a:rPr lang="en-US" dirty="0" smtClean="0"/>
              <a:t>sexuality is inherent in biological structure</a:t>
            </a:r>
          </a:p>
          <a:p>
            <a:pPr lvl="1"/>
            <a:r>
              <a:rPr lang="en-US" dirty="0" smtClean="0"/>
              <a:t>essentialists: sexuality is unchanging</a:t>
            </a:r>
            <a:endParaRPr lang="en-US" dirty="0"/>
          </a:p>
        </p:txBody>
      </p:sp>
      <p:sp>
        <p:nvSpPr>
          <p:cNvPr id="4" name="Content Placeholder 3"/>
          <p:cNvSpPr>
            <a:spLocks noGrp="1"/>
          </p:cNvSpPr>
          <p:nvPr>
            <p:ph sz="half" idx="2"/>
          </p:nvPr>
        </p:nvSpPr>
        <p:spPr/>
        <p:txBody>
          <a:bodyPr/>
          <a:lstStyle/>
          <a:p>
            <a:r>
              <a:rPr lang="en-US" dirty="0" smtClean="0"/>
              <a:t>constructionism is sexual categories as…</a:t>
            </a:r>
          </a:p>
          <a:p>
            <a:pPr lvl="1"/>
            <a:r>
              <a:rPr lang="en-US" dirty="0" smtClean="0"/>
              <a:t>environmentally conditioned</a:t>
            </a:r>
          </a:p>
          <a:p>
            <a:pPr lvl="2"/>
            <a:r>
              <a:rPr lang="en-US" dirty="0" smtClean="0"/>
              <a:t>social-cultural environment</a:t>
            </a:r>
          </a:p>
          <a:p>
            <a:pPr lvl="2"/>
            <a:r>
              <a:rPr lang="en-US" dirty="0" smtClean="0"/>
              <a:t>not constantly changing</a:t>
            </a:r>
            <a:endParaRPr lang="en-US" dirty="0"/>
          </a:p>
        </p:txBody>
      </p:sp>
      <p:sp>
        <p:nvSpPr>
          <p:cNvPr id="5" name="Date Placeholder 4"/>
          <p:cNvSpPr>
            <a:spLocks noGrp="1"/>
          </p:cNvSpPr>
          <p:nvPr>
            <p:ph type="dt" sz="half" idx="10"/>
          </p:nvPr>
        </p:nvSpPr>
        <p:spPr/>
        <p:txBody>
          <a:bodyPr/>
          <a:lstStyle/>
          <a:p>
            <a:r>
              <a:rPr lang="en-US" altLang="en-US" smtClean="0"/>
              <a:t>19-Sep-13</a:t>
            </a:r>
            <a:endParaRPr lang="en-US" altLang="en-US"/>
          </a:p>
        </p:txBody>
      </p:sp>
      <p:sp>
        <p:nvSpPr>
          <p:cNvPr id="6" name="Footer Placeholder 5"/>
          <p:cNvSpPr>
            <a:spLocks noGrp="1"/>
          </p:cNvSpPr>
          <p:nvPr>
            <p:ph type="ftr" sz="quarter" idx="11"/>
          </p:nvPr>
        </p:nvSpPr>
        <p:spPr/>
        <p:txBody>
          <a:body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4</a:t>
            </a:fld>
            <a:endParaRPr lang="en-US" altLang="en-US"/>
          </a:p>
        </p:txBody>
      </p:sp>
    </p:spTree>
    <p:extLst>
      <p:ext uri="{BB962C8B-B14F-4D97-AF65-F5344CB8AC3E}">
        <p14:creationId xmlns:p14="http://schemas.microsoft.com/office/powerpoint/2010/main" val="399579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smtClean="0"/>
              <a:t>Debate</a:t>
            </a:r>
            <a:r>
              <a:rPr lang="en-US" smtClean="0"/>
              <a:t>”</a:t>
            </a:r>
            <a:endParaRPr lang="en-US" dirty="0"/>
          </a:p>
        </p:txBody>
      </p:sp>
      <p:sp>
        <p:nvSpPr>
          <p:cNvPr id="7" name="Text Placeholder 6"/>
          <p:cNvSpPr>
            <a:spLocks noGrp="1"/>
          </p:cNvSpPr>
          <p:nvPr>
            <p:ph type="body" idx="1"/>
          </p:nvPr>
        </p:nvSpPr>
        <p:spPr/>
        <p:txBody>
          <a:bodyPr/>
          <a:lstStyle/>
          <a:p>
            <a:r>
              <a:rPr lang="en-US" dirty="0" smtClean="0"/>
              <a:t>Essentialism</a:t>
            </a:r>
            <a:endParaRPr lang="en-US" dirty="0"/>
          </a:p>
        </p:txBody>
      </p:sp>
      <p:sp>
        <p:nvSpPr>
          <p:cNvPr id="8" name="Content Placeholder 7"/>
          <p:cNvSpPr>
            <a:spLocks noGrp="1"/>
          </p:cNvSpPr>
          <p:nvPr>
            <p:ph sz="half" idx="2"/>
          </p:nvPr>
        </p:nvSpPr>
        <p:spPr/>
        <p:txBody>
          <a:bodyPr/>
          <a:lstStyle/>
          <a:p>
            <a:r>
              <a:rPr lang="en-US" dirty="0" smtClean="0"/>
              <a:t>Sexual categories as</a:t>
            </a:r>
          </a:p>
          <a:p>
            <a:pPr lvl="1"/>
            <a:r>
              <a:rPr lang="en-US" dirty="0" smtClean="0"/>
              <a:t>Preference-focused</a:t>
            </a:r>
          </a:p>
          <a:p>
            <a:pPr lvl="1"/>
            <a:r>
              <a:rPr lang="en-US" dirty="0" smtClean="0"/>
              <a:t>Culturally-historically constant</a:t>
            </a:r>
          </a:p>
          <a:p>
            <a:pPr lvl="1"/>
            <a:r>
              <a:rPr lang="en-US" dirty="0" smtClean="0"/>
              <a:t>Biologically determined</a:t>
            </a:r>
          </a:p>
          <a:p>
            <a:pPr lvl="1"/>
            <a:r>
              <a:rPr lang="en-US" dirty="0" smtClean="0"/>
              <a:t>Cognitively significant</a:t>
            </a:r>
            <a:endParaRPr lang="en-US" dirty="0"/>
          </a:p>
        </p:txBody>
      </p:sp>
      <p:sp>
        <p:nvSpPr>
          <p:cNvPr id="9" name="Text Placeholder 8"/>
          <p:cNvSpPr>
            <a:spLocks noGrp="1"/>
          </p:cNvSpPr>
          <p:nvPr>
            <p:ph type="body" sz="quarter" idx="3"/>
          </p:nvPr>
        </p:nvSpPr>
        <p:spPr/>
        <p:txBody>
          <a:bodyPr/>
          <a:lstStyle/>
          <a:p>
            <a:r>
              <a:rPr lang="en-US" dirty="0" err="1" smtClean="0"/>
              <a:t>Constructionsim</a:t>
            </a:r>
            <a:endParaRPr lang="en-US" dirty="0"/>
          </a:p>
        </p:txBody>
      </p:sp>
      <p:sp>
        <p:nvSpPr>
          <p:cNvPr id="10" name="Content Placeholder 9"/>
          <p:cNvSpPr>
            <a:spLocks noGrp="1"/>
          </p:cNvSpPr>
          <p:nvPr>
            <p:ph sz="quarter" idx="4"/>
          </p:nvPr>
        </p:nvSpPr>
        <p:spPr/>
        <p:txBody>
          <a:bodyPr/>
          <a:lstStyle/>
          <a:p>
            <a:r>
              <a:rPr lang="en-US" dirty="0" smtClean="0"/>
              <a:t>Sexual categories as</a:t>
            </a:r>
          </a:p>
          <a:p>
            <a:pPr lvl="1"/>
            <a:r>
              <a:rPr lang="en-US" dirty="0" smtClean="0"/>
              <a:t>Variably focused</a:t>
            </a:r>
          </a:p>
          <a:p>
            <a:pPr lvl="1"/>
            <a:r>
              <a:rPr lang="en-US" dirty="0" smtClean="0"/>
              <a:t>Culturally-historically situated</a:t>
            </a:r>
          </a:p>
          <a:p>
            <a:pPr lvl="1"/>
            <a:r>
              <a:rPr lang="en-US" dirty="0" smtClean="0"/>
              <a:t>Socially conditioned</a:t>
            </a:r>
          </a:p>
          <a:p>
            <a:pPr lvl="1"/>
            <a:r>
              <a:rPr lang="en-US" dirty="0" smtClean="0"/>
              <a:t>Subjectively significant</a:t>
            </a:r>
            <a:endParaRPr lang="en-US" dirty="0"/>
          </a:p>
        </p:txBody>
      </p:sp>
      <p:sp>
        <p:nvSpPr>
          <p:cNvPr id="4" name="Date Placeholder 3"/>
          <p:cNvSpPr>
            <a:spLocks noGrp="1"/>
          </p:cNvSpPr>
          <p:nvPr>
            <p:ph type="dt" sz="half" idx="10"/>
          </p:nvPr>
        </p:nvSpPr>
        <p:spPr/>
        <p:txBody>
          <a:bodyPr/>
          <a:lstStyle/>
          <a:p>
            <a:r>
              <a:rPr lang="en-US" altLang="en-US" smtClean="0"/>
              <a:t>19-Sep-13</a:t>
            </a:r>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5</a:t>
            </a:fld>
            <a:endParaRPr lang="en-US" altLang="en-US"/>
          </a:p>
        </p:txBody>
      </p:sp>
      <p:sp>
        <p:nvSpPr>
          <p:cNvPr id="12" name="TextBox 11"/>
          <p:cNvSpPr txBox="1"/>
          <p:nvPr/>
        </p:nvSpPr>
        <p:spPr>
          <a:xfrm>
            <a:off x="533400" y="4962753"/>
            <a:ext cx="8069008" cy="715089"/>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pPr marL="465138" indent="-465138"/>
            <a:r>
              <a:rPr lang="en-US" dirty="0" smtClean="0">
                <a:latin typeface="Calibri" panose="020F0502020204030204" pitchFamily="34" charset="0"/>
              </a:rPr>
              <a:t>David Halperin. “‘</a:t>
            </a:r>
            <a:r>
              <a:rPr lang="en-US" dirty="0">
                <a:latin typeface="Calibri" panose="020F0502020204030204" pitchFamily="34" charset="0"/>
              </a:rPr>
              <a:t>Homosexuality’: A Cultural Construct (An Exchange with Richard Schneider</a:t>
            </a:r>
            <a:r>
              <a:rPr lang="en-US" dirty="0" smtClean="0">
                <a:latin typeface="Calibri" panose="020F0502020204030204" pitchFamily="34" charset="0"/>
              </a:rPr>
              <a:t>).” In </a:t>
            </a:r>
            <a:r>
              <a:rPr lang="en-US" i="1" dirty="0" smtClean="0">
                <a:latin typeface="Calibri" panose="020F0502020204030204" pitchFamily="34" charset="0"/>
              </a:rPr>
              <a:t>One </a:t>
            </a:r>
            <a:r>
              <a:rPr lang="en-US" i="1" dirty="0">
                <a:latin typeface="Calibri" panose="020F0502020204030204" pitchFamily="34" charset="0"/>
              </a:rPr>
              <a:t>Hundred Years of </a:t>
            </a:r>
            <a:r>
              <a:rPr lang="en-US" i="1" dirty="0" smtClean="0">
                <a:latin typeface="Calibri" panose="020F0502020204030204" pitchFamily="34" charset="0"/>
              </a:rPr>
              <a:t>Homosexuality</a:t>
            </a:r>
            <a:r>
              <a:rPr lang="en-US" dirty="0" smtClean="0">
                <a:latin typeface="Calibri" panose="020F0502020204030204" pitchFamily="34" charset="0"/>
              </a:rPr>
              <a:t> (1990).</a:t>
            </a:r>
          </a:p>
        </p:txBody>
      </p:sp>
    </p:spTree>
    <p:extLst>
      <p:ext uri="{BB962C8B-B14F-4D97-AF65-F5344CB8AC3E}">
        <p14:creationId xmlns:p14="http://schemas.microsoft.com/office/powerpoint/2010/main" val="374623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8"/>
          <p:cNvSpPr>
            <a:spLocks noGrp="1" noChangeArrowheads="1"/>
          </p:cNvSpPr>
          <p:nvPr>
            <p:ph type="title"/>
          </p:nvPr>
        </p:nvSpPr>
        <p:spPr/>
        <p:txBody>
          <a:bodyPr/>
          <a:lstStyle/>
          <a:p>
            <a:pPr eaLnBrk="1" hangingPunct="1"/>
            <a:r>
              <a:rPr lang="en-US" altLang="en-US" dirty="0" smtClean="0"/>
              <a:t>Recap and Update</a:t>
            </a:r>
          </a:p>
        </p:txBody>
      </p:sp>
      <p:sp>
        <p:nvSpPr>
          <p:cNvPr id="5125" name="Rectangle 9"/>
          <p:cNvSpPr>
            <a:spLocks noGrp="1" noChangeArrowheads="1"/>
          </p:cNvSpPr>
          <p:nvPr>
            <p:ph type="body" idx="1"/>
          </p:nvPr>
        </p:nvSpPr>
        <p:spPr/>
        <p:txBody>
          <a:bodyPr/>
          <a:lstStyle/>
          <a:p>
            <a:pPr eaLnBrk="1" hangingPunct="1"/>
            <a:r>
              <a:rPr lang="en-US" altLang="en-US" dirty="0" smtClean="0"/>
              <a:t>Definitions, Theories, Practices</a:t>
            </a:r>
          </a:p>
        </p:txBody>
      </p:sp>
    </p:spTree>
    <p:extLst>
      <p:ext uri="{BB962C8B-B14F-4D97-AF65-F5344CB8AC3E}">
        <p14:creationId xmlns:p14="http://schemas.microsoft.com/office/powerpoint/2010/main" val="397341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dirty="0" smtClean="0"/>
              <a:t>Definitions: What is…?</a:t>
            </a:r>
          </a:p>
        </p:txBody>
      </p:sp>
      <p:sp>
        <p:nvSpPr>
          <p:cNvPr id="6147" name="Text Placeholder 5"/>
          <p:cNvSpPr>
            <a:spLocks noGrp="1"/>
          </p:cNvSpPr>
          <p:nvPr>
            <p:ph type="body" idx="1"/>
          </p:nvPr>
        </p:nvSpPr>
        <p:spPr/>
        <p:txBody>
          <a:bodyPr/>
          <a:lstStyle/>
          <a:p>
            <a:pPr eaLnBrk="1" hangingPunct="1"/>
            <a:r>
              <a:rPr lang="en-US" altLang="en-US" dirty="0" smtClean="0"/>
              <a:t>gender </a:t>
            </a:r>
            <a:r>
              <a:rPr lang="en-US" altLang="en-US" dirty="0" smtClean="0">
                <a:hlinkClick r:id="rId3" action="ppaction://hlinksldjump"/>
              </a:rPr>
              <a:t>(OED on…)</a:t>
            </a:r>
            <a:endParaRPr lang="en-US" altLang="en-US" dirty="0" smtClean="0"/>
          </a:p>
        </p:txBody>
      </p:sp>
      <p:sp>
        <p:nvSpPr>
          <p:cNvPr id="6148" name="Content Placeholder 6"/>
          <p:cNvSpPr>
            <a:spLocks noGrp="1"/>
          </p:cNvSpPr>
          <p:nvPr>
            <p:ph sz="half" idx="2"/>
          </p:nvPr>
        </p:nvSpPr>
        <p:spPr/>
        <p:txBody>
          <a:bodyPr/>
          <a:lstStyle/>
          <a:p>
            <a:pPr eaLnBrk="1" hangingPunct="1"/>
            <a:r>
              <a:rPr lang="en-US" altLang="en-US" dirty="0" smtClean="0"/>
              <a:t>physical sex that a person identifies with</a:t>
            </a:r>
          </a:p>
          <a:p>
            <a:pPr lvl="1"/>
            <a:r>
              <a:rPr lang="en-US" altLang="en-US" dirty="0" smtClean="0"/>
              <a:t>subjectivity v social perception</a:t>
            </a:r>
          </a:p>
          <a:p>
            <a:pPr eaLnBrk="1" hangingPunct="1"/>
            <a:r>
              <a:rPr lang="en-US" altLang="en-US" dirty="0" smtClean="0"/>
              <a:t>sex v gender</a:t>
            </a:r>
          </a:p>
          <a:p>
            <a:pPr lvl="1"/>
            <a:r>
              <a:rPr lang="en-US" altLang="en-US" dirty="0" smtClean="0"/>
              <a:t>sex = biological category</a:t>
            </a:r>
          </a:p>
          <a:p>
            <a:pPr lvl="1"/>
            <a:r>
              <a:rPr lang="en-US" altLang="en-US" dirty="0" smtClean="0"/>
              <a:t>gender = social roles/associations</a:t>
            </a:r>
          </a:p>
          <a:p>
            <a:pPr lvl="1"/>
            <a:endParaRPr lang="en-US" altLang="en-US" dirty="0" smtClean="0"/>
          </a:p>
        </p:txBody>
      </p:sp>
      <p:sp>
        <p:nvSpPr>
          <p:cNvPr id="6149" name="Text Placeholder 7"/>
          <p:cNvSpPr>
            <a:spLocks noGrp="1"/>
          </p:cNvSpPr>
          <p:nvPr>
            <p:ph type="body" sz="quarter" idx="3"/>
          </p:nvPr>
        </p:nvSpPr>
        <p:spPr/>
        <p:txBody>
          <a:bodyPr/>
          <a:lstStyle/>
          <a:p>
            <a:pPr eaLnBrk="1" hangingPunct="1"/>
            <a:r>
              <a:rPr lang="en-US" altLang="en-US" dirty="0" smtClean="0"/>
              <a:t>sexuality </a:t>
            </a:r>
            <a:r>
              <a:rPr lang="en-US" altLang="en-US" dirty="0" smtClean="0">
                <a:hlinkClick r:id="rId4" action="ppaction://hlinksldjump"/>
              </a:rPr>
              <a:t>(OED on…)</a:t>
            </a:r>
            <a:endParaRPr lang="en-US" altLang="en-US" dirty="0" smtClean="0"/>
          </a:p>
        </p:txBody>
      </p:sp>
      <p:sp>
        <p:nvSpPr>
          <p:cNvPr id="6150" name="Content Placeholder 8"/>
          <p:cNvSpPr>
            <a:spLocks noGrp="1"/>
          </p:cNvSpPr>
          <p:nvPr>
            <p:ph sz="quarter" idx="4"/>
          </p:nvPr>
        </p:nvSpPr>
        <p:spPr/>
        <p:txBody>
          <a:bodyPr/>
          <a:lstStyle/>
          <a:p>
            <a:pPr eaLnBrk="1" hangingPunct="1"/>
            <a:r>
              <a:rPr lang="en-US" altLang="en-US" dirty="0" smtClean="0"/>
              <a:t>preference in ones taste for their desires</a:t>
            </a:r>
          </a:p>
          <a:p>
            <a:pPr eaLnBrk="1" hangingPunct="1"/>
            <a:r>
              <a:rPr lang="en-US" altLang="en-US" dirty="0" smtClean="0"/>
              <a:t>the essence of acknowledgement of oneself as possessing sexual desires</a:t>
            </a:r>
          </a:p>
          <a:p>
            <a:pPr lvl="1"/>
            <a:r>
              <a:rPr lang="en-US" altLang="en-US" dirty="0" smtClean="0"/>
              <a:t>left out preference</a:t>
            </a:r>
          </a:p>
          <a:p>
            <a:r>
              <a:rPr lang="en-US" altLang="en-US" dirty="0" smtClean="0"/>
              <a:t>definition based on acts</a:t>
            </a:r>
          </a:p>
        </p:txBody>
      </p:sp>
      <p:sp>
        <p:nvSpPr>
          <p:cNvPr id="2" name="Date Placeholder 1"/>
          <p:cNvSpPr>
            <a:spLocks noGrp="1"/>
          </p:cNvSpPr>
          <p:nvPr>
            <p:ph type="dt" sz="half" idx="10"/>
          </p:nvPr>
        </p:nvSpPr>
        <p:spPr/>
        <p:txBody>
          <a:bodyPr/>
          <a:lstStyle/>
          <a:p>
            <a:r>
              <a:rPr lang="en-US" altLang="en-US" smtClean="0"/>
              <a:t>19-Sep-13</a:t>
            </a:r>
            <a:endParaRPr lang="en-US" altLang="en-US"/>
          </a:p>
        </p:txBody>
      </p:sp>
      <p:sp>
        <p:nvSpPr>
          <p:cNvPr id="3" name="Footer Placeholder 2"/>
          <p:cNvSpPr>
            <a:spLocks noGrp="1"/>
          </p:cNvSpPr>
          <p:nvPr>
            <p:ph type="ftr" sz="quarter" idx="11"/>
          </p:nvPr>
        </p:nvSpPr>
        <p:spPr/>
        <p:txBody>
          <a:bodyPr/>
          <a:lstStyle/>
          <a:p>
            <a:r>
              <a:rPr lang="en-US" altLang="en-US" smtClean="0"/>
              <a:t>Ancient Sexuality and Gender</a:t>
            </a:r>
            <a:endParaRPr lang="en-US" altLang="en-US"/>
          </a:p>
        </p:txBody>
      </p:sp>
      <p:sp>
        <p:nvSpPr>
          <p:cNvPr id="4" name="Slide Number Placeholder 3"/>
          <p:cNvSpPr>
            <a:spLocks noGrp="1"/>
          </p:cNvSpPr>
          <p:nvPr>
            <p:ph type="sldNum" sz="quarter" idx="12"/>
          </p:nvPr>
        </p:nvSpPr>
        <p:spPr/>
        <p:txBody>
          <a:bodyPr/>
          <a:lstStyle/>
          <a:p>
            <a:fld id="{A3252525-01FE-43C4-B8EE-2D97A9156A80}" type="slidenum">
              <a:rPr lang="en-US" altLang="en-US" smtClean="0"/>
              <a:pPr/>
              <a:t>7</a:t>
            </a:fld>
            <a:endParaRPr lang="en-US" altLang="en-US"/>
          </a:p>
        </p:txBody>
      </p:sp>
    </p:spTree>
    <p:extLst>
      <p:ext uri="{BB962C8B-B14F-4D97-AF65-F5344CB8AC3E}">
        <p14:creationId xmlns:p14="http://schemas.microsoft.com/office/powerpoint/2010/main" val="295813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1358058" y="1659285"/>
            <a:ext cx="6427884" cy="3539430"/>
          </a:xfrm>
          <a:prstGeom prst="rect">
            <a:avLst/>
          </a:prstGeom>
          <a:noFill/>
        </p:spPr>
        <p:txBody>
          <a:bodyPr wrap="square" rtlCol="0" anchor="ctr" anchorCtr="0">
            <a:spAutoFit/>
          </a:bodyPr>
          <a:lstStyle/>
          <a:p>
            <a:pPr algn="ctr"/>
            <a:r>
              <a:rPr lang="en-US" sz="2800" dirty="0" smtClean="0">
                <a:latin typeface="Calibri" panose="020F0502020204030204" pitchFamily="34" charset="0"/>
              </a:rPr>
              <a:t>“Psychol</a:t>
            </a:r>
            <a:r>
              <a:rPr lang="en-US" sz="2800" dirty="0">
                <a:latin typeface="Calibri" panose="020F0502020204030204" pitchFamily="34" charset="0"/>
              </a:rPr>
              <a:t>. and </a:t>
            </a:r>
            <a:r>
              <a:rPr lang="en-US" sz="2800" dirty="0" err="1">
                <a:latin typeface="Calibri" panose="020F0502020204030204" pitchFamily="34" charset="0"/>
              </a:rPr>
              <a:t>Sociol</a:t>
            </a:r>
            <a:r>
              <a:rPr lang="en-US" sz="2800" dirty="0">
                <a:latin typeface="Calibri" panose="020F0502020204030204" pitchFamily="34" charset="0"/>
              </a:rPr>
              <a:t>. (orig. U.S.). The state of being male or female as expressed by social or cultural distinctions and differences, rather than biological ones; the collective attributes or traits associated with a particular sex, or determined as a result of one's sex. Also: a (male or female) group characterized in this way</a:t>
            </a:r>
            <a:r>
              <a:rPr lang="en-US" sz="2800" dirty="0" smtClean="0">
                <a:latin typeface="Calibri" panose="020F0502020204030204" pitchFamily="34" charset="0"/>
              </a:rPr>
              <a:t>.” </a:t>
            </a:r>
            <a:r>
              <a:rPr lang="en-US" sz="2800" dirty="0">
                <a:latin typeface="Calibri" panose="020F0502020204030204" pitchFamily="34" charset="0"/>
              </a:rPr>
              <a:t>(</a:t>
            </a:r>
            <a:r>
              <a:rPr lang="en-US" sz="2800" i="1" dirty="0">
                <a:latin typeface="Calibri" panose="020F0502020204030204" pitchFamily="34" charset="0"/>
              </a:rPr>
              <a:t>OED</a:t>
            </a:r>
            <a:r>
              <a:rPr lang="en-US" sz="2800" dirty="0">
                <a:latin typeface="Calibri" panose="020F0502020204030204" pitchFamily="34" charset="0"/>
              </a:rPr>
              <a:t> 3.b.)</a:t>
            </a:r>
            <a:endParaRPr lang="en-US" sz="2800" dirty="0" smtClean="0">
              <a:latin typeface="Calibri" panose="020F0502020204030204" pitchFamily="34" charset="0"/>
            </a:endParaRPr>
          </a:p>
        </p:txBody>
      </p:sp>
      <p:sp>
        <p:nvSpPr>
          <p:cNvPr id="3" name="Title 2"/>
          <p:cNvSpPr>
            <a:spLocks noGrp="1"/>
          </p:cNvSpPr>
          <p:nvPr>
            <p:ph type="title"/>
          </p:nvPr>
        </p:nvSpPr>
        <p:spPr/>
        <p:txBody>
          <a:bodyPr/>
          <a:lstStyle/>
          <a:p>
            <a:r>
              <a:rPr lang="en-US" i="1" dirty="0" smtClean="0"/>
              <a:t>OED</a:t>
            </a:r>
            <a:r>
              <a:rPr lang="en-US" dirty="0" smtClean="0"/>
              <a:t> on Gender</a:t>
            </a:r>
            <a:endParaRPr lang="en-US" dirty="0"/>
          </a:p>
        </p:txBody>
      </p:sp>
      <p:sp>
        <p:nvSpPr>
          <p:cNvPr id="4" name="Action Button: Return 3">
            <a:hlinkClick r:id="" action="ppaction://hlinkshowjump?jump=lastslideviewed" highlightClick="1"/>
          </p:cNvPr>
          <p:cNvSpPr/>
          <p:nvPr/>
        </p:nvSpPr>
        <p:spPr bwMode="auto">
          <a:xfrm>
            <a:off x="8338782" y="218364"/>
            <a:ext cx="532263" cy="696036"/>
          </a:xfrm>
          <a:prstGeom prst="actionButtonRetur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74967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1358058" y="1797785"/>
            <a:ext cx="6427884" cy="3262432"/>
          </a:xfrm>
          <a:prstGeom prst="rect">
            <a:avLst/>
          </a:prstGeom>
          <a:noFill/>
        </p:spPr>
        <p:txBody>
          <a:bodyPr wrap="square" rtlCol="0" anchor="ctr" anchorCtr="0">
            <a:spAutoFit/>
          </a:bodyPr>
          <a:lstStyle/>
          <a:p>
            <a:pPr algn="ctr">
              <a:spcAft>
                <a:spcPts val="1200"/>
              </a:spcAft>
            </a:pPr>
            <a:r>
              <a:rPr lang="en-US" sz="2800" dirty="0" smtClean="0">
                <a:latin typeface="Calibri" panose="020F0502020204030204" pitchFamily="34" charset="0"/>
              </a:rPr>
              <a:t>“Sexual </a:t>
            </a:r>
            <a:r>
              <a:rPr lang="en-US" sz="2800" dirty="0">
                <a:latin typeface="Calibri" panose="020F0502020204030204" pitchFamily="34" charset="0"/>
              </a:rPr>
              <a:t>nature, instinct, or feelings; the possession or expression of these</a:t>
            </a:r>
            <a:r>
              <a:rPr lang="en-US" sz="2800" dirty="0" smtClean="0">
                <a:latin typeface="Calibri" panose="020F0502020204030204" pitchFamily="34" charset="0"/>
              </a:rPr>
              <a:t>.” </a:t>
            </a:r>
            <a:r>
              <a:rPr lang="en-US" sz="2800" dirty="0">
                <a:latin typeface="Calibri" panose="020F0502020204030204" pitchFamily="34" charset="0"/>
              </a:rPr>
              <a:t>(2.)</a:t>
            </a:r>
          </a:p>
          <a:p>
            <a:pPr algn="ctr">
              <a:spcAft>
                <a:spcPts val="1200"/>
              </a:spcAft>
            </a:pPr>
            <a:r>
              <a:rPr lang="en-US" sz="2800" dirty="0" smtClean="0">
                <a:latin typeface="Calibri" panose="020F0502020204030204" pitchFamily="34" charset="0"/>
              </a:rPr>
              <a:t>“A </a:t>
            </a:r>
            <a:r>
              <a:rPr lang="en-US" sz="2800" dirty="0">
                <a:latin typeface="Calibri" panose="020F0502020204030204" pitchFamily="34" charset="0"/>
              </a:rPr>
              <a:t>person's sexual identity in relation to the gender to which he or she is typically attracted; the fact of being heterosexual, homosexual, or bisexual; sexual orientation</a:t>
            </a:r>
            <a:r>
              <a:rPr lang="en-US" sz="2800" dirty="0" smtClean="0">
                <a:latin typeface="Calibri" panose="020F0502020204030204" pitchFamily="34" charset="0"/>
              </a:rPr>
              <a:t>.” </a:t>
            </a:r>
            <a:r>
              <a:rPr lang="en-US" sz="2800" dirty="0">
                <a:latin typeface="Calibri" panose="020F0502020204030204" pitchFamily="34" charset="0"/>
              </a:rPr>
              <a:t>(5.)</a:t>
            </a:r>
            <a:endParaRPr lang="en-US" sz="2800" dirty="0" smtClean="0">
              <a:latin typeface="Calibri" panose="020F0502020204030204" pitchFamily="34" charset="0"/>
            </a:endParaRPr>
          </a:p>
        </p:txBody>
      </p:sp>
      <p:sp>
        <p:nvSpPr>
          <p:cNvPr id="3" name="Title 2"/>
          <p:cNvSpPr>
            <a:spLocks noGrp="1"/>
          </p:cNvSpPr>
          <p:nvPr>
            <p:ph type="title"/>
          </p:nvPr>
        </p:nvSpPr>
        <p:spPr/>
        <p:txBody>
          <a:bodyPr/>
          <a:lstStyle/>
          <a:p>
            <a:r>
              <a:rPr lang="en-US" i="1" dirty="0" smtClean="0"/>
              <a:t>OED</a:t>
            </a:r>
            <a:r>
              <a:rPr lang="en-US" dirty="0" smtClean="0"/>
              <a:t> on Sexuality</a:t>
            </a:r>
            <a:endParaRPr lang="en-US" dirty="0"/>
          </a:p>
        </p:txBody>
      </p:sp>
      <p:sp>
        <p:nvSpPr>
          <p:cNvPr id="4" name="Action Button: Return 3">
            <a:hlinkClick r:id="" action="ppaction://hlinkshowjump?jump=lastslideviewed" highlightClick="1"/>
          </p:cNvPr>
          <p:cNvSpPr/>
          <p:nvPr/>
        </p:nvSpPr>
        <p:spPr bwMode="auto">
          <a:xfrm>
            <a:off x="8338782" y="218364"/>
            <a:ext cx="532263" cy="696036"/>
          </a:xfrm>
          <a:prstGeom prst="actionButtonRetur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74780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772</TotalTime>
  <Words>1964</Words>
  <Application>Microsoft Office PowerPoint</Application>
  <PresentationFormat>On-screen Show (4:3)</PresentationFormat>
  <Paragraphs>261</Paragraphs>
  <Slides>19</Slides>
  <Notes>19</Notes>
  <HiddenSlides>2</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ancient_sexuality_and_gender</vt:lpstr>
      <vt:lpstr>Pederasty Plus…</vt:lpstr>
      <vt:lpstr>Agenda</vt:lpstr>
      <vt:lpstr>Adventures in Critical Thinking</vt:lpstr>
      <vt:lpstr>What Does Halperin Say?</vt:lpstr>
      <vt:lpstr>The “Debate”</vt:lpstr>
      <vt:lpstr>Recap and Update</vt:lpstr>
      <vt:lpstr>Definitions: What is…?</vt:lpstr>
      <vt:lpstr>OED on Gender</vt:lpstr>
      <vt:lpstr>OED on Sexuality</vt:lpstr>
      <vt:lpstr>Butler / Foucault (compare/contrast)</vt:lpstr>
      <vt:lpstr>Foucault Part 1: “Moral Problematization”</vt:lpstr>
      <vt:lpstr>“Sexual-Social Isomorphism”</vt:lpstr>
      <vt:lpstr>Pederasty</vt:lpstr>
      <vt:lpstr>Vocabulary of Pederasty…</vt:lpstr>
      <vt:lpstr>PowerPoint Presentation</vt:lpstr>
      <vt:lpstr>Choose Your Lenses</vt:lpstr>
      <vt:lpstr>PowerPoint Presentation</vt:lpstr>
      <vt:lpstr>Ps-Demosthenes: Erotic Essay</vt:lpstr>
      <vt:lpstr>Quotes (choose your lenses)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Pederasty Plus…</dc:title>
  <dc:creator>ascholtz</dc:creator>
  <cp:lastModifiedBy>ascholtz</cp:lastModifiedBy>
  <cp:revision>130</cp:revision>
  <cp:lastPrinted>2013-09-19T18:39:55Z</cp:lastPrinted>
  <dcterms:created xsi:type="dcterms:W3CDTF">2013-09-18T16:43:29Z</dcterms:created>
  <dcterms:modified xsi:type="dcterms:W3CDTF">2013-09-19T20:37:33Z</dcterms:modified>
</cp:coreProperties>
</file>