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1"/>
  </p:notesMasterIdLst>
  <p:handoutMasterIdLst>
    <p:handoutMasterId r:id="rId22"/>
  </p:handoutMasterIdLst>
  <p:sldIdLst>
    <p:sldId id="256" r:id="rId2"/>
    <p:sldId id="288" r:id="rId3"/>
    <p:sldId id="286" r:id="rId4"/>
    <p:sldId id="259" r:id="rId5"/>
    <p:sldId id="260" r:id="rId6"/>
    <p:sldId id="264" r:id="rId7"/>
    <p:sldId id="276" r:id="rId8"/>
    <p:sldId id="279" r:id="rId9"/>
    <p:sldId id="277" r:id="rId10"/>
    <p:sldId id="278" r:id="rId11"/>
    <p:sldId id="289" r:id="rId12"/>
    <p:sldId id="269" r:id="rId13"/>
    <p:sldId id="270" r:id="rId14"/>
    <p:sldId id="271" r:id="rId15"/>
    <p:sldId id="272" r:id="rId16"/>
    <p:sldId id="280" r:id="rId17"/>
    <p:sldId id="282" r:id="rId18"/>
    <p:sldId id="284" r:id="rId19"/>
    <p:sldId id="285" r:id="rId20"/>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59" autoAdjust="0"/>
    <p:restoredTop sz="86406" autoAdjust="0"/>
  </p:normalViewPr>
  <p:slideViewPr>
    <p:cSldViewPr snapToGrid="0" showGuides="1">
      <p:cViewPr varScale="1">
        <p:scale>
          <a:sx n="70" d="100"/>
          <a:sy n="70" d="100"/>
        </p:scale>
        <p:origin x="-2010" y="-102"/>
      </p:cViewPr>
      <p:guideLst>
        <p:guide orient="horz" pos="2159"/>
        <p:guide pos="2880"/>
      </p:guideLst>
    </p:cSldViewPr>
  </p:slideViewPr>
  <p:outlineViewPr>
    <p:cViewPr>
      <p:scale>
        <a:sx n="50" d="100"/>
        <a:sy n="50" d="100"/>
      </p:scale>
      <p:origin x="396" y="3684"/>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F277290-D155-4EE2-B2DB-77AF951451E9}"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D35F5107-F169-412C-BBBD-AB87EAFD53C0}" type="slidenum">
              <a:rPr lang="en-US" altLang="en-US"/>
              <a:pPr/>
              <a:t>1</a:t>
            </a:fld>
            <a:endParaRPr lang="en-US" altLang="en-US"/>
          </a:p>
        </p:txBody>
      </p:sp>
      <p:sp>
        <p:nvSpPr>
          <p:cNvPr id="662530" name="Rectangle 2"/>
          <p:cNvSpPr>
            <a:spLocks noGrp="1" noRot="1" noChangeAspect="1" noChangeArrowheads="1" noTextEdit="1"/>
          </p:cNvSpPr>
          <p:nvPr>
            <p:ph type="sldImg"/>
          </p:nvPr>
        </p:nvSpPr>
        <p:spPr>
          <a:xfrm>
            <a:off x="2227263" y="700088"/>
            <a:ext cx="2592387" cy="1944687"/>
          </a:xfrm>
          <a:ln/>
        </p:spPr>
      </p:sp>
      <p:sp>
        <p:nvSpPr>
          <p:cNvPr id="662531" name="Rectangle 3"/>
          <p:cNvSpPr>
            <a:spLocks noGrp="1" noChangeArrowheads="1"/>
          </p:cNvSpPr>
          <p:nvPr>
            <p:ph type="body" idx="1"/>
          </p:nvPr>
        </p:nvSpPr>
        <p:spPr/>
        <p:txBody>
          <a:bodyPr/>
          <a:lstStyle/>
          <a:p>
            <a:pPr lvl="1"/>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by why does </a:t>
            </a:r>
            <a:r>
              <a:rPr lang="en-US" dirty="0" err="1" smtClean="0"/>
              <a:t>tim</a:t>
            </a:r>
            <a:r>
              <a:rPr lang="en-US" dirty="0" smtClean="0"/>
              <a:t> want it?</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339141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374255C-F806-49CD-AF4F-5E6183903D6F}"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616CB095-5005-46AA-9C8D-815CB31D6C87}" type="slidenum">
              <a:rPr lang="en-US" altLang="en-US"/>
              <a:pPr/>
              <a:t>11</a:t>
            </a:fld>
            <a:endParaRPr lang="en-US" altLang="en-US"/>
          </a:p>
        </p:txBody>
      </p:sp>
      <p:sp>
        <p:nvSpPr>
          <p:cNvPr id="734210" name="Rectangle 2"/>
          <p:cNvSpPr>
            <a:spLocks noGrp="1" noRot="1" noChangeAspect="1" noChangeArrowheads="1" noTextEdit="1"/>
          </p:cNvSpPr>
          <p:nvPr>
            <p:ph type="sldImg"/>
          </p:nvPr>
        </p:nvSpPr>
        <p:spPr>
          <a:xfrm>
            <a:off x="2262188" y="468313"/>
            <a:ext cx="2493962" cy="1870075"/>
          </a:xfrm>
          <a:ln/>
        </p:spPr>
      </p:sp>
      <p:sp>
        <p:nvSpPr>
          <p:cNvPr id="734211" name="Rectangle 3"/>
          <p:cNvSpPr>
            <a:spLocks noGrp="1" noChangeArrowheads="1"/>
          </p:cNvSpPr>
          <p:nvPr>
            <p:ph type="body" idx="1"/>
          </p:nvPr>
        </p:nvSpPr>
        <p:spPr/>
        <p:txBody>
          <a:bodyPr/>
          <a:lstStyle/>
          <a:p>
            <a:pPr lvl="1">
              <a:buFontTx/>
              <a:buNone/>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C50A925-9FDF-4412-9220-46AEDAA35A09}"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0D6C1EBC-BE9A-4F0F-A506-5F1F9354D2D3}" type="slidenum">
              <a:rPr lang="en-US" altLang="en-US"/>
              <a:pPr/>
              <a:t>12</a:t>
            </a:fld>
            <a:endParaRPr lang="en-US" altLang="en-US"/>
          </a:p>
        </p:txBody>
      </p:sp>
      <p:sp>
        <p:nvSpPr>
          <p:cNvPr id="694274" name="Rectangle 2"/>
          <p:cNvSpPr>
            <a:spLocks noGrp="1" noRot="1" noChangeAspect="1" noChangeArrowheads="1" noTextEdit="1"/>
          </p:cNvSpPr>
          <p:nvPr>
            <p:ph type="sldImg"/>
          </p:nvPr>
        </p:nvSpPr>
        <p:spPr>
          <a:xfrm>
            <a:off x="2227263" y="700088"/>
            <a:ext cx="2592387" cy="1944687"/>
          </a:xfrm>
          <a:ln/>
        </p:spPr>
      </p:sp>
      <p:sp>
        <p:nvSpPr>
          <p:cNvPr id="6942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EB53E49-980E-4EF5-8C47-BEB0B61FCC7B}"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7B597E51-09B7-4449-ADE0-8C30845C13DA}" type="slidenum">
              <a:rPr lang="en-US" altLang="en-US"/>
              <a:pPr/>
              <a:t>13</a:t>
            </a:fld>
            <a:endParaRPr lang="en-US" altLang="en-US"/>
          </a:p>
        </p:txBody>
      </p:sp>
      <p:sp>
        <p:nvSpPr>
          <p:cNvPr id="688130" name="Rectangle 2"/>
          <p:cNvSpPr>
            <a:spLocks noGrp="1" noRot="1" noChangeAspect="1" noChangeArrowheads="1" noTextEdit="1"/>
          </p:cNvSpPr>
          <p:nvPr>
            <p:ph type="sldImg"/>
          </p:nvPr>
        </p:nvSpPr>
        <p:spPr>
          <a:xfrm>
            <a:off x="2227263" y="700088"/>
            <a:ext cx="2592387" cy="1944687"/>
          </a:xfrm>
          <a:ln/>
        </p:spPr>
      </p:sp>
      <p:sp>
        <p:nvSpPr>
          <p:cNvPr id="688131" name="Rectangle 3"/>
          <p:cNvSpPr>
            <a:spLocks noGrp="1" noChangeArrowheads="1"/>
          </p:cNvSpPr>
          <p:nvPr>
            <p:ph type="body" idx="1"/>
          </p:nvPr>
        </p:nvSpPr>
        <p:spPr/>
        <p:txBody>
          <a:bodyPr/>
          <a:lstStyle/>
          <a:p>
            <a:r>
              <a:rPr lang="en-US" altLang="en-US" dirty="0" smtClean="0"/>
              <a:t>INTRO REMARKS</a:t>
            </a:r>
          </a:p>
          <a:p>
            <a:r>
              <a:rPr lang="en-US" dirty="0" smtClean="0"/>
              <a:t>This work, entitled </a:t>
            </a:r>
            <a:r>
              <a:rPr lang="en-US" i="1" dirty="0" smtClean="0"/>
              <a:t>Symposium</a:t>
            </a:r>
            <a:r>
              <a:rPr lang="en-US" dirty="0" smtClean="0"/>
              <a:t> (Greek </a:t>
            </a:r>
            <a:r>
              <a:rPr lang="en-US" i="1" dirty="0" smtClean="0"/>
              <a:t>sumposion</a:t>
            </a:r>
            <a:r>
              <a:rPr lang="en-US" dirty="0" smtClean="0"/>
              <a:t>, "drinking party"), was written ca. 380-370 BCE — that's not much better than a guess.</a:t>
            </a:r>
          </a:p>
          <a:p>
            <a:pPr lvl="1"/>
            <a:r>
              <a:rPr lang="en-US" dirty="0" smtClean="0"/>
              <a:t>dramatic</a:t>
            </a:r>
            <a:r>
              <a:rPr lang="en-US" baseline="0" dirty="0" smtClean="0"/>
              <a:t> date: </a:t>
            </a:r>
            <a:r>
              <a:rPr lang="en-US" dirty="0" smtClean="0"/>
              <a:t>Of Agathon's drinking party: exactly 416 BCE. Of Apollodorus' recollection of it, sometime around 405. </a:t>
            </a:r>
          </a:p>
          <a:p>
            <a:pPr lvl="1"/>
            <a:r>
              <a:rPr lang="en-US" dirty="0" smtClean="0"/>
              <a:t>The dramatic situation is that the tragic poet Agathon (a character in Aristophanes' </a:t>
            </a:r>
            <a:r>
              <a:rPr lang="en-US" i="1" dirty="0" smtClean="0"/>
              <a:t>Ladies' Day</a:t>
            </a:r>
            <a:r>
              <a:rPr lang="en-US" dirty="0" smtClean="0"/>
              <a:t>, which we'll be reading soon) has won the prize for tragedy; he is throwing yet another party to celebrate. (The previous night, he, his troupe, and many of the same friends went on a real bender.) Here, the main thread is a kind of party game: guests at Agathon's party have to give speeches in praise of love.</a:t>
            </a:r>
          </a:p>
          <a:p>
            <a:r>
              <a:rPr lang="en-US" dirty="0" smtClean="0"/>
              <a:t>Socrates' love speech is saved for last, but there is much of interest in what precedes. Plus, there is a fascinating epilogue as the drunken Alcibiades bursts in.</a:t>
            </a:r>
            <a:endParaRPr lang="en-US" altLang="en-US" dirty="0" smtClean="0"/>
          </a:p>
          <a:p>
            <a:r>
              <a:rPr lang="en-US" altLang="en-US" dirty="0" smtClean="0"/>
              <a:t>ANALYSIS</a:t>
            </a:r>
          </a:p>
          <a:p>
            <a:pPr lvl="1"/>
            <a:r>
              <a:rPr lang="en-US" altLang="en-US" dirty="0" smtClean="0"/>
              <a:t>larger </a:t>
            </a:r>
            <a:r>
              <a:rPr lang="en-US" altLang="en-US" dirty="0"/>
              <a:t>argument</a:t>
            </a:r>
          </a:p>
          <a:p>
            <a:pPr lvl="2"/>
            <a:r>
              <a:rPr lang="en-US" altLang="en-US" dirty="0"/>
              <a:t>seems to be to find ways to justify/rationalize eros. all other gods praised; the deficiency in </a:t>
            </a:r>
            <a:r>
              <a:rPr lang="en-US" altLang="en-US" dirty="0" err="1"/>
              <a:t>eros’s</a:t>
            </a:r>
            <a:r>
              <a:rPr lang="en-US" altLang="en-US" dirty="0"/>
              <a:t> case (dangerous god, traditionally source of disease) perhaps understandable</a:t>
            </a:r>
          </a:p>
          <a:p>
            <a:pPr lvl="1"/>
            <a:r>
              <a:rPr lang="en-US" altLang="en-US" dirty="0"/>
              <a:t>Phaedrus, Agathon</a:t>
            </a:r>
          </a:p>
          <a:p>
            <a:pPr lvl="2"/>
            <a:r>
              <a:rPr lang="en-US" altLang="en-US" dirty="0" err="1"/>
              <a:t>phaedrus</a:t>
            </a:r>
            <a:r>
              <a:rPr lang="en-US" altLang="en-US" dirty="0"/>
              <a:t> stresses manly, martial, self-sacrificial qualities. that stands in contrast to </a:t>
            </a:r>
            <a:r>
              <a:rPr lang="en-US" altLang="en-US" dirty="0" err="1"/>
              <a:t>Agathin’s</a:t>
            </a:r>
            <a:r>
              <a:rPr lang="en-US" altLang="en-US" dirty="0"/>
              <a:t> soft, </a:t>
            </a:r>
            <a:r>
              <a:rPr lang="en-US" altLang="en-US" dirty="0" err="1"/>
              <a:t>delicate,yet</a:t>
            </a:r>
            <a:r>
              <a:rPr lang="en-US" altLang="en-US" dirty="0"/>
              <a:t> powerful eros.</a:t>
            </a:r>
          </a:p>
          <a:p>
            <a:pPr lvl="1"/>
            <a:r>
              <a:rPr lang="en-US" altLang="en-US" dirty="0"/>
              <a:t>Pausanias</a:t>
            </a:r>
          </a:p>
          <a:p>
            <a:pPr lvl="2"/>
            <a:r>
              <a:rPr lang="en-US" altLang="en-US" dirty="0"/>
              <a:t>seeks to map out a space for a “respectable” love-madness; hence his </a:t>
            </a:r>
            <a:r>
              <a:rPr lang="en-US" altLang="en-US" dirty="0" err="1"/>
              <a:t>uranian-pandemian</a:t>
            </a:r>
            <a:r>
              <a:rPr lang="en-US" altLang="en-US" dirty="0"/>
              <a:t> dichotomy</a:t>
            </a:r>
          </a:p>
          <a:p>
            <a:pPr lvl="1"/>
            <a:r>
              <a:rPr lang="en-US" altLang="en-US" dirty="0"/>
              <a:t>Eryximachus</a:t>
            </a:r>
          </a:p>
          <a:p>
            <a:pPr lvl="2"/>
            <a:r>
              <a:rPr lang="en-US" altLang="en-US" dirty="0"/>
              <a:t>seems to find p’s love-dichotomy </a:t>
            </a:r>
            <a:r>
              <a:rPr lang="en-US" altLang="en-US" dirty="0" smtClean="0"/>
              <a:t>baffling. is intent on mapping out a “good” eros as a “harmonizing” force in nature, health, music.</a:t>
            </a:r>
            <a:endParaRPr lang="en-US" altLang="en-US" dirty="0"/>
          </a:p>
          <a:p>
            <a:pPr lvl="1"/>
            <a:r>
              <a:rPr lang="en-US" altLang="en-US" dirty="0"/>
              <a:t>Aristophanes, Socrates</a:t>
            </a:r>
          </a:p>
          <a:p>
            <a:pPr lvl="2"/>
            <a:r>
              <a:rPr lang="en-US" altLang="en-US" dirty="0"/>
              <a:t>sort of an attempt make it make sense of p for e. </a:t>
            </a:r>
            <a:r>
              <a:rPr lang="en-US" altLang="en-US" dirty="0" err="1"/>
              <a:t>ar</a:t>
            </a:r>
            <a:r>
              <a:rPr lang="en-US" altLang="en-US" dirty="0"/>
              <a:t> supplies a quasi-biological aetiology for p’s dichotomy, which for </a:t>
            </a:r>
            <a:r>
              <a:rPr lang="en-US" altLang="en-US" dirty="0" err="1"/>
              <a:t>ar</a:t>
            </a:r>
            <a:r>
              <a:rPr lang="en-US" altLang="en-US" dirty="0"/>
              <a:t> comes out as a trichotomy: male-gay, female gay, straight</a:t>
            </a:r>
          </a:p>
          <a:p>
            <a:pPr lvl="2"/>
            <a:r>
              <a:rPr lang="en-US" altLang="en-US" dirty="0"/>
              <a:t>but his </a:t>
            </a:r>
            <a:r>
              <a:rPr lang="en-US" altLang="en-US" dirty="0" err="1"/>
              <a:t>rolly-polly</a:t>
            </a:r>
            <a:r>
              <a:rPr lang="en-US" altLang="en-US" dirty="0"/>
              <a:t> people anticipate </a:t>
            </a:r>
            <a:r>
              <a:rPr lang="en-US" altLang="en-US" dirty="0" err="1"/>
              <a:t>diotimean-socratic</a:t>
            </a:r>
            <a:r>
              <a:rPr lang="en-US" altLang="en-US" dirty="0"/>
              <a:t> love: love as deficiency, the desire to achieve wholeness again, to reunite, in Socrates, with the idea of the good</a:t>
            </a:r>
          </a:p>
          <a:p>
            <a:pPr lvl="2"/>
            <a:r>
              <a:rPr lang="en-US" altLang="en-US" dirty="0" err="1"/>
              <a:t>socr</a:t>
            </a:r>
            <a:r>
              <a:rPr lang="en-US" altLang="en-US" dirty="0"/>
              <a:t> seeks to reconcile p’s dichotomy: the lower love not unrelated to the higher – a carnal manifestation of the soul’s desire to be reunited with the idea of the beautiful. socially, an expression of the desire to “birth” ideas in a younger host. </a:t>
            </a:r>
            <a:r>
              <a:rPr lang="en-US" altLang="en-US" dirty="0" err="1"/>
              <a:t>diotimean</a:t>
            </a:r>
            <a:r>
              <a:rPr lang="en-US" altLang="en-US" dirty="0"/>
              <a:t>-pederastic eros and its metaphysical emphasis (the ladder of love) thus exhibit symmetric and asymmetrical elements related to, yet divergent from, conventional pederasty</a:t>
            </a:r>
          </a:p>
          <a:p>
            <a:pPr lvl="1"/>
            <a:r>
              <a:rPr lang="en-US" altLang="en-US" dirty="0"/>
              <a:t>Alcibiades</a:t>
            </a:r>
          </a:p>
          <a:p>
            <a:pPr lvl="2"/>
            <a:r>
              <a:rPr lang="en-US" altLang="en-US" dirty="0" err="1"/>
              <a:t>alcibiades</a:t>
            </a:r>
            <a:r>
              <a:rPr lang="en-US" altLang="en-US" dirty="0"/>
              <a:t>, who undertakes to praise not </a:t>
            </a:r>
            <a:r>
              <a:rPr lang="en-US" altLang="en-US" dirty="0" err="1"/>
              <a:t>eros,but</a:t>
            </a:r>
            <a:r>
              <a:rPr lang="en-US" altLang="en-US" dirty="0"/>
              <a:t> </a:t>
            </a:r>
            <a:r>
              <a:rPr lang="en-US" altLang="en-US" dirty="0" err="1"/>
              <a:t>socrates</a:t>
            </a:r>
            <a:r>
              <a:rPr lang="en-US" altLang="en-US" dirty="0"/>
              <a:t>, poses a seemingly inane riddle: what is the most amazing thing about </a:t>
            </a:r>
            <a:r>
              <a:rPr lang="en-US" altLang="en-US" dirty="0" err="1"/>
              <a:t>socrates</a:t>
            </a:r>
            <a:r>
              <a:rPr lang="en-US" altLang="en-US" dirty="0"/>
              <a:t>? it is, well, that he is so amazing</a:t>
            </a:r>
          </a:p>
          <a:p>
            <a:pPr lvl="3"/>
            <a:r>
              <a:rPr lang="en-US" altLang="en-US" dirty="0" err="1"/>
              <a:t>socrates</a:t>
            </a:r>
            <a:r>
              <a:rPr lang="en-US" altLang="en-US" dirty="0"/>
              <a:t>, it turns out, embodies a dichotomy that rather sums up much of the preceding argument: god in a satyr’s skin</a:t>
            </a:r>
          </a:p>
          <a:p>
            <a:pPr lvl="3"/>
            <a:r>
              <a:rPr lang="en-US" altLang="en-US" dirty="0"/>
              <a:t>yet what many find to be exasperating about </a:t>
            </a:r>
            <a:r>
              <a:rPr lang="en-US" altLang="en-US" dirty="0" err="1"/>
              <a:t>socrates</a:t>
            </a:r>
            <a:r>
              <a:rPr lang="en-US" altLang="en-US" dirty="0"/>
              <a:t>, his style of </a:t>
            </a:r>
            <a:r>
              <a:rPr lang="en-US" altLang="en-US" dirty="0" err="1"/>
              <a:t>socratic</a:t>
            </a:r>
            <a:r>
              <a:rPr lang="en-US" altLang="en-US" dirty="0"/>
              <a:t> teaching, using hackneyed comparisons, etc., turn out to be precisely the locus of his divinity</a:t>
            </a:r>
          </a:p>
          <a:p>
            <a:pPr lvl="3"/>
            <a:r>
              <a:rPr lang="en-US" altLang="en-US" dirty="0"/>
              <a:t>you might say that it is </a:t>
            </a:r>
            <a:r>
              <a:rPr lang="en-US" altLang="en-US" i="1" dirty="0"/>
              <a:t>we</a:t>
            </a:r>
            <a:r>
              <a:rPr lang="en-US" altLang="en-US" dirty="0"/>
              <a:t> who superimpose the satyr-skin on the god within</a:t>
            </a:r>
          </a:p>
          <a:p>
            <a:pPr lvl="3"/>
            <a:r>
              <a:rPr lang="en-US" altLang="en-US" dirty="0"/>
              <a:t>at the same time, Alcibiades fails to be wowed by Socrates’ supposedly irresistible satyr-song</a:t>
            </a:r>
          </a:p>
          <a:p>
            <a:pPr lvl="3"/>
            <a:r>
              <a:rPr lang="en-US" altLang="en-US" dirty="0"/>
              <a:t>in Alcibiades’ case, at least, Socratic eros, a chaste eros founded on good-will and directed toward the betterment of the love object, fails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6AD46CF-52C2-409D-B308-4D897CACECB1}"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F1655B35-2245-4A3E-B9F2-FE63BBD6D278}" type="slidenum">
              <a:rPr lang="en-US" altLang="en-US"/>
              <a:pPr/>
              <a:t>14</a:t>
            </a:fld>
            <a:endParaRPr lang="en-US" altLang="en-US"/>
          </a:p>
        </p:txBody>
      </p:sp>
      <p:sp>
        <p:nvSpPr>
          <p:cNvPr id="701442" name="Rectangle 2"/>
          <p:cNvSpPr>
            <a:spLocks noGrp="1" noRot="1" noChangeAspect="1" noChangeArrowheads="1" noTextEdit="1"/>
          </p:cNvSpPr>
          <p:nvPr>
            <p:ph type="sldImg"/>
          </p:nvPr>
        </p:nvSpPr>
        <p:spPr>
          <a:xfrm>
            <a:off x="2227263" y="700088"/>
            <a:ext cx="2592387" cy="1944687"/>
          </a:xfrm>
          <a:ln/>
        </p:spPr>
      </p:sp>
      <p:sp>
        <p:nvSpPr>
          <p:cNvPr id="701443" name="Rectangle 3"/>
          <p:cNvSpPr>
            <a:spLocks noGrp="1" noChangeArrowheads="1"/>
          </p:cNvSpPr>
          <p:nvPr>
            <p:ph type="body" idx="1"/>
          </p:nvPr>
        </p:nvSpPr>
        <p:spPr/>
        <p:txBody>
          <a:bodyPr/>
          <a:lstStyle/>
          <a:p>
            <a:r>
              <a:rPr lang="en-US" altLang="en-US"/>
              <a:t>Cosmic-Primeval (Roman silver medallion, Budin </a:t>
            </a:r>
            <a:r>
              <a:rPr lang="en-US" altLang="en-US" i="1"/>
              <a:t>Origin</a:t>
            </a:r>
            <a:r>
              <a:rPr lang="en-US" altLang="en-US"/>
              <a:t> fig. 2a))</a:t>
            </a:r>
          </a:p>
          <a:p>
            <a:pPr lvl="1"/>
            <a:r>
              <a:rPr lang="en-US" altLang="en-US"/>
              <a:t>In Hesiod, Eros is one of the four primeval gods</a:t>
            </a:r>
          </a:p>
          <a:p>
            <a:pPr lvl="2"/>
            <a:r>
              <a:rPr lang="en-US" altLang="en-US"/>
              <a:t>Chaos</a:t>
            </a:r>
          </a:p>
          <a:p>
            <a:pPr lvl="2"/>
            <a:r>
              <a:rPr lang="en-US" altLang="en-US"/>
              <a:t>Ge (Earth)</a:t>
            </a:r>
          </a:p>
          <a:p>
            <a:pPr lvl="2"/>
            <a:r>
              <a:rPr lang="en-US" altLang="en-US"/>
              <a:t>Tartarus (Underworld)</a:t>
            </a:r>
          </a:p>
          <a:p>
            <a:pPr lvl="2"/>
            <a:r>
              <a:rPr lang="en-US" altLang="en-US"/>
              <a:t>Eros</a:t>
            </a:r>
          </a:p>
          <a:p>
            <a:pPr lvl="1"/>
            <a:r>
              <a:rPr lang="en-US" altLang="en-US"/>
              <a:t>cosmic force: through eros, everything</a:t>
            </a:r>
          </a:p>
          <a:p>
            <a:r>
              <a:rPr lang="en-US" altLang="en-US"/>
              <a:t>“Aphrodisian Eros”</a:t>
            </a:r>
          </a:p>
          <a:p>
            <a:pPr lvl="1"/>
            <a:r>
              <a:rPr lang="en-US" altLang="en-US"/>
              <a:t>Aphrodite as mother of aspects of her sexual persona</a:t>
            </a:r>
          </a:p>
          <a:p>
            <a:pPr lvl="2"/>
            <a:r>
              <a:rPr lang="en-US" altLang="en-US"/>
              <a:t>Eros</a:t>
            </a:r>
          </a:p>
          <a:p>
            <a:pPr lvl="2"/>
            <a:r>
              <a:rPr lang="en-US" altLang="en-US"/>
              <a:t>Himeros</a:t>
            </a:r>
          </a:p>
          <a:p>
            <a:pPr lvl="2"/>
            <a:r>
              <a:rPr lang="en-US" altLang="en-US"/>
              <a:t>Pothos</a:t>
            </a:r>
          </a:p>
          <a:p>
            <a:pPr lvl="2"/>
            <a:r>
              <a:rPr lang="en-US" altLang="en-US"/>
              <a:t>Peitho</a:t>
            </a:r>
          </a:p>
          <a:p>
            <a:pPr lvl="1"/>
            <a:r>
              <a:rPr lang="en-US" altLang="en-US"/>
              <a:t>Eros as attendant spirit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59BC86E-5E64-4F25-BE66-5053EF69DF55}"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0EE8A669-62AD-4A56-B90F-82E4CAA4004C}" type="slidenum">
              <a:rPr lang="en-US" altLang="en-US"/>
              <a:pPr/>
              <a:t>15</a:t>
            </a:fld>
            <a:endParaRPr lang="en-US" altLang="en-US"/>
          </a:p>
        </p:txBody>
      </p:sp>
      <p:sp>
        <p:nvSpPr>
          <p:cNvPr id="689154" name="Rectangle 2"/>
          <p:cNvSpPr>
            <a:spLocks noGrp="1" noRot="1" noChangeAspect="1" noChangeArrowheads="1" noTextEdit="1"/>
          </p:cNvSpPr>
          <p:nvPr>
            <p:ph type="sldImg"/>
          </p:nvPr>
        </p:nvSpPr>
        <p:spPr>
          <a:xfrm>
            <a:off x="2227263" y="700088"/>
            <a:ext cx="2592387" cy="1944687"/>
          </a:xfrm>
          <a:ln/>
        </p:spPr>
      </p:sp>
      <p:sp>
        <p:nvSpPr>
          <p:cNvPr id="6891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i="0" dirty="0" smtClean="0"/>
              <a:t>I want to start by recalling for you the distinction, whether simplistic or not, that f draws between</a:t>
            </a:r>
            <a:r>
              <a:rPr lang="en-US" i="0" baseline="0" dirty="0" smtClean="0"/>
              <a:t> medieval moral codes dealing with forbidden and </a:t>
            </a:r>
            <a:r>
              <a:rPr lang="en-US" i="0" baseline="0" dirty="0" err="1" smtClean="0"/>
              <a:t>alllowed</a:t>
            </a:r>
            <a:r>
              <a:rPr lang="en-US" i="0" baseline="0" dirty="0" smtClean="0"/>
              <a:t> acts, and the ancient </a:t>
            </a:r>
            <a:r>
              <a:rPr lang="en-US" i="0" baseline="0" dirty="0" err="1" smtClean="0"/>
              <a:t>greek</a:t>
            </a:r>
            <a:r>
              <a:rPr lang="en-US" i="0" baseline="0" dirty="0" smtClean="0"/>
              <a:t> and roman sexual morality focused not so much on the what of sex as on its how, with particular focus on more and less honorable </a:t>
            </a:r>
            <a:r>
              <a:rPr lang="en-US" i="1" baseline="0" dirty="0" smtClean="0"/>
              <a:t>styles</a:t>
            </a:r>
            <a:r>
              <a:rPr lang="en-US" i="0" baseline="0" dirty="0" smtClean="0"/>
              <a:t>.</a:t>
            </a:r>
          </a:p>
          <a:p>
            <a:r>
              <a:rPr lang="en-US" i="0" baseline="0" dirty="0" smtClean="0"/>
              <a:t>so, lets relate that to what </a:t>
            </a:r>
            <a:r>
              <a:rPr lang="en-US" i="0" baseline="0" dirty="0" err="1" smtClean="0"/>
              <a:t>pausanias</a:t>
            </a:r>
            <a:r>
              <a:rPr lang="en-US" i="0" baseline="0" dirty="0" smtClean="0"/>
              <a:t> refers as </a:t>
            </a:r>
            <a:r>
              <a:rPr lang="en-US" i="1" baseline="0" dirty="0" smtClean="0"/>
              <a:t>“nomos</a:t>
            </a:r>
            <a:r>
              <a:rPr lang="en-US" i="0" baseline="0" dirty="0" smtClean="0"/>
              <a:t>, which our translation renders as “law” and “code” (law code).</a:t>
            </a:r>
          </a:p>
          <a:p>
            <a:r>
              <a:rPr lang="en-US" i="0" baseline="0" dirty="0" smtClean="0"/>
              <a:t>question: is </a:t>
            </a:r>
            <a:r>
              <a:rPr lang="en-US" i="0" baseline="0" dirty="0" err="1" smtClean="0"/>
              <a:t>paus</a:t>
            </a:r>
            <a:r>
              <a:rPr lang="en-US" i="0" baseline="0" dirty="0" smtClean="0"/>
              <a:t> thinking in </a:t>
            </a:r>
            <a:r>
              <a:rPr lang="en-US" i="0" baseline="0" dirty="0" err="1" smtClean="0"/>
              <a:t>terrms</a:t>
            </a:r>
            <a:r>
              <a:rPr lang="en-US" i="0" baseline="0" dirty="0" smtClean="0"/>
              <a:t> of licit and illicit (which would tend to challenge what f thinks) or something else?</a:t>
            </a:r>
            <a:endParaRPr lang="en-US" i="1" dirty="0" smtClean="0"/>
          </a:p>
          <a:p>
            <a:r>
              <a:rPr lang="en-US" i="1" dirty="0" smtClean="0"/>
              <a:t>nomos</a:t>
            </a:r>
          </a:p>
          <a:p>
            <a:pPr lvl="1"/>
            <a:r>
              <a:rPr lang="en-US" dirty="0" smtClean="0"/>
              <a:t>“law”</a:t>
            </a:r>
          </a:p>
          <a:p>
            <a:pPr lvl="1"/>
            <a:r>
              <a:rPr lang="en-US" dirty="0" smtClean="0"/>
              <a:t>“convention”</a:t>
            </a:r>
          </a:p>
          <a:p>
            <a:r>
              <a:rPr lang="en-US" dirty="0" smtClean="0"/>
              <a:t>“Law Codes”</a:t>
            </a:r>
          </a:p>
          <a:p>
            <a:pPr lvl="2"/>
            <a:r>
              <a:rPr lang="en-US" sz="1200" b="0" i="0" u="none" kern="1200" dirty="0" err="1" smtClean="0">
                <a:solidFill>
                  <a:schemeClr val="tx1"/>
                </a:solidFill>
                <a:effectLst/>
                <a:latin typeface="Calibri" panose="020F0502020204030204" pitchFamily="34" charset="0"/>
                <a:ea typeface="+mn-ea"/>
                <a:cs typeface="+mn-cs"/>
              </a:rPr>
              <a:t>ἐν</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Ηλιδι</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μὲν</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γὰρ</a:t>
            </a:r>
            <a:r>
              <a:rPr lang="en-US" sz="1200" b="0" i="0" u="none" kern="1200" dirty="0" smtClean="0">
                <a:solidFill>
                  <a:schemeClr val="tx1"/>
                </a:solidFill>
                <a:effectLst/>
                <a:latin typeface="Calibri" panose="020F0502020204030204" pitchFamily="34" charset="0"/>
                <a:ea typeface="+mn-ea"/>
                <a:cs typeface="+mn-cs"/>
              </a:rPr>
              <a:t> καὶ </a:t>
            </a:r>
            <a:r>
              <a:rPr lang="en-US" sz="1200" b="0" i="0" u="none" kern="1200" dirty="0" err="1" smtClean="0">
                <a:solidFill>
                  <a:schemeClr val="tx1"/>
                </a:solidFill>
                <a:effectLst/>
                <a:latin typeface="Calibri" panose="020F0502020204030204" pitchFamily="34" charset="0"/>
                <a:ea typeface="+mn-ea"/>
                <a:cs typeface="+mn-cs"/>
              </a:rPr>
              <a:t>ἐν</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Βοιωτοῖς</a:t>
            </a:r>
            <a:r>
              <a:rPr lang="en-US" sz="1200" b="0" i="0" u="none" kern="1200" dirty="0" smtClean="0">
                <a:solidFill>
                  <a:schemeClr val="tx1"/>
                </a:solidFill>
                <a:effectLst/>
                <a:latin typeface="Calibri" panose="020F0502020204030204" pitchFamily="34" charset="0"/>
                <a:ea typeface="+mn-ea"/>
                <a:cs typeface="+mn-cs"/>
              </a:rPr>
              <a:t>, καὶ </a:t>
            </a:r>
            <a:r>
              <a:rPr lang="en-US" sz="1200" b="0" i="0" u="none" kern="1200" dirty="0" err="1" smtClean="0">
                <a:solidFill>
                  <a:schemeClr val="tx1"/>
                </a:solidFill>
                <a:effectLst/>
                <a:latin typeface="Calibri" panose="020F0502020204030204" pitchFamily="34" charset="0"/>
                <a:ea typeface="+mn-ea"/>
                <a:cs typeface="+mn-cs"/>
              </a:rPr>
              <a:t>οὗ</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μὴ</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σοφοὶ</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λέγειν</a:t>
            </a:r>
            <a:r>
              <a:rPr lang="en-US" sz="1200" b="0" i="0" u="none" kern="1200" dirty="0" smtClean="0">
                <a:solidFill>
                  <a:schemeClr val="tx1"/>
                </a:solidFill>
                <a:effectLst/>
                <a:latin typeface="Calibri" panose="020F0502020204030204" pitchFamily="34" charset="0"/>
                <a:ea typeface="+mn-ea"/>
                <a:cs typeface="+mn-cs"/>
              </a:rPr>
              <a:t>, ἁπ</a:t>
            </a:r>
            <a:r>
              <a:rPr lang="en-US" sz="1200" b="0" i="0" u="none" kern="1200" dirty="0" err="1" smtClean="0">
                <a:solidFill>
                  <a:schemeClr val="tx1"/>
                </a:solidFill>
                <a:effectLst/>
                <a:latin typeface="Calibri" panose="020F0502020204030204" pitchFamily="34" charset="0"/>
                <a:ea typeface="+mn-ea"/>
                <a:cs typeface="+mn-cs"/>
              </a:rPr>
              <a:t>λῶς</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νενομοθέτητ</a:t>
            </a:r>
            <a:r>
              <a:rPr lang="en-US" sz="1200" b="0" i="0" u="none" kern="1200" dirty="0" smtClean="0">
                <a:solidFill>
                  <a:schemeClr val="tx1"/>
                </a:solidFill>
                <a:effectLst/>
                <a:latin typeface="Calibri" panose="020F0502020204030204" pitchFamily="34" charset="0"/>
                <a:ea typeface="+mn-ea"/>
                <a:cs typeface="+mn-cs"/>
              </a:rPr>
              <a:t>αι καλὸν τὸ χαρίζεσθαι ἐρασταῖς, καὶ οὐκ ἄν τις εἴποι οὔτε νέος οὔτε παλαιὸς ὡς αἰσχρόν, ἵνα οἶμαι μὴ πράγματ᾽ ἔχωσιν λόγῳ πειρώμενοι πείθειν τοὺς νέους, ἅτε ἀδύνατοι λέγειν· τῆς δὲ Ἰωνίας καὶ ἄλλοθι πολλαχοῦ αἰσχρὸν νενόμισται, ὅσοι ὑπὸ βαρβάροις οἰκοῦσιν. </a:t>
            </a:r>
            <a:r>
              <a:rPr lang="en-US" sz="1200" b="0" i="0" u="none" kern="1200" dirty="0" err="1" smtClean="0">
                <a:solidFill>
                  <a:schemeClr val="tx1"/>
                </a:solidFill>
                <a:effectLst/>
                <a:latin typeface="Calibri" panose="020F0502020204030204" pitchFamily="34" charset="0"/>
                <a:ea typeface="+mn-ea"/>
                <a:cs typeface="+mn-cs"/>
              </a:rPr>
              <a:t>τοῖς</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γὰρ</a:t>
            </a:r>
            <a:r>
              <a:rPr lang="en-US" sz="1200" b="0" i="0" u="none" kern="1200" dirty="0" smtClean="0">
                <a:solidFill>
                  <a:schemeClr val="tx1"/>
                </a:solidFill>
                <a:effectLst/>
                <a:latin typeface="Calibri" panose="020F0502020204030204" pitchFamily="34" charset="0"/>
                <a:ea typeface="+mn-ea"/>
                <a:cs typeface="+mn-cs"/>
              </a:rPr>
              <a:t> βαρβ</a:t>
            </a:r>
            <a:r>
              <a:rPr lang="en-US" sz="1200" b="0" i="0" u="none" kern="1200" dirty="0" err="1" smtClean="0">
                <a:solidFill>
                  <a:schemeClr val="tx1"/>
                </a:solidFill>
                <a:effectLst/>
                <a:latin typeface="Calibri" panose="020F0502020204030204" pitchFamily="34" charset="0"/>
                <a:ea typeface="+mn-ea"/>
                <a:cs typeface="+mn-cs"/>
              </a:rPr>
              <a:t>άροις</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διὰ</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τὰς</a:t>
            </a:r>
            <a:r>
              <a:rPr lang="en-US" sz="1200" b="0" i="0" u="none" kern="1200" dirty="0" smtClean="0">
                <a:solidFill>
                  <a:schemeClr val="tx1"/>
                </a:solidFill>
                <a:effectLst/>
                <a:latin typeface="Calibri" panose="020F0502020204030204" pitchFamily="34" charset="0"/>
                <a:ea typeface="+mn-ea"/>
                <a:cs typeface="+mn-cs"/>
              </a:rPr>
              <a:t> </a:t>
            </a:r>
            <a:r>
              <a:rPr lang="en-US" sz="1200" b="0" i="0" u="none" kern="1200" dirty="0" err="1" smtClean="0">
                <a:solidFill>
                  <a:schemeClr val="tx1"/>
                </a:solidFill>
                <a:effectLst/>
                <a:latin typeface="Calibri" panose="020F0502020204030204" pitchFamily="34" charset="0"/>
                <a:ea typeface="+mn-ea"/>
                <a:cs typeface="+mn-cs"/>
              </a:rPr>
              <a:t>τυρ</a:t>
            </a:r>
            <a:r>
              <a:rPr lang="en-US" sz="1200" b="0" i="0" u="none" kern="1200" dirty="0" smtClean="0">
                <a:solidFill>
                  <a:schemeClr val="tx1"/>
                </a:solidFill>
                <a:effectLst/>
                <a:latin typeface="Calibri" panose="020F0502020204030204" pitchFamily="34" charset="0"/>
                <a:ea typeface="+mn-ea"/>
                <a:cs typeface="+mn-cs"/>
              </a:rPr>
              <a:t>αννίδας αἰσχρὸν τοῦτό γε καὶ ἥ γε φιλοσοφία καὶ ἡ φιλογυμναστία (182b–c)</a:t>
            </a:r>
            <a:endParaRPr lang="en-US" dirty="0" smtClean="0"/>
          </a:p>
          <a:p>
            <a:pPr lvl="2"/>
            <a:r>
              <a:rPr lang="en-US" dirty="0" smtClean="0"/>
              <a:t>“… while in all the other states of Hellas</a:t>
            </a:r>
            <a:r>
              <a:rPr lang="en-US" baseline="0" dirty="0" smtClean="0"/>
              <a:t> the laws that deal with love are so simple and well defined that they are easy enough to master, our own code is most involved” (p. 536)</a:t>
            </a:r>
            <a:endParaRPr lang="en-US" dirty="0" smtClean="0"/>
          </a:p>
          <a:p>
            <a:pPr lvl="1"/>
            <a:r>
              <a:rPr lang="en-US" dirty="0" smtClean="0"/>
              <a:t>Elsewhere</a:t>
            </a:r>
          </a:p>
          <a:p>
            <a:pPr lvl="2"/>
            <a:r>
              <a:rPr lang="en-US" dirty="0" smtClean="0"/>
              <a:t>Elis, Boeotia</a:t>
            </a:r>
          </a:p>
          <a:p>
            <a:pPr lvl="3"/>
            <a:r>
              <a:rPr lang="en-US" dirty="0" smtClean="0"/>
              <a:t>“In Elis and Boeotia, for instance, and wherever else the </a:t>
            </a:r>
            <a:r>
              <a:rPr lang="en-US" dirty="0" err="1" smtClean="0"/>
              <a:t>peoplel</a:t>
            </a:r>
            <a:r>
              <a:rPr lang="en-US" baseline="0" dirty="0" smtClean="0"/>
              <a:t> are naturally inarticulate, it has been definitely ruled that it is right for the lover to have his way”</a:t>
            </a:r>
            <a:endParaRPr lang="en-US" dirty="0" smtClean="0"/>
          </a:p>
          <a:p>
            <a:pPr lvl="2"/>
            <a:r>
              <a:rPr lang="en-US" dirty="0" smtClean="0"/>
              <a:t>Ionia</a:t>
            </a:r>
          </a:p>
          <a:p>
            <a:pPr lvl="3"/>
            <a:r>
              <a:rPr lang="en-US" dirty="0" smtClean="0"/>
              <a:t>“On the other hand, in Ionia and many other countries under oriental rule, the very same thing is held to be disgraceful. Indeed, the oriental thinks ill not only of love but also of philosophy and sport,</a:t>
            </a:r>
            <a:r>
              <a:rPr lang="en-US" baseline="0" dirty="0" smtClean="0"/>
              <a:t> on account of the despotism under which he lives.”</a:t>
            </a:r>
            <a:endParaRPr lang="en-US" dirty="0" smtClean="0"/>
          </a:p>
          <a:p>
            <a:pPr lvl="1"/>
            <a:r>
              <a:rPr lang="en-US" dirty="0" smtClean="0"/>
              <a:t>“Here” (i.e., at Athens)</a:t>
            </a:r>
          </a:p>
          <a:p>
            <a:pPr lvl="2"/>
            <a:r>
              <a:rPr lang="en-US" dirty="0" smtClean="0"/>
              <a:t>the “law” (“custom”?) is complex</a:t>
            </a:r>
            <a:r>
              <a:rPr lang="en-US" baseline="0" dirty="0" smtClean="0"/>
              <a:t> (i.e., not </a:t>
            </a:r>
            <a:r>
              <a:rPr lang="en-US" baseline="0" dirty="0" err="1" smtClean="0"/>
              <a:t>simpl</a:t>
            </a:r>
            <a:r>
              <a:rPr lang="en-US" baseline="0" dirty="0" smtClean="0"/>
              <a:t> good or bad but a mix of good and bad)</a:t>
            </a:r>
          </a:p>
          <a:p>
            <a:pPr lvl="3"/>
            <a:r>
              <a:rPr lang="en-US" dirty="0" smtClean="0"/>
              <a:t>to be </a:t>
            </a:r>
            <a:r>
              <a:rPr lang="en-US" dirty="0" err="1" smtClean="0"/>
              <a:t>forebearant</a:t>
            </a:r>
            <a:r>
              <a:rPr lang="en-US" baseline="0" dirty="0" smtClean="0"/>
              <a:t> as regards the somewhat </a:t>
            </a:r>
            <a:r>
              <a:rPr lang="en-US" baseline="0" dirty="0" err="1" smtClean="0"/>
              <a:t>embarassing</a:t>
            </a:r>
            <a:r>
              <a:rPr lang="en-US" baseline="0" dirty="0" smtClean="0"/>
              <a:t> plight of the lover – his “slavery” to overpowering passion</a:t>
            </a:r>
          </a:p>
          <a:p>
            <a:pPr lvl="3"/>
            <a:r>
              <a:rPr lang="en-US" baseline="0" dirty="0" smtClean="0"/>
              <a:t>to judge the actions of lovers and beloveds to the extent that they reflect honorably upon both classes</a:t>
            </a:r>
          </a:p>
          <a:p>
            <a:pPr lvl="4"/>
            <a:r>
              <a:rPr lang="en-US" baseline="0" dirty="0" smtClean="0"/>
              <a:t>as to whether </a:t>
            </a:r>
            <a:r>
              <a:rPr lang="en-US" i="1" baseline="0" dirty="0" smtClean="0"/>
              <a:t>philia</a:t>
            </a:r>
            <a:r>
              <a:rPr lang="en-US" i="0" baseline="0" dirty="0" smtClean="0"/>
              <a:t>, “friendly feeling” is formed (love of soul), a feature of “heavenly” eros (socially committed love affair)</a:t>
            </a:r>
          </a:p>
          <a:p>
            <a:pPr lvl="4"/>
            <a:r>
              <a:rPr lang="en-US" i="0" baseline="0" dirty="0" smtClean="0"/>
              <a:t>or whether lover seeks momentary pleasure, beloved, monetary gain, a feature of “vulgar” or “</a:t>
            </a:r>
            <a:r>
              <a:rPr lang="en-US" i="0" baseline="0" dirty="0" err="1" smtClean="0"/>
              <a:t>earlthly</a:t>
            </a:r>
            <a:r>
              <a:rPr lang="en-US" i="0" baseline="0" dirty="0" smtClean="0"/>
              <a:t>” eros (mutually exploitative love affair)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baseline="0" dirty="0" smtClean="0"/>
              <a:t>again: is </a:t>
            </a:r>
            <a:r>
              <a:rPr lang="en-US" i="0" baseline="0" dirty="0" err="1" smtClean="0"/>
              <a:t>paus</a:t>
            </a:r>
            <a:r>
              <a:rPr lang="en-US" i="0" baseline="0" dirty="0" smtClean="0"/>
              <a:t> thinking in </a:t>
            </a:r>
            <a:r>
              <a:rPr lang="en-US" i="0" baseline="0" dirty="0" err="1" smtClean="0"/>
              <a:t>terrms</a:t>
            </a:r>
            <a:r>
              <a:rPr lang="en-US" i="0" baseline="0" dirty="0" smtClean="0"/>
              <a:t> of licit and illicit (which would tend to challenge what f thinks) or something else?</a:t>
            </a:r>
            <a:endParaRPr lang="en-US" i="1"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16</a:t>
            </a:fld>
            <a:endParaRPr lang="en-US" altLang="en-US"/>
          </a:p>
        </p:txBody>
      </p:sp>
    </p:spTree>
    <p:extLst>
      <p:ext uri="{BB962C8B-B14F-4D97-AF65-F5344CB8AC3E}">
        <p14:creationId xmlns:p14="http://schemas.microsoft.com/office/powerpoint/2010/main" val="3734617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face of it, </a:t>
            </a:r>
            <a:r>
              <a:rPr lang="en-US" dirty="0" err="1" smtClean="0"/>
              <a:t>arisophanes</a:t>
            </a:r>
            <a:r>
              <a:rPr lang="en-US" dirty="0" smtClean="0"/>
              <a:t> seems to elaborate a scheme that clashes with what f would have us understand as ancient </a:t>
            </a:r>
            <a:r>
              <a:rPr lang="en-US" dirty="0" err="1" smtClean="0"/>
              <a:t>greek</a:t>
            </a:r>
            <a:r>
              <a:rPr lang="en-US" dirty="0" smtClean="0"/>
              <a:t> notions of desire: “To the Greek way of thinking, what made it possible to desire a man or woman was simply the appetite that nature had implanted in a man’s heart for ‘beautiful’ human beings” (Foucault </a:t>
            </a:r>
            <a:r>
              <a:rPr lang="en-US" i="1" dirty="0" smtClean="0"/>
              <a:t>HS II</a:t>
            </a:r>
            <a:r>
              <a:rPr lang="en-US" dirty="0" smtClean="0"/>
              <a:t>)</a:t>
            </a:r>
          </a:p>
          <a:p>
            <a:r>
              <a:rPr lang="en-US" dirty="0" smtClean="0"/>
              <a:t>but does it? couldn’t </a:t>
            </a:r>
            <a:r>
              <a:rPr lang="en-US" dirty="0" err="1" smtClean="0"/>
              <a:t>aristophanes</a:t>
            </a:r>
            <a:r>
              <a:rPr lang="en-US" baseline="0" dirty="0" smtClean="0"/>
              <a:t> maybe be outlining – perhaps performing – a social script that is replicated in the manner butler envisions for gender ID?</a:t>
            </a:r>
            <a:endParaRPr lang="en-US" dirty="0" smtClean="0"/>
          </a:p>
          <a:p>
            <a:r>
              <a:rPr lang="en-US" dirty="0" smtClean="0"/>
              <a:t>“Men who are slices of the male are followers of the male, and show their masculinity</a:t>
            </a:r>
            <a:r>
              <a:rPr lang="en-US" baseline="0" dirty="0" smtClean="0"/>
              <a:t> throughout their boyhood by the way they make friends with men, …” [</a:t>
            </a:r>
            <a:r>
              <a:rPr lang="en-US" baseline="0" dirty="0" err="1" smtClean="0"/>
              <a:t>aristophanes</a:t>
            </a:r>
            <a:r>
              <a:rPr lang="en-US" baseline="0" dirty="0" smtClean="0"/>
              <a:t> describes “available” eromenoi, like </a:t>
            </a:r>
            <a:r>
              <a:rPr lang="en-US" baseline="0" dirty="0" err="1" smtClean="0"/>
              <a:t>alcibiades</a:t>
            </a:r>
            <a:r>
              <a:rPr lang="en-US" baseline="0" dirty="0" smtClean="0"/>
              <a:t>] “I know there are some people who call them shameless, but they are wrong. it is not immodesty that leads them to such pleasures, but daring, fortitude, and masculinity – the very virtues that they recognize and welcome in their lovers – which is proved by the fact that in after years they are the only men who show any real manliness in public life. and so, when they </a:t>
            </a:r>
            <a:r>
              <a:rPr lang="en-US" baseline="0" dirty="0" err="1" smtClean="0"/>
              <a:t>themsleves</a:t>
            </a:r>
            <a:r>
              <a:rPr lang="en-US" baseline="0" dirty="0" smtClean="0"/>
              <a:t> have come to manhood, their in </a:t>
            </a:r>
            <a:r>
              <a:rPr lang="en-US" baseline="0" dirty="0" err="1" smtClean="0"/>
              <a:t>trun</a:t>
            </a:r>
            <a:r>
              <a:rPr lang="en-US" baseline="0" dirty="0" smtClean="0"/>
              <a:t> is lavished upon boys.” [</a:t>
            </a:r>
            <a:r>
              <a:rPr lang="en-US" baseline="0" dirty="0" err="1" smtClean="0"/>
              <a:t>aristophanes</a:t>
            </a:r>
            <a:r>
              <a:rPr lang="en-US" baseline="0" dirty="0" smtClean="0"/>
              <a:t> seems to be invoking </a:t>
            </a:r>
            <a:r>
              <a:rPr lang="en-US" baseline="0" dirty="0" err="1" smtClean="0"/>
              <a:t>foucauldian</a:t>
            </a:r>
            <a:r>
              <a:rPr lang="en-US" baseline="0" dirty="0" smtClean="0"/>
              <a:t> notions of </a:t>
            </a:r>
            <a:r>
              <a:rPr lang="en-US" baseline="0" dirty="0" err="1" smtClean="0"/>
              <a:t>peerastic</a:t>
            </a:r>
            <a:r>
              <a:rPr lang="en-US" baseline="0" dirty="0" smtClean="0"/>
              <a:t> honor maybe with a comic twist [the dishonorable as honorable], but he’s also still </a:t>
            </a:r>
            <a:r>
              <a:rPr lang="en-US" baseline="0" dirty="0" err="1" smtClean="0"/>
              <a:t>devleoping</a:t>
            </a:r>
            <a:r>
              <a:rPr lang="en-US" baseline="0" dirty="0" smtClean="0"/>
              <a:t> his idea in terms of innate sexual preference]</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3510401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"Within speech act theory, a performative is that discursive practice that enacts or produces that which it names" (Bodies that matter</a:t>
            </a:r>
            <a:r>
              <a:rPr lang="en-US" baseline="0" dirty="0" smtClean="0"/>
              <a:t> </a:t>
            </a:r>
            <a:r>
              <a:rPr lang="en-US" dirty="0" smtClean="0"/>
              <a:t>13)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gender is an act which has been rehearsed, much as a script survives the particular actors who make use of it, but which requires individual actors in order to be actualized and reproduced as reality once again" ("Performative Acts," Performing Feminisms 1990)</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18</a:t>
            </a:fld>
            <a:endParaRPr lang="en-US" altLang="en-US"/>
          </a:p>
        </p:txBody>
      </p:sp>
    </p:spTree>
    <p:extLst>
      <p:ext uri="{BB962C8B-B14F-4D97-AF65-F5344CB8AC3E}">
        <p14:creationId xmlns:p14="http://schemas.microsoft.com/office/powerpoint/2010/main" val="1483474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sz="1200" b="0" i="0" u="none" kern="1200" dirty="0" smtClean="0">
                <a:solidFill>
                  <a:schemeClr val="tx1"/>
                </a:solidFill>
                <a:latin typeface="Calibri" panose="020F0502020204030204" pitchFamily="34" charset="0"/>
                <a:ea typeface="+mn-ea"/>
                <a:cs typeface="+mn-cs"/>
              </a:rPr>
              <a:t>or</a:t>
            </a:r>
            <a:r>
              <a:rPr lang="en-US" sz="1200" b="0" i="0" u="none" kern="1200" baseline="0" dirty="0" smtClean="0">
                <a:solidFill>
                  <a:schemeClr val="tx1"/>
                </a:solidFill>
                <a:latin typeface="Calibri" panose="020F0502020204030204" pitchFamily="34" charset="0"/>
                <a:ea typeface="+mn-ea"/>
                <a:cs typeface="+mn-cs"/>
              </a:rPr>
              <a:t> is it </a:t>
            </a:r>
            <a:r>
              <a:rPr lang="en-US" sz="1200" b="0" i="0" u="none" kern="1200" baseline="0" dirty="0" err="1" smtClean="0">
                <a:solidFill>
                  <a:schemeClr val="tx1"/>
                </a:solidFill>
                <a:latin typeface="Calibri" panose="020F0502020204030204" pitchFamily="34" charset="0"/>
                <a:ea typeface="+mn-ea"/>
                <a:cs typeface="+mn-cs"/>
              </a:rPr>
              <a:t>philsophy</a:t>
            </a:r>
            <a:r>
              <a:rPr lang="en-US" sz="1200" b="0" i="0" u="none" kern="1200" baseline="0" dirty="0" smtClean="0">
                <a:solidFill>
                  <a:schemeClr val="tx1"/>
                </a:solidFill>
                <a:latin typeface="Calibri" panose="020F0502020204030204" pitchFamily="34" charset="0"/>
                <a:ea typeface="+mn-ea"/>
                <a:cs typeface="+mn-cs"/>
              </a:rPr>
              <a:t>, or philosophical pederasty? to what degree can we view it as conventional pederasty? at which point does its philosophical character </a:t>
            </a:r>
            <a:r>
              <a:rPr lang="en-US" sz="1200" b="0" i="0" u="none" kern="1200" baseline="0" dirty="0" err="1" smtClean="0">
                <a:solidFill>
                  <a:schemeClr val="tx1"/>
                </a:solidFill>
                <a:latin typeface="Calibri" panose="020F0502020204030204" pitchFamily="34" charset="0"/>
                <a:ea typeface="+mn-ea"/>
                <a:cs typeface="+mn-cs"/>
              </a:rPr>
              <a:t>interfer</a:t>
            </a:r>
            <a:r>
              <a:rPr lang="en-US" sz="1200" b="0" i="0" u="none" kern="1200" baseline="0" dirty="0" smtClean="0">
                <a:solidFill>
                  <a:schemeClr val="tx1"/>
                </a:solidFill>
                <a:latin typeface="Calibri" panose="020F0502020204030204" pitchFamily="34" charset="0"/>
                <a:ea typeface="+mn-ea"/>
                <a:cs typeface="+mn-cs"/>
              </a:rPr>
              <a:t> with the </a:t>
            </a:r>
            <a:r>
              <a:rPr lang="en-US" sz="1200" b="0" i="0" u="none" kern="1200" baseline="0" dirty="0" err="1" smtClean="0">
                <a:solidFill>
                  <a:schemeClr val="tx1"/>
                </a:solidFill>
                <a:latin typeface="Calibri" panose="020F0502020204030204" pitchFamily="34" charset="0"/>
                <a:ea typeface="+mn-ea"/>
                <a:cs typeface="+mn-cs"/>
              </a:rPr>
              <a:t>foucauldian</a:t>
            </a:r>
            <a:r>
              <a:rPr lang="en-US" sz="1200" b="0" i="0" u="none" kern="1200" baseline="0" dirty="0" smtClean="0">
                <a:solidFill>
                  <a:schemeClr val="tx1"/>
                </a:solidFill>
                <a:latin typeface="Calibri" panose="020F0502020204030204" pitchFamily="34" charset="0"/>
                <a:ea typeface="+mn-ea"/>
                <a:cs typeface="+mn-cs"/>
              </a:rPr>
              <a:t> model?</a:t>
            </a:r>
            <a:endParaRPr lang="en-US" sz="1200" b="0" i="0" u="none" kern="1200" dirty="0" smtClean="0">
              <a:solidFill>
                <a:schemeClr val="tx1"/>
              </a:solidFill>
              <a:latin typeface="Calibri" panose="020F0502020204030204" pitchFamily="34" charset="0"/>
              <a:ea typeface="+mn-ea"/>
              <a:cs typeface="+mn-cs"/>
            </a:endParaRPr>
          </a:p>
          <a:p>
            <a:r>
              <a:rPr lang="en-US" sz="1200" b="0" i="0" u="none" kern="1200" dirty="0" smtClean="0">
                <a:solidFill>
                  <a:schemeClr val="tx1"/>
                </a:solidFill>
                <a:latin typeface="Calibri" panose="020F0502020204030204" pitchFamily="34" charset="0"/>
                <a:ea typeface="+mn-ea"/>
                <a:cs typeface="+mn-cs"/>
              </a:rPr>
              <a:t>489 ff. acc. to </a:t>
            </a:r>
            <a:r>
              <a:rPr lang="en-US" sz="1200" b="0" i="0" u="none" kern="1200" dirty="0" err="1" smtClean="0">
                <a:solidFill>
                  <a:schemeClr val="tx1"/>
                </a:solidFill>
                <a:latin typeface="Calibri" panose="020F0502020204030204" pitchFamily="34" charset="0"/>
                <a:ea typeface="+mn-ea"/>
                <a:cs typeface="+mn-cs"/>
              </a:rPr>
              <a:t>diotima</a:t>
            </a:r>
            <a:r>
              <a:rPr lang="en-US" sz="1200" b="0" i="0" u="none" kern="1200" dirty="0" smtClean="0">
                <a:solidFill>
                  <a:schemeClr val="tx1"/>
                </a:solidFill>
                <a:latin typeface="Calibri" panose="020F0502020204030204" pitchFamily="34" charset="0"/>
                <a:ea typeface="+mn-ea"/>
                <a:cs typeface="+mn-cs"/>
              </a:rPr>
              <a:t>, love is wanting the good forever. purpose of love: "giving birth to beauty, whether in body or in soul." procreation as the model for all sexuality, homo- or heteroerotic. "All of us are pregnant, Socrates, both in body and in soul, and as soon as we come of age, we naturally desire to give birth." Love is drawn to beauty, b/c beauty is closer to the divine. What love ultimately desires is immortality through reproduction.</a:t>
            </a:r>
          </a:p>
          <a:p>
            <a:r>
              <a:rPr lang="en-US" sz="1200" b="0" i="0" u="none" kern="1200" dirty="0" smtClean="0">
                <a:solidFill>
                  <a:schemeClr val="tx1"/>
                </a:solidFill>
                <a:latin typeface="Calibri" panose="020F0502020204030204" pitchFamily="34" charset="0"/>
                <a:ea typeface="+mn-ea"/>
                <a:cs typeface="+mn-cs"/>
              </a:rPr>
              <a:t>490 ff. our material and </a:t>
            </a:r>
            <a:r>
              <a:rPr lang="en-US" sz="1200" b="0" i="0" u="none" kern="1200" dirty="0" err="1" smtClean="0">
                <a:solidFill>
                  <a:schemeClr val="tx1"/>
                </a:solidFill>
                <a:latin typeface="Calibri" panose="020F0502020204030204" pitchFamily="34" charset="0"/>
                <a:ea typeface="+mn-ea"/>
                <a:cs typeface="+mn-cs"/>
              </a:rPr>
              <a:t>spritual</a:t>
            </a:r>
            <a:r>
              <a:rPr lang="en-US" sz="1200" b="0" i="0" u="none" kern="1200" dirty="0" smtClean="0">
                <a:solidFill>
                  <a:schemeClr val="tx1"/>
                </a:solidFill>
                <a:latin typeface="Calibri" panose="020F0502020204030204" pitchFamily="34" charset="0"/>
                <a:ea typeface="+mn-ea"/>
                <a:cs typeface="+mn-cs"/>
              </a:rPr>
              <a:t> substance constantly changes and is renewed. so too our knowledge. for mortals, constant renewal is the only available means to duration and preservation, our substitute for immortality. so ambition is a form of this eros for immortality, and so on. a higher kind of preservation, undying glory, is the aim of heroic self-sacrifice. note the analogical reasoning: from biological-procreative attraction to homoerotic attraction to philosophical attraction. the idea here is the student's desire - eros - for a teacher. that certainly introduces</a:t>
            </a:r>
            <a:r>
              <a:rPr lang="en-US" sz="1200" b="0" i="0" u="none" kern="1200" baseline="0" dirty="0" smtClean="0">
                <a:solidFill>
                  <a:schemeClr val="tx1"/>
                </a:solidFill>
                <a:latin typeface="Calibri" panose="020F0502020204030204" pitchFamily="34" charset="0"/>
                <a:ea typeface="+mn-ea"/>
                <a:cs typeface="+mn-cs"/>
              </a:rPr>
              <a:t> an element of symmetry and </a:t>
            </a:r>
            <a:r>
              <a:rPr lang="en-US" sz="1200" b="0" i="0" u="none" kern="1200" dirty="0" smtClean="0">
                <a:solidFill>
                  <a:schemeClr val="tx1"/>
                </a:solidFill>
                <a:latin typeface="Calibri" panose="020F0502020204030204" pitchFamily="34" charset="0"/>
                <a:ea typeface="+mn-ea"/>
                <a:cs typeface="+mn-cs"/>
              </a:rPr>
              <a:t>reverses the usual pattern. from the perspective of conventional pederasty, this is all backwards. so the teacher is a </a:t>
            </a:r>
            <a:r>
              <a:rPr lang="en-US" sz="1200" b="0" i="0" u="none" kern="1200" dirty="0" err="1" smtClean="0">
                <a:solidFill>
                  <a:schemeClr val="tx1"/>
                </a:solidFill>
                <a:latin typeface="Calibri" panose="020F0502020204030204" pitchFamily="34" charset="0"/>
                <a:ea typeface="+mn-ea"/>
                <a:cs typeface="+mn-cs"/>
              </a:rPr>
              <a:t>birther</a:t>
            </a:r>
            <a:r>
              <a:rPr lang="en-US" sz="1200" b="0" i="0" u="none" kern="1200" dirty="0" smtClean="0">
                <a:solidFill>
                  <a:schemeClr val="tx1"/>
                </a:solidFill>
                <a:latin typeface="Calibri" panose="020F0502020204030204" pitchFamily="34" charset="0"/>
                <a:ea typeface="+mn-ea"/>
                <a:cs typeface="+mn-cs"/>
              </a:rPr>
              <a:t>, like a midwife.</a:t>
            </a:r>
          </a:p>
          <a:p>
            <a:r>
              <a:rPr lang="en-US" sz="1200" b="0" i="0" u="none" kern="1200" dirty="0" smtClean="0">
                <a:solidFill>
                  <a:schemeClr val="tx1"/>
                </a:solidFill>
                <a:latin typeface="Calibri" panose="020F0502020204030204" pitchFamily="34" charset="0"/>
                <a:ea typeface="+mn-ea"/>
                <a:cs typeface="+mn-cs"/>
              </a:rPr>
              <a:t>492 ff. the ladder of love. </a:t>
            </a:r>
            <a:r>
              <a:rPr lang="en-US" sz="1200" b="0" i="0" u="none" kern="1200" dirty="0" err="1" smtClean="0">
                <a:solidFill>
                  <a:schemeClr val="tx1"/>
                </a:solidFill>
                <a:latin typeface="Calibri" panose="020F0502020204030204" pitchFamily="34" charset="0"/>
                <a:ea typeface="+mn-ea"/>
                <a:cs typeface="+mn-cs"/>
              </a:rPr>
              <a:t>diotima</a:t>
            </a:r>
            <a:r>
              <a:rPr lang="en-US" sz="1200" b="0" i="0" u="none" kern="1200" dirty="0" smtClean="0">
                <a:solidFill>
                  <a:schemeClr val="tx1"/>
                </a:solidFill>
                <a:latin typeface="Calibri" panose="020F0502020204030204" pitchFamily="34" charset="0"/>
                <a:ea typeface="+mn-ea"/>
                <a:cs typeface="+mn-cs"/>
              </a:rPr>
              <a:t> is talking about what we would call the </a:t>
            </a:r>
            <a:r>
              <a:rPr lang="en-US" sz="1200" b="0" i="0" u="none" kern="1200" dirty="0" err="1" smtClean="0">
                <a:solidFill>
                  <a:schemeClr val="tx1"/>
                </a:solidFill>
                <a:latin typeface="Calibri" panose="020F0502020204030204" pitchFamily="34" charset="0"/>
                <a:ea typeface="+mn-ea"/>
                <a:cs typeface="+mn-cs"/>
              </a:rPr>
              <a:t>acculturaltion</a:t>
            </a:r>
            <a:r>
              <a:rPr lang="en-US" sz="1200" b="0" i="0" u="none" kern="1200" dirty="0" smtClean="0">
                <a:solidFill>
                  <a:schemeClr val="tx1"/>
                </a:solidFill>
                <a:latin typeface="Calibri" panose="020F0502020204030204" pitchFamily="34" charset="0"/>
                <a:ea typeface="+mn-ea"/>
                <a:cs typeface="+mn-cs"/>
              </a:rPr>
              <a:t> and education of the boy, the beloved, the </a:t>
            </a:r>
            <a:r>
              <a:rPr lang="en-US" sz="1200" b="0" i="1" u="none" kern="1200" dirty="0" smtClean="0">
                <a:solidFill>
                  <a:schemeClr val="tx1"/>
                </a:solidFill>
                <a:latin typeface="Calibri" panose="020F0502020204030204" pitchFamily="34" charset="0"/>
                <a:ea typeface="+mn-ea"/>
                <a:cs typeface="+mn-cs"/>
              </a:rPr>
              <a:t>eromenos</a:t>
            </a:r>
            <a:r>
              <a:rPr lang="en-US" sz="1200" b="0" i="0" u="none" kern="1200" dirty="0" smtClean="0">
                <a:solidFill>
                  <a:schemeClr val="tx1"/>
                </a:solidFill>
                <a:latin typeface="Calibri" panose="020F0502020204030204" pitchFamily="34" charset="0"/>
                <a:ea typeface="+mn-ea"/>
                <a:cs typeface="+mn-cs"/>
              </a:rPr>
              <a:t>. but it leads, ultimately, not to an honorable role in society, but to philosophical illumination. and this eromenos is actuated by his own eros, and kind pregnancy or concupiscence for wisdom. the lover ultimately yearns for the beautiful itself, the </a:t>
            </a:r>
            <a:r>
              <a:rPr lang="en-US" sz="1200" b="0" i="1" u="none" kern="1200" dirty="0" smtClean="0">
                <a:solidFill>
                  <a:schemeClr val="tx1"/>
                </a:solidFill>
                <a:latin typeface="Calibri" panose="020F0502020204030204" pitchFamily="34" charset="0"/>
                <a:ea typeface="+mn-ea"/>
                <a:cs typeface="+mn-cs"/>
              </a:rPr>
              <a:t>form</a:t>
            </a:r>
            <a:r>
              <a:rPr lang="en-US" sz="1200" b="0" i="0" u="none" kern="1200" dirty="0" smtClean="0">
                <a:solidFill>
                  <a:schemeClr val="tx1"/>
                </a:solidFill>
                <a:latin typeface="Calibri" panose="020F0502020204030204" pitchFamily="34" charset="0"/>
                <a:ea typeface="+mn-ea"/>
                <a:cs typeface="+mn-cs"/>
              </a:rPr>
              <a:t> of beauty, something immortal and unchanging. desire for beauty itself gives birth no longer to images of virtue but to virtue itself.</a:t>
            </a:r>
          </a:p>
          <a:p>
            <a:r>
              <a:rPr lang="en-US" sz="1200" b="0" i="0" u="none" kern="1200" dirty="0" smtClean="0">
                <a:solidFill>
                  <a:schemeClr val="tx1"/>
                </a:solidFill>
                <a:latin typeface="Calibri" panose="020F0502020204030204" pitchFamily="34" charset="0"/>
                <a:ea typeface="+mn-ea"/>
                <a:cs typeface="+mn-cs"/>
              </a:rPr>
              <a:t>we see an example of the pupil desiring the teacher – the eromenos desiring the erastes – in alc. but the beauty/ugliness, shame/honor paradoxes there complicate things…</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19</a:t>
            </a:fld>
            <a:endParaRPr lang="en-US" altLang="en-US"/>
          </a:p>
        </p:txBody>
      </p:sp>
    </p:spTree>
    <p:extLst>
      <p:ext uri="{BB962C8B-B14F-4D97-AF65-F5344CB8AC3E}">
        <p14:creationId xmlns:p14="http://schemas.microsoft.com/office/powerpoint/2010/main" val="3563603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journal prompt: “Does Plato's </a:t>
            </a:r>
            <a:r>
              <a:rPr lang="en-US" i="1" dirty="0" smtClean="0"/>
              <a:t>Symposium</a:t>
            </a:r>
            <a:r>
              <a:rPr lang="en-US" dirty="0" smtClean="0"/>
              <a:t> seem to validate or to undercut Foucault and/or Halperin in the matter of whether people generally have, most places and most times, understood sexuality more or less the same way? Do such modern concepts of "homosexual" or "heterosexual" apply here? How so or how not?”</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3738177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140864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20803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66CBB3B-F698-46E7-BC45-C43FFEAF64EE}"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3788EFD9-BBB8-4798-9C73-4E30FFE677BD}" type="slidenum">
              <a:rPr lang="en-US" altLang="en-US"/>
              <a:pPr/>
              <a:t>5</a:t>
            </a:fld>
            <a:endParaRPr lang="en-US" altLang="en-US"/>
          </a:p>
        </p:txBody>
      </p:sp>
      <p:sp>
        <p:nvSpPr>
          <p:cNvPr id="718850" name="Rectangle 2"/>
          <p:cNvSpPr>
            <a:spLocks noGrp="1" noRot="1" noChangeAspect="1" noChangeArrowheads="1" noTextEdit="1"/>
          </p:cNvSpPr>
          <p:nvPr>
            <p:ph type="sldImg"/>
          </p:nvPr>
        </p:nvSpPr>
        <p:spPr>
          <a:xfrm>
            <a:off x="2227263" y="700088"/>
            <a:ext cx="2592387" cy="1944687"/>
          </a:xfrm>
          <a:ln/>
        </p:spPr>
      </p:sp>
      <p:sp>
        <p:nvSpPr>
          <p:cNvPr id="7188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53AEBA9-0694-4955-906C-0FAF0B1FE39E}" type="datetime1">
              <a:rPr lang="en-US" altLang="en-US"/>
              <a:pPr/>
              <a:t>2013-09-26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D77862A-BF23-461B-9B54-BAE59392ED0F}" type="slidenum">
              <a:rPr lang="en-US" altLang="en-US"/>
              <a:pPr/>
              <a:t>6</a:t>
            </a:fld>
            <a:endParaRPr lang="en-US" altLang="en-US"/>
          </a:p>
        </p:txBody>
      </p:sp>
      <p:sp>
        <p:nvSpPr>
          <p:cNvPr id="719874" name="Rectangle 2"/>
          <p:cNvSpPr>
            <a:spLocks noGrp="1" noRot="1" noChangeAspect="1" noChangeArrowheads="1" noTextEdit="1"/>
          </p:cNvSpPr>
          <p:nvPr>
            <p:ph type="sldImg"/>
          </p:nvPr>
        </p:nvSpPr>
        <p:spPr>
          <a:xfrm>
            <a:off x="2227263" y="700088"/>
            <a:ext cx="2592387" cy="1944687"/>
          </a:xfrm>
          <a:ln/>
        </p:spPr>
      </p:sp>
      <p:sp>
        <p:nvSpPr>
          <p:cNvPr id="7198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Tree>
    <p:extLst>
      <p:ext uri="{BB962C8B-B14F-4D97-AF65-F5344CB8AC3E}">
        <p14:creationId xmlns:p14="http://schemas.microsoft.com/office/powerpoint/2010/main" val="272383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865282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couldn’t he be bi? and isn’t the salient point his lack</a:t>
            </a:r>
            <a:r>
              <a:rPr lang="en-US" baseline="0" dirty="0" smtClean="0"/>
              <a:t> of self-control, not preference?</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10298623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2013-09-26</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Ancient Sexuality and Gender</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14" name="Picture 1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05613" y="228600"/>
            <a:ext cx="2262187"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2013-09-26</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2013-09-26</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2013-09-26</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9" name="Picture 1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05613" y="228600"/>
            <a:ext cx="2262187"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2013-09-26</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2013-09-26</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2013-09-26</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2013-09-26</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2013-09-26</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Ancient Sexuality and Gender</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hyperlink" Target="http://www.cla.purdue.edu/english/theory/genderandsex/modules/butlerperformativity.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11" name="Rectangle 7"/>
          <p:cNvSpPr>
            <a:spLocks noGrp="1" noChangeArrowheads="1"/>
          </p:cNvSpPr>
          <p:nvPr>
            <p:ph type="ctrTitle"/>
          </p:nvPr>
        </p:nvSpPr>
        <p:spPr/>
        <p:txBody>
          <a:bodyPr/>
          <a:lstStyle/>
          <a:p>
            <a:r>
              <a:rPr lang="en-US" altLang="en-US" dirty="0" smtClean="0"/>
              <a:t>Born This Way?</a:t>
            </a:r>
            <a:endParaRPr lang="en-US" altLang="en-US" dirty="0"/>
          </a:p>
        </p:txBody>
      </p:sp>
      <p:sp>
        <p:nvSpPr>
          <p:cNvPr id="661512" name="Rectangle 8"/>
          <p:cNvSpPr>
            <a:spLocks noGrp="1" noChangeArrowheads="1"/>
          </p:cNvSpPr>
          <p:nvPr>
            <p:ph type="subTitle" idx="1"/>
          </p:nvPr>
        </p:nvSpPr>
        <p:spPr/>
        <p:txBody>
          <a:bodyPr/>
          <a:lstStyle/>
          <a:p>
            <a:r>
              <a:rPr lang="en-US" altLang="en-US"/>
              <a:t>Ideologies of </a:t>
            </a:r>
            <a:r>
              <a:rPr lang="en-US" altLang="en-US" i="1"/>
              <a:t>eros</a:t>
            </a:r>
            <a:r>
              <a:rPr lang="en-US" altLang="en-US"/>
              <a:t> in Plato’s </a:t>
            </a:r>
            <a:r>
              <a:rPr lang="en-US" altLang="en-US" i="1"/>
              <a:t>Symposium</a:t>
            </a:r>
          </a:p>
        </p:txBody>
      </p:sp>
    </p:spTree>
    <p:extLst>
      <p:ext uri="{BB962C8B-B14F-4D97-AF65-F5344CB8AC3E}">
        <p14:creationId xmlns:p14="http://schemas.microsoft.com/office/powerpoint/2010/main" val="5618309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Timarchus</a:t>
            </a:r>
            <a:endParaRPr lang="en-US" dirty="0"/>
          </a:p>
        </p:txBody>
      </p:sp>
      <p:sp>
        <p:nvSpPr>
          <p:cNvPr id="3" name="TextBox 2"/>
          <p:cNvSpPr txBox="1"/>
          <p:nvPr/>
        </p:nvSpPr>
        <p:spPr>
          <a:xfrm>
            <a:off x="533400" y="1507674"/>
            <a:ext cx="7952096" cy="4755148"/>
          </a:xfrm>
          <a:prstGeom prst="rect">
            <a:avLst/>
          </a:prstGeom>
          <a:noFill/>
        </p:spPr>
        <p:txBody>
          <a:bodyPr wrap="square" rtlCol="0" anchor="ctr" anchorCtr="0">
            <a:spAutoFit/>
          </a:bodyPr>
          <a:lstStyle/>
          <a:p>
            <a:pPr algn="ctr">
              <a:spcAft>
                <a:spcPts val="1800"/>
              </a:spcAft>
            </a:pPr>
            <a:r>
              <a:rPr lang="en-US" sz="3600" dirty="0" smtClean="0">
                <a:latin typeface="Calibri" panose="020F0502020204030204" pitchFamily="34" charset="0"/>
              </a:rPr>
              <a:t>“Timarchus </a:t>
            </a:r>
            <a:r>
              <a:rPr lang="en-US" sz="3600" dirty="0">
                <a:latin typeface="Calibri" panose="020F0502020204030204" pitchFamily="34" charset="0"/>
              </a:rPr>
              <a:t>was </a:t>
            </a:r>
            <a:r>
              <a:rPr lang="en-US" sz="3600" dirty="0" smtClean="0">
                <a:latin typeface="Calibri" panose="020F0502020204030204" pitchFamily="34" charset="0"/>
              </a:rPr>
              <a:t>… </a:t>
            </a:r>
            <a:r>
              <a:rPr lang="en-US" sz="3600" dirty="0">
                <a:latin typeface="Calibri" panose="020F0502020204030204" pitchFamily="34" charset="0"/>
              </a:rPr>
              <a:t>just the person for the thing that </a:t>
            </a:r>
            <a:r>
              <a:rPr lang="en-US" sz="3600" dirty="0" err="1">
                <a:latin typeface="Calibri" panose="020F0502020204030204" pitchFamily="34" charset="0"/>
              </a:rPr>
              <a:t>Misgolas</a:t>
            </a:r>
            <a:r>
              <a:rPr lang="en-US" sz="3600" dirty="0">
                <a:latin typeface="Calibri" panose="020F0502020204030204" pitchFamily="34" charset="0"/>
              </a:rPr>
              <a:t> wanted to do, and Timarchus wanted to have done</a:t>
            </a:r>
            <a:r>
              <a:rPr lang="en-US" sz="3600" dirty="0" smtClean="0">
                <a:latin typeface="Calibri" panose="020F0502020204030204" pitchFamily="34" charset="0"/>
              </a:rPr>
              <a:t>.” </a:t>
            </a:r>
            <a:r>
              <a:rPr lang="en-US" sz="3600" dirty="0">
                <a:latin typeface="Calibri" panose="020F0502020204030204" pitchFamily="34" charset="0"/>
              </a:rPr>
              <a:t>(41</a:t>
            </a:r>
            <a:r>
              <a:rPr lang="en-US" sz="3600" dirty="0" smtClean="0">
                <a:latin typeface="Calibri" panose="020F0502020204030204" pitchFamily="34" charset="0"/>
              </a:rPr>
              <a:t>)</a:t>
            </a:r>
          </a:p>
          <a:p>
            <a:pPr algn="ctr">
              <a:spcAft>
                <a:spcPts val="1800"/>
              </a:spcAft>
            </a:pPr>
            <a:r>
              <a:rPr lang="en-US" sz="3600" dirty="0" smtClean="0">
                <a:latin typeface="Calibri" panose="020F0502020204030204" pitchFamily="34" charset="0"/>
              </a:rPr>
              <a:t>“What </a:t>
            </a:r>
            <a:r>
              <a:rPr lang="en-US" sz="3600" dirty="0">
                <a:latin typeface="Calibri" panose="020F0502020204030204" pitchFamily="34" charset="0"/>
              </a:rPr>
              <a:t>shall we say when </a:t>
            </a:r>
            <a:r>
              <a:rPr lang="en-US" sz="3600" dirty="0" smtClean="0">
                <a:latin typeface="Calibri" panose="020F0502020204030204" pitchFamily="34" charset="0"/>
              </a:rPr>
              <a:t>a young man … keeps </a:t>
            </a:r>
            <a:r>
              <a:rPr lang="en-US" sz="3600" dirty="0">
                <a:latin typeface="Calibri" panose="020F0502020204030204" pitchFamily="34" charset="0"/>
              </a:rPr>
              <a:t>the most expensive </a:t>
            </a:r>
            <a:r>
              <a:rPr lang="en-US" sz="3600" dirty="0" err="1">
                <a:latin typeface="Calibri" panose="020F0502020204030204" pitchFamily="34" charset="0"/>
              </a:rPr>
              <a:t>flutegirls</a:t>
            </a:r>
            <a:r>
              <a:rPr lang="en-US" sz="3600" dirty="0">
                <a:latin typeface="Calibri" panose="020F0502020204030204" pitchFamily="34" charset="0"/>
              </a:rPr>
              <a:t> and harlots? When he gambles and pays nothing himself but another man always pays for him</a:t>
            </a:r>
            <a:r>
              <a:rPr lang="en-US" sz="3600" dirty="0" smtClean="0">
                <a:latin typeface="Calibri" panose="020F0502020204030204" pitchFamily="34" charset="0"/>
              </a:rPr>
              <a:t>?” </a:t>
            </a:r>
            <a:r>
              <a:rPr lang="en-US" sz="3600" dirty="0">
                <a:latin typeface="Calibri" panose="020F0502020204030204" pitchFamily="34" charset="0"/>
              </a:rPr>
              <a:t>(75)</a:t>
            </a:r>
            <a:endParaRPr lang="en-US" sz="3600" dirty="0" smtClean="0">
              <a:latin typeface="Calibri" panose="020F0502020204030204" pitchFamily="34" charset="0"/>
            </a:endParaRPr>
          </a:p>
        </p:txBody>
      </p:sp>
    </p:spTree>
    <p:extLst>
      <p:ext uri="{BB962C8B-B14F-4D97-AF65-F5344CB8AC3E}">
        <p14:creationId xmlns:p14="http://schemas.microsoft.com/office/powerpoint/2010/main" val="235447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3186" name="Rectangle 2"/>
          <p:cNvSpPr>
            <a:spLocks noChangeArrowheads="1"/>
          </p:cNvSpPr>
          <p:nvPr/>
        </p:nvSpPr>
        <p:spPr bwMode="auto">
          <a:xfrm>
            <a:off x="0" y="2362200"/>
            <a:ext cx="9144000"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3187" name="Rectangle 3"/>
          <p:cNvSpPr>
            <a:spLocks noGrp="1" noChangeArrowheads="1"/>
          </p:cNvSpPr>
          <p:nvPr>
            <p:ph type="title"/>
          </p:nvPr>
        </p:nvSpPr>
        <p:spPr>
          <a:xfrm>
            <a:off x="228600" y="2465388"/>
            <a:ext cx="8915400" cy="914400"/>
          </a:xfrm>
        </p:spPr>
        <p:txBody>
          <a:bodyPr/>
          <a:lstStyle/>
          <a:p>
            <a:r>
              <a:rPr lang="en-US" altLang="en-US" dirty="0" smtClean="0"/>
              <a:t>Plato’s </a:t>
            </a:r>
            <a:r>
              <a:rPr lang="en-US" altLang="en-US" i="1" dirty="0" smtClean="0"/>
              <a:t>Symposium</a:t>
            </a:r>
            <a:r>
              <a:rPr lang="en-US" altLang="en-US" dirty="0" smtClean="0"/>
              <a:t> …</a:t>
            </a:r>
            <a:endParaRPr lang="en-US" altLang="en-US" sz="3400" dirty="0"/>
          </a:p>
        </p:txBody>
      </p:sp>
    </p:spTree>
    <p:extLst>
      <p:ext uri="{BB962C8B-B14F-4D97-AF65-F5344CB8AC3E}">
        <p14:creationId xmlns:p14="http://schemas.microsoft.com/office/powerpoint/2010/main" val="382718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321" name="Rectangle 73"/>
          <p:cNvSpPr>
            <a:spLocks noGrp="1" noChangeArrowheads="1"/>
          </p:cNvSpPr>
          <p:nvPr>
            <p:ph type="title"/>
          </p:nvPr>
        </p:nvSpPr>
        <p:spPr/>
        <p:txBody>
          <a:bodyPr/>
          <a:lstStyle/>
          <a:p>
            <a:r>
              <a:rPr lang="en-US" altLang="en-US" i="1" dirty="0"/>
              <a:t>Symposium</a:t>
            </a:r>
            <a:r>
              <a:rPr lang="en-US" altLang="en-US" dirty="0"/>
              <a:t>: Erotic Dichotomies</a:t>
            </a:r>
          </a:p>
        </p:txBody>
      </p:sp>
      <p:graphicFrame>
        <p:nvGraphicFramePr>
          <p:cNvPr id="693320" name="Group 72"/>
          <p:cNvGraphicFramePr>
            <a:graphicFrameLocks noGrp="1"/>
          </p:cNvGraphicFramePr>
          <p:nvPr>
            <p:extLst>
              <p:ext uri="{D42A27DB-BD31-4B8C-83A1-F6EECF244321}">
                <p14:modId xmlns:p14="http://schemas.microsoft.com/office/powerpoint/2010/main" val="996611377"/>
              </p:ext>
            </p:extLst>
          </p:nvPr>
        </p:nvGraphicFramePr>
        <p:xfrm>
          <a:off x="152400" y="1414816"/>
          <a:ext cx="8839200" cy="3105150"/>
        </p:xfrm>
        <a:graphic>
          <a:graphicData uri="http://schemas.openxmlformats.org/drawingml/2006/table">
            <a:tbl>
              <a:tblPr/>
              <a:tblGrid>
                <a:gridCol w="4419600"/>
                <a:gridCol w="4419600"/>
              </a:tblGrid>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male</a:t>
                      </a:r>
                    </a:p>
                  </a:txBody>
                  <a:tcPr marL="228600" marR="228600" marT="0" marB="0"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female</a:t>
                      </a:r>
                    </a:p>
                  </a:txBody>
                  <a:tcPr marL="228600" marR="228600" marT="0" marB="0" horzOverflow="overflow">
                    <a:lnL>
                      <a:noFill/>
                    </a:lnL>
                    <a:lnR cap="flat">
                      <a:noFill/>
                    </a:lnR>
                    <a:lnT cap="fla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Uranian (“Heavenly”)</a:t>
                      </a:r>
                    </a:p>
                  </a:txBody>
                  <a:tcPr marL="228600" marR="228600" marT="0" marB="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Pandemian (“Vulgar”)</a:t>
                      </a:r>
                    </a:p>
                  </a:txBody>
                  <a:tcPr marL="228600" marR="228600" marT="0" marB="0" horzOverflow="overflow">
                    <a:lnL>
                      <a:noFill/>
                    </a:lnL>
                    <a:lnR cap="flat">
                      <a:noFill/>
                    </a:lnR>
                    <a:lnT>
                      <a:noFill/>
                    </a:lnT>
                    <a:lnB>
                      <a:noFill/>
                    </a:lnB>
                    <a:lnTlToBr>
                      <a:noFill/>
                    </a:lnTlToBr>
                    <a:lnBlToTr>
                      <a:noFill/>
                    </a:lnBlToTr>
                    <a:noFill/>
                  </a:tcPr>
                </a:tc>
              </a:tr>
              <a:tr h="56515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spiritual</a:t>
                      </a:r>
                    </a:p>
                  </a:txBody>
                  <a:tcPr marL="228600" marR="228600" marT="0" marB="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carnal</a:t>
                      </a:r>
                    </a:p>
                  </a:txBody>
                  <a:tcPr marL="228600" marR="228600" marT="0" marB="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male-pederastic</a:t>
                      </a:r>
                    </a:p>
                  </a:txBody>
                  <a:tcPr marL="228600" marR="228600" marT="0" marB="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“other” (lesbian, heteroerotic)</a:t>
                      </a:r>
                    </a:p>
                  </a:txBody>
                  <a:tcPr marL="228600" marR="228600" marT="0" marB="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temperate</a:t>
                      </a:r>
                    </a:p>
                  </a:txBody>
                  <a:tcPr marL="228600" marR="228600" marT="0" marB="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intemperate</a:t>
                      </a:r>
                    </a:p>
                  </a:txBody>
                  <a:tcPr marL="228600" marR="228600" marT="0" marB="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asymmetrical</a:t>
                      </a:r>
                    </a:p>
                  </a:txBody>
                  <a:tcPr marL="228600" marR="228600" marT="0" marB="0"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symmetrical</a:t>
                      </a:r>
                    </a:p>
                  </a:txBody>
                  <a:tcPr marL="228600" marR="228600" marT="0" marB="0" horzOverflow="overflow">
                    <a:lnL>
                      <a:noFill/>
                    </a:lnL>
                    <a:lnR cap="flat">
                      <a:noFill/>
                    </a:lnR>
                    <a:lnT>
                      <a:noFill/>
                    </a:lnT>
                    <a:lnB cap="flat">
                      <a:noFill/>
                    </a:lnB>
                    <a:lnTlToBr>
                      <a:noFill/>
                    </a:lnTlToBr>
                    <a:lnBlToTr>
                      <a:noFill/>
                    </a:lnBlToTr>
                    <a:noFill/>
                  </a:tcPr>
                </a:tc>
              </a:tr>
            </a:tbl>
          </a:graphicData>
        </a:graphic>
      </p:graphicFrame>
      <p:pic>
        <p:nvPicPr>
          <p:cNvPr id="693316" name="Picture 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4495800"/>
            <a:ext cx="16954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3317" name="Picture 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495800"/>
            <a:ext cx="16954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582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978" name="Rectangle 90"/>
          <p:cNvSpPr>
            <a:spLocks noGrp="1" noChangeArrowheads="1"/>
          </p:cNvSpPr>
          <p:nvPr>
            <p:ph type="title"/>
          </p:nvPr>
        </p:nvSpPr>
        <p:spPr/>
        <p:txBody>
          <a:bodyPr/>
          <a:lstStyle/>
          <a:p>
            <a:r>
              <a:rPr lang="en-US" altLang="en-US" i="1" dirty="0"/>
              <a:t>Symposium</a:t>
            </a:r>
            <a:r>
              <a:rPr lang="en-US" altLang="en-US" dirty="0"/>
              <a:t>: </a:t>
            </a:r>
            <a:r>
              <a:rPr lang="en-US" altLang="en-US" dirty="0" smtClean="0"/>
              <a:t>Interlocking Arguments</a:t>
            </a:r>
            <a:endParaRPr lang="en-US" altLang="en-US" dirty="0"/>
          </a:p>
        </p:txBody>
      </p:sp>
      <p:graphicFrame>
        <p:nvGraphicFramePr>
          <p:cNvPr id="677969" name="Group 81"/>
          <p:cNvGraphicFramePr>
            <a:graphicFrameLocks noGrp="1"/>
          </p:cNvGraphicFramePr>
          <p:nvPr>
            <p:extLst>
              <p:ext uri="{D42A27DB-BD31-4B8C-83A1-F6EECF244321}">
                <p14:modId xmlns:p14="http://schemas.microsoft.com/office/powerpoint/2010/main" val="2091651777"/>
              </p:ext>
            </p:extLst>
          </p:nvPr>
        </p:nvGraphicFramePr>
        <p:xfrm>
          <a:off x="304800" y="1524000"/>
          <a:ext cx="8534400" cy="4618990"/>
        </p:xfrm>
        <a:graphic>
          <a:graphicData uri="http://schemas.openxmlformats.org/drawingml/2006/table">
            <a:tbl>
              <a:tblPr/>
              <a:tblGrid>
                <a:gridCol w="4267200"/>
                <a:gridCol w="4267200"/>
              </a:tblGrid>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1" i="0" u="sng" strike="noStrike" cap="none" normalizeH="0" baseline="0" dirty="0" smtClean="0">
                          <a:ln>
                            <a:noFill/>
                          </a:ln>
                          <a:solidFill>
                            <a:schemeClr val="tx1"/>
                          </a:solidFill>
                          <a:effectLst/>
                          <a:latin typeface="Calibri" panose="020F0502020204030204" pitchFamily="34" charset="0"/>
                        </a:rPr>
                        <a:t>Speaker</a:t>
                      </a:r>
                    </a:p>
                  </a:txBody>
                  <a:tcPr marL="457200" marR="457200"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1" i="0" u="sng" strike="noStrike" cap="none" normalizeH="0" baseline="0" smtClean="0">
                          <a:ln>
                            <a:noFill/>
                          </a:ln>
                          <a:solidFill>
                            <a:schemeClr val="tx1"/>
                          </a:solidFill>
                          <a:effectLst/>
                          <a:latin typeface="Calibri" panose="020F0502020204030204" pitchFamily="34" charset="0"/>
                        </a:rPr>
                        <a:t>Speech</a:t>
                      </a:r>
                    </a:p>
                  </a:txBody>
                  <a:tcPr marL="457200" marR="457200" horzOverflow="overflow">
                    <a:lnL>
                      <a:noFill/>
                    </a:lnL>
                    <a:lnR cap="flat">
                      <a:noFill/>
                    </a:lnR>
                    <a:lnT cap="fla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Phaedrus</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Eros the Ancient</a:t>
                      </a:r>
                    </a:p>
                  </a:txBody>
                  <a:tcPr marL="457200" marR="457200" horzOverflow="overflow">
                    <a:lnL>
                      <a:noFill/>
                    </a:lnL>
                    <a:lnR cap="flat">
                      <a:noFill/>
                    </a:lnR>
                    <a:lnT>
                      <a:noFill/>
                    </a:lnT>
                    <a:lnB>
                      <a:noFill/>
                    </a:lnB>
                    <a:lnTlToBr>
                      <a:noFill/>
                    </a:lnTlToBr>
                    <a:lnBlToTr>
                      <a:noFill/>
                    </a:lnBlToTr>
                    <a:noFill/>
                  </a:tcPr>
                </a:tc>
              </a:tr>
              <a:tr h="56515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smtClean="0">
                          <a:ln>
                            <a:noFill/>
                          </a:ln>
                          <a:solidFill>
                            <a:schemeClr val="tx1"/>
                          </a:solidFill>
                          <a:effectLst/>
                          <a:latin typeface="Calibri" panose="020F0502020204030204" pitchFamily="34" charset="0"/>
                        </a:rPr>
                        <a:t>Pausanias</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the two loves</a:t>
                      </a:r>
                    </a:p>
                  </a:txBody>
                  <a:tcPr marL="457200" marR="45720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smtClean="0">
                          <a:ln>
                            <a:noFill/>
                          </a:ln>
                          <a:solidFill>
                            <a:schemeClr val="tx1"/>
                          </a:solidFill>
                          <a:effectLst/>
                          <a:latin typeface="Calibri" panose="020F0502020204030204" pitchFamily="34" charset="0"/>
                        </a:rPr>
                        <a:t>Eryximachus</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[ditto]</a:t>
                      </a:r>
                    </a:p>
                  </a:txBody>
                  <a:tcPr marL="457200" marR="45720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smtClean="0">
                          <a:ln>
                            <a:noFill/>
                          </a:ln>
                          <a:solidFill>
                            <a:schemeClr val="tx1"/>
                          </a:solidFill>
                          <a:effectLst/>
                          <a:latin typeface="Calibri" panose="020F0502020204030204" pitchFamily="34" charset="0"/>
                        </a:rPr>
                        <a:t>Aristophanes</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“my other half”</a:t>
                      </a:r>
                    </a:p>
                  </a:txBody>
                  <a:tcPr marL="457200" marR="45720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smtClean="0">
                          <a:ln>
                            <a:noFill/>
                          </a:ln>
                          <a:solidFill>
                            <a:schemeClr val="tx1"/>
                          </a:solidFill>
                          <a:effectLst/>
                          <a:latin typeface="Calibri" panose="020F0502020204030204" pitchFamily="34" charset="0"/>
                        </a:rPr>
                        <a:t>Agathon</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hlinkClick r:id="rId3" action="ppaction://hlinksldjump"/>
                        </a:rPr>
                        <a:t>Eros the Youthful</a:t>
                      </a:r>
                      <a:endParaRPr kumimoji="0" lang="en-US" altLang="en-US" sz="2800" b="0" i="0" u="none" strike="noStrike" cap="none" normalizeH="0" baseline="0" dirty="0" smtClean="0">
                        <a:ln>
                          <a:noFill/>
                        </a:ln>
                        <a:solidFill>
                          <a:schemeClr val="tx1"/>
                        </a:solidFill>
                        <a:effectLst/>
                        <a:latin typeface="Calibri" panose="020F0502020204030204" pitchFamily="34" charset="0"/>
                      </a:endParaRPr>
                    </a:p>
                  </a:txBody>
                  <a:tcPr marL="457200" marR="45720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Socrates</a:t>
                      </a:r>
                    </a:p>
                  </a:txBody>
                  <a:tcPr marL="457200" marR="457200"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rPr>
                        <a:t>Eros the </a:t>
                      </a:r>
                      <a:r>
                        <a:rPr kumimoji="0" lang="en-US" altLang="en-US" sz="2800" b="0" i="1" u="none" strike="noStrike" cap="none" normalizeH="0" baseline="0" dirty="0" smtClean="0">
                          <a:ln>
                            <a:noFill/>
                          </a:ln>
                          <a:solidFill>
                            <a:schemeClr val="tx1"/>
                          </a:solidFill>
                          <a:effectLst/>
                          <a:latin typeface="Calibri" panose="020F0502020204030204" pitchFamily="34" charset="0"/>
                        </a:rPr>
                        <a:t>daimōn</a:t>
                      </a:r>
                      <a:endParaRPr kumimoji="0" lang="en-US" altLang="en-US" sz="2800" b="0" i="0" u="none" strike="noStrike" cap="none" normalizeH="0" baseline="0" dirty="0" smtClean="0">
                        <a:ln>
                          <a:noFill/>
                        </a:ln>
                        <a:solidFill>
                          <a:schemeClr val="tx1"/>
                        </a:solidFill>
                        <a:effectLst/>
                        <a:latin typeface="Calibri" panose="020F0502020204030204" pitchFamily="34" charset="0"/>
                      </a:endParaRPr>
                    </a:p>
                  </a:txBody>
                  <a:tcPr marL="457200" marR="457200" horzOverflow="overflow">
                    <a:lnL>
                      <a:noFill/>
                    </a:lnL>
                    <a:lnR cap="flat">
                      <a:noFill/>
                    </a:lnR>
                    <a:lnT>
                      <a:noFill/>
                    </a:lnT>
                    <a:lnB>
                      <a:noFill/>
                    </a:lnB>
                    <a:lnTlToBr>
                      <a:noFill/>
                    </a:lnTlToBr>
                    <a:lnBlToTr>
                      <a:noFill/>
                    </a:lnBlToTr>
                    <a:noFill/>
                  </a:tcPr>
                </a:tc>
              </a:tr>
              <a:tr h="5080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smtClean="0">
                          <a:ln>
                            <a:noFill/>
                          </a:ln>
                          <a:solidFill>
                            <a:schemeClr val="tx1"/>
                          </a:solidFill>
                          <a:effectLst/>
                          <a:latin typeface="Calibri" panose="020F0502020204030204" pitchFamily="34" charset="0"/>
                        </a:rPr>
                        <a:t>Alcibiades</a:t>
                      </a:r>
                    </a:p>
                  </a:txBody>
                  <a:tcPr marL="457200" marR="457200"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hlinkClick r:id="rId4" action="ppaction://hlinksldjump"/>
                        </a:rPr>
                        <a:t>Socrates’ temperate intemperance</a:t>
                      </a:r>
                      <a:endParaRPr kumimoji="0" lang="en-US" altLang="en-US" sz="2800" b="0" i="0" u="none" strike="noStrike" cap="none" normalizeH="0" baseline="0" dirty="0" smtClean="0">
                        <a:ln>
                          <a:noFill/>
                        </a:ln>
                        <a:solidFill>
                          <a:schemeClr val="tx1"/>
                        </a:solidFill>
                        <a:effectLst/>
                        <a:latin typeface="Calibri" panose="020F0502020204030204" pitchFamily="34" charset="0"/>
                      </a:endParaRPr>
                    </a:p>
                  </a:txBody>
                  <a:tcPr marL="457200" marR="457200" horzOverflow="overflow">
                    <a:lnL>
                      <a:noFill/>
                    </a:lnL>
                    <a:lnR cap="flat">
                      <a:noFill/>
                    </a:lnR>
                    <a:lnT>
                      <a:noFill/>
                    </a:lnT>
                    <a:lnB cap="flat">
                      <a:noFill/>
                    </a:lnB>
                    <a:lnTlToBr>
                      <a:noFill/>
                    </a:lnTlToBr>
                    <a:lnBlToTr>
                      <a:noFill/>
                    </a:lnBlToTr>
                    <a:noFill/>
                  </a:tcPr>
                </a:tc>
              </a:tr>
            </a:tbl>
          </a:graphicData>
        </a:graphic>
      </p:graphicFrame>
      <p:sp>
        <p:nvSpPr>
          <p:cNvPr id="677970" name="AutoShape 82"/>
          <p:cNvSpPr>
            <a:spLocks/>
          </p:cNvSpPr>
          <p:nvPr/>
        </p:nvSpPr>
        <p:spPr bwMode="auto">
          <a:xfrm>
            <a:off x="838200" y="2286000"/>
            <a:ext cx="1143000" cy="2209800"/>
          </a:xfrm>
          <a:prstGeom prst="leftBracket">
            <a:avLst>
              <a:gd name="adj" fmla="val 0"/>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677971" name="AutoShape 83"/>
          <p:cNvSpPr>
            <a:spLocks/>
          </p:cNvSpPr>
          <p:nvPr/>
        </p:nvSpPr>
        <p:spPr bwMode="auto">
          <a:xfrm>
            <a:off x="1676400" y="2819400"/>
            <a:ext cx="304800" cy="609600"/>
          </a:xfrm>
          <a:prstGeom prst="leftBracket">
            <a:avLst>
              <a:gd name="adj" fmla="val 0"/>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677973" name="AutoShape 85"/>
          <p:cNvSpPr>
            <a:spLocks noChangeArrowheads="1"/>
          </p:cNvSpPr>
          <p:nvPr/>
        </p:nvSpPr>
        <p:spPr bwMode="auto">
          <a:xfrm>
            <a:off x="1905000" y="5181600"/>
            <a:ext cx="6553200" cy="990600"/>
          </a:xfrm>
          <a:prstGeom prst="roundRect">
            <a:avLst>
              <a:gd name="adj" fmla="val 16667"/>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grpSp>
        <p:nvGrpSpPr>
          <p:cNvPr id="677977" name="Group 89"/>
          <p:cNvGrpSpPr>
            <a:grpSpLocks/>
          </p:cNvGrpSpPr>
          <p:nvPr/>
        </p:nvGrpSpPr>
        <p:grpSpPr bwMode="auto">
          <a:xfrm>
            <a:off x="4191000" y="3429000"/>
            <a:ext cx="381000" cy="1524000"/>
            <a:chOff x="2640" y="2160"/>
            <a:chExt cx="240" cy="960"/>
          </a:xfrm>
        </p:grpSpPr>
        <p:sp>
          <p:nvSpPr>
            <p:cNvPr id="677972" name="AutoShape 84"/>
            <p:cNvSpPr>
              <a:spLocks/>
            </p:cNvSpPr>
            <p:nvPr/>
          </p:nvSpPr>
          <p:spPr bwMode="auto">
            <a:xfrm flipH="1">
              <a:off x="2688" y="2160"/>
              <a:ext cx="192" cy="960"/>
            </a:xfrm>
            <a:prstGeom prst="leftBracket">
              <a:avLst>
                <a:gd name="adj" fmla="val 0"/>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677976" name="Line 88"/>
            <p:cNvSpPr>
              <a:spLocks noChangeShapeType="1"/>
            </p:cNvSpPr>
            <p:nvPr/>
          </p:nvSpPr>
          <p:spPr bwMode="auto">
            <a:xfrm flipH="1">
              <a:off x="2640" y="2504"/>
              <a:ext cx="24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grpSp>
    </p:spTree>
    <p:extLst>
      <p:ext uri="{BB962C8B-B14F-4D97-AF65-F5344CB8AC3E}">
        <p14:creationId xmlns:p14="http://schemas.microsoft.com/office/powerpoint/2010/main" val="732928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79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79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779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779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7970" grpId="0" animBg="1"/>
      <p:bldP spid="677971" grpId="0" animBg="1"/>
      <p:bldP spid="67797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show="0">
  <p:cSld>
    <p:bg>
      <p:bgPr>
        <a:solidFill>
          <a:srgbClr val="000000"/>
        </a:solidFill>
        <a:effectLst/>
      </p:bgPr>
    </p:bg>
    <p:spTree>
      <p:nvGrpSpPr>
        <p:cNvPr id="1" name=""/>
        <p:cNvGrpSpPr/>
        <p:nvPr/>
      </p:nvGrpSpPr>
      <p:grpSpPr>
        <a:xfrm>
          <a:off x="0" y="0"/>
          <a:ext cx="0" cy="0"/>
          <a:chOff x="0" y="0"/>
          <a:chExt cx="0" cy="0"/>
        </a:xfrm>
      </p:grpSpPr>
      <p:sp>
        <p:nvSpPr>
          <p:cNvPr id="700422" name="Rectangle 6"/>
          <p:cNvSpPr>
            <a:spLocks noGrp="1" noChangeArrowheads="1"/>
          </p:cNvSpPr>
          <p:nvPr>
            <p:ph type="title"/>
          </p:nvPr>
        </p:nvSpPr>
        <p:spPr>
          <a:xfrm>
            <a:off x="939800" y="523875"/>
            <a:ext cx="6886575" cy="731838"/>
          </a:xfrm>
        </p:spPr>
        <p:txBody>
          <a:bodyPr wrap="none">
            <a:spAutoFit/>
          </a:bodyPr>
          <a:lstStyle/>
          <a:p>
            <a:pPr algn="ctr"/>
            <a:r>
              <a:rPr lang="en-US" altLang="en-US">
                <a:solidFill>
                  <a:schemeClr val="bg1"/>
                </a:solidFill>
              </a:rPr>
              <a:t>Eros as </a:t>
            </a:r>
            <a:r>
              <a:rPr lang="en-US" altLang="en-US" i="1">
                <a:solidFill>
                  <a:schemeClr val="bg1"/>
                </a:solidFill>
              </a:rPr>
              <a:t>paidika</a:t>
            </a:r>
            <a:r>
              <a:rPr lang="en-US" altLang="en-US">
                <a:solidFill>
                  <a:schemeClr val="bg1"/>
                </a:solidFill>
              </a:rPr>
              <a:t> (love object)</a:t>
            </a:r>
          </a:p>
        </p:txBody>
      </p:sp>
      <p:pic>
        <p:nvPicPr>
          <p:cNvPr id="700427" name="Picture 11" descr="ero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9038" y="1238250"/>
            <a:ext cx="4222750" cy="5314950"/>
          </a:xfrm>
          <a:prstGeom prst="rect">
            <a:avLst/>
          </a:prstGeom>
          <a:noFill/>
          <a:extLst>
            <a:ext uri="{909E8E84-426E-40DD-AFC4-6F175D3DCCD1}">
              <a14:hiddenFill xmlns:a14="http://schemas.microsoft.com/office/drawing/2010/main">
                <a:solidFill>
                  <a:srgbClr val="FFFFFF"/>
                </a:solidFill>
              </a14:hiddenFill>
            </a:ext>
          </a:extLst>
        </p:spPr>
      </p:pic>
      <p:sp>
        <p:nvSpPr>
          <p:cNvPr id="700428" name="AutoShape 12">
            <a:hlinkClick r:id="" action="ppaction://hlinkshowjump?jump=lastslideviewed" highlightClick="1"/>
          </p:cNvPr>
          <p:cNvSpPr>
            <a:spLocks noChangeArrowheads="1"/>
          </p:cNvSpPr>
          <p:nvPr/>
        </p:nvSpPr>
        <p:spPr bwMode="auto">
          <a:xfrm>
            <a:off x="8305800" y="228600"/>
            <a:ext cx="533400" cy="609600"/>
          </a:xfrm>
          <a:prstGeom prst="actionButtonReturn">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08323368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show="0">
  <p:cSld>
    <p:bg>
      <p:bgPr>
        <a:solidFill>
          <a:schemeClr val="bg1">
            <a:lumMod val="85000"/>
          </a:schemeClr>
        </a:solidFill>
        <a:effectLst/>
      </p:bgPr>
    </p:bg>
    <p:spTree>
      <p:nvGrpSpPr>
        <p:cNvPr id="1" name=""/>
        <p:cNvGrpSpPr/>
        <p:nvPr/>
      </p:nvGrpSpPr>
      <p:grpSpPr>
        <a:xfrm>
          <a:off x="0" y="0"/>
          <a:ext cx="0" cy="0"/>
          <a:chOff x="0" y="0"/>
          <a:chExt cx="0" cy="0"/>
        </a:xfrm>
      </p:grpSpPr>
      <p:pic>
        <p:nvPicPr>
          <p:cNvPr id="679939" name="Picture 3" descr="Saty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7763" y="1981200"/>
            <a:ext cx="3308350" cy="331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9940" name="Text Box 4"/>
          <p:cNvSpPr txBox="1">
            <a:spLocks noChangeArrowheads="1"/>
          </p:cNvSpPr>
          <p:nvPr/>
        </p:nvSpPr>
        <p:spPr bwMode="auto">
          <a:xfrm>
            <a:off x="5362389" y="5727700"/>
            <a:ext cx="250068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latin typeface="Calibri" panose="020F0502020204030204" pitchFamily="34" charset="0"/>
              </a:rPr>
              <a:t>Satyr with pipes and holder,</a:t>
            </a:r>
            <a:br>
              <a:rPr lang="en-US" altLang="en-US" sz="1600">
                <a:latin typeface="Calibri" panose="020F0502020204030204" pitchFamily="34" charset="0"/>
              </a:rPr>
            </a:br>
            <a:r>
              <a:rPr lang="en-US" altLang="en-US" sz="1600">
                <a:latin typeface="Calibri" panose="020F0502020204030204" pitchFamily="34" charset="0"/>
              </a:rPr>
              <a:t>Athenian cup, Epiktetos</a:t>
            </a:r>
            <a:br>
              <a:rPr lang="en-US" altLang="en-US" sz="1600">
                <a:latin typeface="Calibri" panose="020F0502020204030204" pitchFamily="34" charset="0"/>
              </a:rPr>
            </a:br>
            <a:r>
              <a:rPr lang="en-US" altLang="en-US" sz="1600" i="1">
                <a:latin typeface="Calibri" panose="020F0502020204030204" pitchFamily="34" charset="0"/>
              </a:rPr>
              <a:t>circa</a:t>
            </a:r>
            <a:r>
              <a:rPr lang="en-US" altLang="en-US" sz="1600">
                <a:latin typeface="Calibri" panose="020F0502020204030204" pitchFamily="34" charset="0"/>
              </a:rPr>
              <a:t> 510 BCE</a:t>
            </a:r>
          </a:p>
        </p:txBody>
      </p:sp>
      <p:pic>
        <p:nvPicPr>
          <p:cNvPr id="679941" name="Picture 5" descr="so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133600"/>
            <a:ext cx="2173288" cy="3048000"/>
          </a:xfrm>
          <a:prstGeom prst="rect">
            <a:avLst/>
          </a:prstGeom>
          <a:noFill/>
          <a:extLst>
            <a:ext uri="{909E8E84-426E-40DD-AFC4-6F175D3DCCD1}">
              <a14:hiddenFill xmlns:a14="http://schemas.microsoft.com/office/drawing/2010/main">
                <a:solidFill>
                  <a:srgbClr val="FFFFFF"/>
                </a:solidFill>
              </a14:hiddenFill>
            </a:ext>
          </a:extLst>
        </p:spPr>
      </p:pic>
      <p:sp>
        <p:nvSpPr>
          <p:cNvPr id="679942" name="Text Box 6"/>
          <p:cNvSpPr txBox="1">
            <a:spLocks noChangeArrowheads="1"/>
          </p:cNvSpPr>
          <p:nvPr/>
        </p:nvSpPr>
        <p:spPr bwMode="auto">
          <a:xfrm>
            <a:off x="1807138" y="5310188"/>
            <a:ext cx="973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latin typeface="Calibri" panose="020F0502020204030204" pitchFamily="34" charset="0"/>
              </a:rPr>
              <a:t>Socrates</a:t>
            </a:r>
          </a:p>
        </p:txBody>
      </p:sp>
      <p:sp>
        <p:nvSpPr>
          <p:cNvPr id="679943" name="AutoShape 7">
            <a:hlinkClick r:id="" action="ppaction://hlinkshowjump?jump=lastslideviewed" highlightClick="1"/>
          </p:cNvPr>
          <p:cNvSpPr>
            <a:spLocks noChangeArrowheads="1"/>
          </p:cNvSpPr>
          <p:nvPr/>
        </p:nvSpPr>
        <p:spPr bwMode="auto">
          <a:xfrm>
            <a:off x="8305800" y="228600"/>
            <a:ext cx="533400" cy="609600"/>
          </a:xfrm>
          <a:prstGeom prst="actionButtonReturn">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9944" name="Rectangle 8"/>
          <p:cNvSpPr>
            <a:spLocks noGrp="1" noChangeArrowheads="1"/>
          </p:cNvSpPr>
          <p:nvPr>
            <p:ph type="title"/>
          </p:nvPr>
        </p:nvSpPr>
        <p:spPr>
          <a:xfrm>
            <a:off x="1254125" y="568325"/>
            <a:ext cx="6022975" cy="731838"/>
          </a:xfrm>
        </p:spPr>
        <p:txBody>
          <a:bodyPr wrap="none">
            <a:spAutoFit/>
          </a:bodyPr>
          <a:lstStyle/>
          <a:p>
            <a:pPr algn="ctr"/>
            <a:r>
              <a:rPr lang="en-US" altLang="en-US"/>
              <a:t>Socrates as Satyr / Silen</a:t>
            </a:r>
          </a:p>
        </p:txBody>
      </p:sp>
    </p:spTree>
    <p:extLst>
      <p:ext uri="{BB962C8B-B14F-4D97-AF65-F5344CB8AC3E}">
        <p14:creationId xmlns:p14="http://schemas.microsoft.com/office/powerpoint/2010/main" val="154970477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Erotic Law Codes? </a:t>
            </a:r>
            <a:r>
              <a:rPr lang="en-US" sz="2400" dirty="0" smtClean="0"/>
              <a:t>(Pausanias’ Speech)</a:t>
            </a:r>
            <a:endParaRPr lang="en-US" dirty="0"/>
          </a:p>
        </p:txBody>
      </p:sp>
      <p:sp>
        <p:nvSpPr>
          <p:cNvPr id="4" name="Content Placeholder 3"/>
          <p:cNvSpPr>
            <a:spLocks noGrp="1"/>
          </p:cNvSpPr>
          <p:nvPr>
            <p:ph idx="1"/>
          </p:nvPr>
        </p:nvSpPr>
        <p:spPr/>
        <p:txBody>
          <a:bodyPr/>
          <a:lstStyle/>
          <a:p>
            <a:r>
              <a:rPr lang="en-US" i="1" dirty="0" smtClean="0"/>
              <a:t>Nomos</a:t>
            </a:r>
            <a:r>
              <a:rPr lang="en-US" dirty="0" smtClean="0"/>
              <a:t> =</a:t>
            </a:r>
            <a:endParaRPr lang="en-US" i="1" dirty="0" smtClean="0"/>
          </a:p>
          <a:p>
            <a:pPr lvl="1"/>
            <a:r>
              <a:rPr lang="en-US" dirty="0" smtClean="0"/>
              <a:t>“Law”</a:t>
            </a:r>
          </a:p>
          <a:p>
            <a:pPr lvl="1"/>
            <a:r>
              <a:rPr lang="en-US" dirty="0" smtClean="0"/>
              <a:t>“Convention”</a:t>
            </a:r>
          </a:p>
          <a:p>
            <a:r>
              <a:rPr lang="en-US" dirty="0" smtClean="0"/>
              <a:t>“Law Codes”</a:t>
            </a:r>
          </a:p>
          <a:p>
            <a:pPr lvl="1"/>
            <a:r>
              <a:rPr lang="en-US" dirty="0" smtClean="0"/>
              <a:t>Elsewhere</a:t>
            </a:r>
          </a:p>
          <a:p>
            <a:pPr lvl="2"/>
            <a:r>
              <a:rPr lang="en-US" dirty="0" smtClean="0"/>
              <a:t>Elis, Boeotia</a:t>
            </a:r>
          </a:p>
          <a:p>
            <a:pPr lvl="2"/>
            <a:r>
              <a:rPr lang="en-US" dirty="0" smtClean="0"/>
              <a:t>Ionia</a:t>
            </a:r>
          </a:p>
          <a:p>
            <a:pPr lvl="1"/>
            <a:r>
              <a:rPr lang="en-US" dirty="0" smtClean="0"/>
              <a:t>“Here”</a:t>
            </a:r>
            <a:endParaRPr lang="en-US" dirty="0"/>
          </a:p>
        </p:txBody>
      </p:sp>
      <p:pic>
        <p:nvPicPr>
          <p:cNvPr id="1026" name="Picture 2" descr="https://eee.uci.edu/clients/bjbecker/RevoltingIdeas/ionia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51" y="1890744"/>
            <a:ext cx="3962412" cy="3254461"/>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r>
              <a:rPr lang="en-US" altLang="en-US" smtClean="0"/>
              <a:t>2013-09-26</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16</a:t>
            </a:fld>
            <a:endParaRPr lang="en-US" altLang="en-US"/>
          </a:p>
        </p:txBody>
      </p:sp>
    </p:spTree>
    <p:extLst>
      <p:ext uri="{BB962C8B-B14F-4D97-AF65-F5344CB8AC3E}">
        <p14:creationId xmlns:p14="http://schemas.microsoft.com/office/powerpoint/2010/main" val="367228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themeaningofmadness.files.wordpress.com/2010/09/the-myth-of-aristophan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066" y="1524001"/>
            <a:ext cx="6513868"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Aristophanes’ Myth</a:t>
            </a:r>
            <a:endParaRPr lang="en-US" dirty="0"/>
          </a:p>
        </p:txBody>
      </p:sp>
      <p:sp>
        <p:nvSpPr>
          <p:cNvPr id="3" name="TextBox 2"/>
          <p:cNvSpPr txBox="1"/>
          <p:nvPr/>
        </p:nvSpPr>
        <p:spPr>
          <a:xfrm>
            <a:off x="2221476" y="5637099"/>
            <a:ext cx="4701047" cy="57888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ctr"/>
            <a:r>
              <a:rPr lang="en-US" sz="2800" dirty="0" smtClean="0">
                <a:latin typeface="Calibri" panose="020F0502020204030204" pitchFamily="34" charset="0"/>
              </a:rPr>
              <a:t>Essentialist or Constructionist?</a:t>
            </a:r>
          </a:p>
        </p:txBody>
      </p:sp>
      <p:sp>
        <p:nvSpPr>
          <p:cNvPr id="5" name="AutoShape 12">
            <a:hlinkClick r:id="rId4" action="ppaction://hlinksldjump" highlightClick="1"/>
          </p:cNvPr>
          <p:cNvSpPr>
            <a:spLocks noChangeArrowheads="1"/>
          </p:cNvSpPr>
          <p:nvPr/>
        </p:nvSpPr>
        <p:spPr bwMode="auto">
          <a:xfrm>
            <a:off x="8305800" y="228600"/>
            <a:ext cx="533400" cy="609600"/>
          </a:xfrm>
          <a:prstGeom prst="actionButtonForwardNex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24663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Butler on Social Construction</a:t>
            </a:r>
            <a:endParaRPr lang="en-US" dirty="0"/>
          </a:p>
        </p:txBody>
      </p:sp>
      <p:sp>
        <p:nvSpPr>
          <p:cNvPr id="3" name="Content Placeholder 2"/>
          <p:cNvSpPr>
            <a:spLocks noGrp="1"/>
          </p:cNvSpPr>
          <p:nvPr>
            <p:ph idx="1"/>
          </p:nvPr>
        </p:nvSpPr>
        <p:spPr/>
        <p:txBody>
          <a:bodyPr/>
          <a:lstStyle/>
          <a:p>
            <a:r>
              <a:rPr lang="en-US" dirty="0" smtClean="0"/>
              <a:t>“To publish one’s act in language is in some sense the completion of the act” </a:t>
            </a:r>
            <a:r>
              <a:rPr lang="en-US" sz="2400" dirty="0" smtClean="0"/>
              <a:t>(Butler </a:t>
            </a:r>
            <a:r>
              <a:rPr lang="en-US" sz="2400" i="1" dirty="0" smtClean="0"/>
              <a:t>AC</a:t>
            </a:r>
            <a:r>
              <a:rPr lang="en-US" sz="2400" dirty="0" smtClean="0"/>
              <a:t>)</a:t>
            </a:r>
            <a:endParaRPr lang="en-US" dirty="0" smtClean="0"/>
          </a:p>
          <a:p>
            <a:r>
              <a:rPr lang="en-US" dirty="0" smtClean="0"/>
              <a:t>"... </a:t>
            </a:r>
            <a:r>
              <a:rPr lang="en-US" dirty="0"/>
              <a:t>gender </a:t>
            </a:r>
            <a:r>
              <a:rPr lang="en-US" sz="2400" dirty="0" smtClean="0"/>
              <a:t>[but maybe sexuality too?]</a:t>
            </a:r>
            <a:r>
              <a:rPr lang="en-US" dirty="0" smtClean="0"/>
              <a:t> is </a:t>
            </a:r>
            <a:r>
              <a:rPr lang="en-US" dirty="0"/>
              <a:t>an act which has been rehearsed, much as a script </a:t>
            </a:r>
            <a:r>
              <a:rPr lang="en-US" dirty="0" smtClean="0"/>
              <a:t>… requires </a:t>
            </a:r>
            <a:r>
              <a:rPr lang="en-US" dirty="0"/>
              <a:t>individual </a:t>
            </a:r>
            <a:r>
              <a:rPr lang="en-US" dirty="0" smtClean="0"/>
              <a:t>actors” </a:t>
            </a:r>
            <a:r>
              <a:rPr lang="en-US" sz="2400" dirty="0" smtClean="0"/>
              <a:t>(“Performative </a:t>
            </a:r>
            <a:r>
              <a:rPr lang="en-US" sz="2400" dirty="0"/>
              <a:t>Acts</a:t>
            </a:r>
            <a:r>
              <a:rPr lang="en-US" sz="2400" dirty="0" smtClean="0"/>
              <a:t>,” in </a:t>
            </a:r>
            <a:r>
              <a:rPr lang="en-US" sz="2400" i="1" dirty="0" smtClean="0"/>
              <a:t>Performing </a:t>
            </a:r>
            <a:r>
              <a:rPr lang="en-US" sz="2400" i="1" dirty="0"/>
              <a:t>Feminisms</a:t>
            </a:r>
            <a:r>
              <a:rPr lang="en-US" sz="2400" dirty="0"/>
              <a:t> 1990)</a:t>
            </a:r>
            <a:endParaRPr lang="en-US" dirty="0"/>
          </a:p>
        </p:txBody>
      </p:sp>
      <p:sp>
        <p:nvSpPr>
          <p:cNvPr id="4" name="Date Placeholder 3"/>
          <p:cNvSpPr>
            <a:spLocks noGrp="1"/>
          </p:cNvSpPr>
          <p:nvPr>
            <p:ph type="dt" sz="half" idx="10"/>
          </p:nvPr>
        </p:nvSpPr>
        <p:spPr/>
        <p:txBody>
          <a:bodyPr/>
          <a:lstStyle/>
          <a:p>
            <a:r>
              <a:rPr lang="en-US" altLang="en-US" smtClean="0"/>
              <a:t>2013-09-26</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18</a:t>
            </a:fld>
            <a:endParaRPr lang="en-US" altLang="en-US"/>
          </a:p>
        </p:txBody>
      </p:sp>
      <p:sp>
        <p:nvSpPr>
          <p:cNvPr id="7" name="Rectangle 6"/>
          <p:cNvSpPr/>
          <p:nvPr/>
        </p:nvSpPr>
        <p:spPr>
          <a:xfrm>
            <a:off x="65991" y="5437586"/>
            <a:ext cx="9012019" cy="369332"/>
          </a:xfrm>
          <a:prstGeom prst="rect">
            <a:avLst/>
          </a:prstGeom>
        </p:spPr>
        <p:txBody>
          <a:bodyPr wrap="none">
            <a:spAutoFit/>
          </a:bodyPr>
          <a:lstStyle/>
          <a:p>
            <a:pPr algn="ctr"/>
            <a:r>
              <a:rPr lang="en-US" dirty="0">
                <a:latin typeface="Calibri" panose="020F0502020204030204" pitchFamily="34" charset="0"/>
                <a:hlinkClick r:id="rId3"/>
              </a:rPr>
              <a:t>http://www.cla.purdue.edu/english/theory/genderandsex/modules/butlerperformativity.html</a:t>
            </a:r>
            <a:endParaRPr lang="en-US" dirty="0">
              <a:latin typeface="Calibri" panose="020F0502020204030204" pitchFamily="34" charset="0"/>
            </a:endParaRPr>
          </a:p>
        </p:txBody>
      </p:sp>
      <p:sp>
        <p:nvSpPr>
          <p:cNvPr id="8" name="AutoShape 12">
            <a:hlinkClick r:id="" action="ppaction://hlinkshowjump?jump=lastslideviewed" highlightClick="1"/>
          </p:cNvPr>
          <p:cNvSpPr>
            <a:spLocks noChangeArrowheads="1"/>
          </p:cNvSpPr>
          <p:nvPr/>
        </p:nvSpPr>
        <p:spPr bwMode="auto">
          <a:xfrm>
            <a:off x="8305800" y="228600"/>
            <a:ext cx="533400" cy="609600"/>
          </a:xfrm>
          <a:prstGeom prst="actionButtonReturn">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54911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a:t>
            </a:r>
            <a:r>
              <a:rPr lang="en-US" dirty="0" err="1" smtClean="0"/>
              <a:t>Diotimian</a:t>
            </a:r>
            <a:r>
              <a:rPr lang="en-US" dirty="0" smtClean="0"/>
              <a:t> </a:t>
            </a:r>
            <a:r>
              <a:rPr lang="en-US" i="1" dirty="0" smtClean="0"/>
              <a:t>erōs</a:t>
            </a:r>
            <a:r>
              <a:rPr lang="en-US" dirty="0" smtClean="0"/>
              <a:t> Pederasty?</a:t>
            </a:r>
            <a:endParaRPr lang="en-US" dirty="0"/>
          </a:p>
        </p:txBody>
      </p:sp>
      <p:sp>
        <p:nvSpPr>
          <p:cNvPr id="7" name="Content Placeholder 6"/>
          <p:cNvSpPr>
            <a:spLocks noGrp="1"/>
          </p:cNvSpPr>
          <p:nvPr>
            <p:ph sz="half" idx="1"/>
          </p:nvPr>
        </p:nvSpPr>
        <p:spPr>
          <a:xfrm>
            <a:off x="609600" y="1752600"/>
            <a:ext cx="3886200" cy="4061346"/>
          </a:xfrm>
        </p:spPr>
        <p:txBody>
          <a:bodyPr/>
          <a:lstStyle/>
          <a:p>
            <a:endParaRPr lang="en-US" dirty="0"/>
          </a:p>
        </p:txBody>
      </p:sp>
      <p:sp>
        <p:nvSpPr>
          <p:cNvPr id="8" name="Content Placeholder 7"/>
          <p:cNvSpPr>
            <a:spLocks noGrp="1"/>
          </p:cNvSpPr>
          <p:nvPr>
            <p:ph sz="half" idx="2"/>
          </p:nvPr>
        </p:nvSpPr>
        <p:spPr>
          <a:xfrm>
            <a:off x="4648200" y="1752600"/>
            <a:ext cx="3886200" cy="4061346"/>
          </a:xfrm>
        </p:spPr>
        <p:txBody>
          <a:bodyPr/>
          <a:lstStyle/>
          <a:p>
            <a:endParaRPr lang="en-US"/>
          </a:p>
        </p:txBody>
      </p:sp>
      <p:sp>
        <p:nvSpPr>
          <p:cNvPr id="9" name="TextBox 8"/>
          <p:cNvSpPr txBox="1"/>
          <p:nvPr/>
        </p:nvSpPr>
        <p:spPr>
          <a:xfrm>
            <a:off x="3005615" y="5991947"/>
            <a:ext cx="3132780" cy="578882"/>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ctr"/>
            <a:r>
              <a:rPr lang="en-US" sz="2800" dirty="0" smtClean="0">
                <a:latin typeface="Calibri" panose="020F0502020204030204" pitchFamily="34" charset="0"/>
              </a:rPr>
              <a:t>And is it honorable?</a:t>
            </a:r>
          </a:p>
        </p:txBody>
      </p:sp>
    </p:spTree>
    <p:extLst>
      <p:ext uri="{BB962C8B-B14F-4D97-AF65-F5344CB8AC3E}">
        <p14:creationId xmlns:p14="http://schemas.microsoft.com/office/powerpoint/2010/main" val="218840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Journal Prompt</a:t>
            </a:r>
            <a:endParaRPr lang="en-US" dirty="0"/>
          </a:p>
        </p:txBody>
      </p:sp>
      <p:sp>
        <p:nvSpPr>
          <p:cNvPr id="3" name="Rectangle 2"/>
          <p:cNvSpPr/>
          <p:nvPr/>
        </p:nvSpPr>
        <p:spPr>
          <a:xfrm>
            <a:off x="990600" y="2890391"/>
            <a:ext cx="7162800" cy="1077218"/>
          </a:xfrm>
          <a:prstGeom prst="rect">
            <a:avLst/>
          </a:prstGeom>
        </p:spPr>
        <p:txBody>
          <a:bodyPr wrap="square" anchor="ctr" anchorCtr="0">
            <a:spAutoFit/>
          </a:bodyPr>
          <a:lstStyle/>
          <a:p>
            <a:pPr algn="ctr"/>
            <a:r>
              <a:rPr lang="en-US" sz="3200" dirty="0">
                <a:latin typeface="Calibri" panose="020F0502020204030204" pitchFamily="34" charset="0"/>
              </a:rPr>
              <a:t>Does Plato's Symposium seem to validate or to undercut Foucault and/or Halperin</a:t>
            </a:r>
          </a:p>
        </p:txBody>
      </p:sp>
    </p:spTree>
    <p:extLst>
      <p:ext uri="{BB962C8B-B14F-4D97-AF65-F5344CB8AC3E}">
        <p14:creationId xmlns:p14="http://schemas.microsoft.com/office/powerpoint/2010/main" val="38217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sz="half" idx="1"/>
          </p:nvPr>
        </p:nvSpPr>
        <p:spPr/>
        <p:txBody>
          <a:bodyPr/>
          <a:lstStyle/>
          <a:p>
            <a:r>
              <a:rPr lang="en-US" dirty="0" smtClean="0"/>
              <a:t>the </a:t>
            </a:r>
            <a:r>
              <a:rPr lang="en-US" dirty="0" err="1" smtClean="0"/>
              <a:t>aristoph</a:t>
            </a:r>
            <a:r>
              <a:rPr lang="en-US" dirty="0" smtClean="0"/>
              <a:t> myth implies an essentialist view of sexuality</a:t>
            </a:r>
          </a:p>
          <a:p>
            <a:r>
              <a:rPr lang="en-US" dirty="0" smtClean="0"/>
              <a:t>they all have different views</a:t>
            </a:r>
          </a:p>
          <a:p>
            <a:r>
              <a:rPr lang="en-US" dirty="0" smtClean="0"/>
              <a:t>male biased</a:t>
            </a:r>
          </a:p>
          <a:p>
            <a:pPr lvl="1"/>
            <a:r>
              <a:rPr lang="en-US" dirty="0" smtClean="0"/>
              <a:t>heavenly – nothing female</a:t>
            </a:r>
          </a:p>
          <a:p>
            <a:pPr lvl="1"/>
            <a:r>
              <a:rPr lang="en-US" dirty="0" smtClean="0"/>
              <a:t>earthly </a:t>
            </a:r>
            <a:r>
              <a:rPr lang="en-US" dirty="0" err="1" smtClean="0"/>
              <a:t>aphrod</a:t>
            </a:r>
            <a:endParaRPr lang="en-US" dirty="0"/>
          </a:p>
        </p:txBody>
      </p:sp>
      <p:sp>
        <p:nvSpPr>
          <p:cNvPr id="4" name="Content Placeholder 3"/>
          <p:cNvSpPr>
            <a:spLocks noGrp="1"/>
          </p:cNvSpPr>
          <p:nvPr>
            <p:ph sz="half" idx="2"/>
          </p:nvPr>
        </p:nvSpPr>
        <p:spPr/>
        <p:txBody>
          <a:bodyPr/>
          <a:lstStyle/>
          <a:p>
            <a:endParaRPr lang="en-US"/>
          </a:p>
        </p:txBody>
      </p:sp>
      <p:sp>
        <p:nvSpPr>
          <p:cNvPr id="5" name="Date Placeholder 4"/>
          <p:cNvSpPr>
            <a:spLocks noGrp="1"/>
          </p:cNvSpPr>
          <p:nvPr>
            <p:ph type="dt" sz="half" idx="10"/>
          </p:nvPr>
        </p:nvSpPr>
        <p:spPr/>
        <p:txBody>
          <a:bodyPr/>
          <a:lstStyle/>
          <a:p>
            <a:r>
              <a:rPr lang="en-US" altLang="en-US" smtClean="0"/>
              <a:t>2013-09-26</a:t>
            </a:r>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3</a:t>
            </a:fld>
            <a:endParaRPr lang="en-US" altLang="en-US"/>
          </a:p>
        </p:txBody>
      </p:sp>
    </p:spTree>
    <p:extLst>
      <p:ext uri="{BB962C8B-B14F-4D97-AF65-F5344CB8AC3E}">
        <p14:creationId xmlns:p14="http://schemas.microsoft.com/office/powerpoint/2010/main" val="410455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p:txBody>
          <a:bodyPr/>
          <a:lstStyle/>
          <a:p>
            <a:r>
              <a:rPr lang="en-US" altLang="en-US" dirty="0"/>
              <a:t>Agenda</a:t>
            </a:r>
          </a:p>
        </p:txBody>
      </p:sp>
      <p:sp>
        <p:nvSpPr>
          <p:cNvPr id="753667" name="Rectangle 3"/>
          <p:cNvSpPr>
            <a:spLocks noGrp="1" noChangeArrowheads="1"/>
          </p:cNvSpPr>
          <p:nvPr>
            <p:ph type="body" idx="1"/>
          </p:nvPr>
        </p:nvSpPr>
        <p:spPr/>
        <p:txBody>
          <a:bodyPr/>
          <a:lstStyle/>
          <a:p>
            <a:pPr lvl="0"/>
            <a:r>
              <a:rPr lang="en-US" altLang="en-US" dirty="0" smtClean="0"/>
              <a:t>Writer’s Corner …</a:t>
            </a:r>
          </a:p>
          <a:p>
            <a:pPr lvl="1"/>
            <a:r>
              <a:rPr lang="en-US" altLang="en-US" dirty="0" smtClean="0"/>
              <a:t>Name That Mistake</a:t>
            </a:r>
          </a:p>
          <a:p>
            <a:pPr lvl="0"/>
            <a:r>
              <a:rPr lang="en-US" dirty="0" smtClean="0"/>
              <a:t>Recap and Update</a:t>
            </a:r>
          </a:p>
          <a:p>
            <a:pPr lvl="1"/>
            <a:r>
              <a:rPr lang="en-US" dirty="0" smtClean="0"/>
              <a:t>Sexual “Codes” &amp; Sexualities in Aeschines and Plato</a:t>
            </a:r>
            <a:endParaRPr lang="en-US" altLang="en-US" sz="2400" dirty="0"/>
          </a:p>
        </p:txBody>
      </p:sp>
      <p:sp>
        <p:nvSpPr>
          <p:cNvPr id="2" name="Date Placeholder 1"/>
          <p:cNvSpPr>
            <a:spLocks noGrp="1"/>
          </p:cNvSpPr>
          <p:nvPr>
            <p:ph type="dt" sz="half" idx="10"/>
          </p:nvPr>
        </p:nvSpPr>
        <p:spPr/>
        <p:txBody>
          <a:bodyPr/>
          <a:lstStyle/>
          <a:p>
            <a:r>
              <a:rPr lang="en-US" altLang="en-US" smtClean="0"/>
              <a:t>2013-09-26</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4</a:t>
            </a:fld>
            <a:endParaRPr lang="en-US" altLang="en-US"/>
          </a:p>
        </p:txBody>
      </p:sp>
    </p:spTree>
    <p:extLst>
      <p:ext uri="{BB962C8B-B14F-4D97-AF65-F5344CB8AC3E}">
        <p14:creationId xmlns:p14="http://schemas.microsoft.com/office/powerpoint/2010/main" val="40915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3667">
                                            <p:txEl>
                                              <p:pRg st="0" end="0"/>
                                            </p:txEl>
                                          </p:spTgt>
                                        </p:tgtEl>
                                        <p:attrNameLst>
                                          <p:attrName>style.visibility</p:attrName>
                                        </p:attrNameLst>
                                      </p:cBhvr>
                                      <p:to>
                                        <p:strVal val="visible"/>
                                      </p:to>
                                    </p:set>
                                    <p:animEffect transition="in" filter="dissolve">
                                      <p:cBhvr>
                                        <p:cTn id="7" dur="500"/>
                                        <p:tgtEl>
                                          <p:spTgt spid="7536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53667">
                                            <p:txEl>
                                              <p:pRg st="1" end="1"/>
                                            </p:txEl>
                                          </p:spTgt>
                                        </p:tgtEl>
                                        <p:attrNameLst>
                                          <p:attrName>style.visibility</p:attrName>
                                        </p:attrNameLst>
                                      </p:cBhvr>
                                      <p:to>
                                        <p:strVal val="visible"/>
                                      </p:to>
                                    </p:set>
                                    <p:animEffect transition="in" filter="dissolve">
                                      <p:cBhvr>
                                        <p:cTn id="10" dur="500"/>
                                        <p:tgtEl>
                                          <p:spTgt spid="75366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753667">
                                            <p:txEl>
                                              <p:pRg st="2" end="2"/>
                                            </p:txEl>
                                          </p:spTgt>
                                        </p:tgtEl>
                                        <p:attrNameLst>
                                          <p:attrName>style.visibility</p:attrName>
                                        </p:attrNameLst>
                                      </p:cBhvr>
                                      <p:to>
                                        <p:strVal val="visible"/>
                                      </p:to>
                                    </p:set>
                                    <p:animEffect transition="in" filter="dissolve">
                                      <p:cBhvr>
                                        <p:cTn id="15" dur="500"/>
                                        <p:tgtEl>
                                          <p:spTgt spid="753667">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53667">
                                            <p:txEl>
                                              <p:pRg st="3" end="3"/>
                                            </p:txEl>
                                          </p:spTgt>
                                        </p:tgtEl>
                                        <p:attrNameLst>
                                          <p:attrName>style.visibility</p:attrName>
                                        </p:attrNameLst>
                                      </p:cBhvr>
                                      <p:to>
                                        <p:strVal val="visible"/>
                                      </p:to>
                                    </p:set>
                                    <p:animEffect transition="in" filter="dissolve">
                                      <p:cBhvr>
                                        <p:cTn id="18" dur="500"/>
                                        <p:tgtEl>
                                          <p:spTgt spid="7536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366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8" name="Rectangle 6"/>
          <p:cNvSpPr>
            <a:spLocks noGrp="1" noChangeArrowheads="1"/>
          </p:cNvSpPr>
          <p:nvPr>
            <p:ph type="title"/>
          </p:nvPr>
        </p:nvSpPr>
        <p:spPr/>
        <p:txBody>
          <a:bodyPr/>
          <a:lstStyle/>
          <a:p>
            <a:r>
              <a:rPr lang="en-US" altLang="en-US" dirty="0"/>
              <a:t>Writer’s Corner …</a:t>
            </a:r>
          </a:p>
        </p:txBody>
      </p:sp>
      <p:sp>
        <p:nvSpPr>
          <p:cNvPr id="714759" name="Rectangle 7"/>
          <p:cNvSpPr>
            <a:spLocks noGrp="1" noChangeArrowheads="1"/>
          </p:cNvSpPr>
          <p:nvPr>
            <p:ph type="body" idx="1"/>
          </p:nvPr>
        </p:nvSpPr>
        <p:spPr/>
        <p:txBody>
          <a:bodyPr/>
          <a:lstStyle/>
          <a:p>
            <a:r>
              <a:rPr lang="en-US" altLang="en-US" dirty="0" smtClean="0"/>
              <a:t>Name </a:t>
            </a:r>
            <a:r>
              <a:rPr lang="en-US" altLang="en-US" dirty="0"/>
              <a:t>That Mistake</a:t>
            </a:r>
          </a:p>
        </p:txBody>
      </p:sp>
    </p:spTree>
    <p:extLst>
      <p:ext uri="{BB962C8B-B14F-4D97-AF65-F5344CB8AC3E}">
        <p14:creationId xmlns:p14="http://schemas.microsoft.com/office/powerpoint/2010/main" val="31503338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04" name="Text Box 4"/>
          <p:cNvSpPr txBox="1">
            <a:spLocks noChangeArrowheads="1"/>
          </p:cNvSpPr>
          <p:nvPr/>
        </p:nvSpPr>
        <p:spPr bwMode="auto">
          <a:xfrm>
            <a:off x="517525" y="2720584"/>
            <a:ext cx="8169275"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200" dirty="0"/>
              <a:t>The Ancient Grecian play Medea caused a tremendous stir when it was first performed. </a:t>
            </a:r>
            <a:r>
              <a:rPr lang="en-US" altLang="en-US" sz="3200" dirty="0" smtClean="0"/>
              <a:t>The </a:t>
            </a:r>
            <a:r>
              <a:rPr lang="en-US" altLang="en-US" sz="3200" dirty="0"/>
              <a:t>evil that I do, I understand full well,</a:t>
            </a:r>
            <a:br>
              <a:rPr lang="en-US" altLang="en-US" sz="3200" dirty="0"/>
            </a:br>
            <a:r>
              <a:rPr lang="en-US" altLang="en-US" sz="3200" dirty="0"/>
              <a:t>But a passion drives me greater than my </a:t>
            </a:r>
            <a:r>
              <a:rPr lang="en-US" altLang="en-US" sz="3200" dirty="0" smtClean="0"/>
              <a:t>will.</a:t>
            </a:r>
            <a:endParaRPr lang="en-US" altLang="en-US" sz="3200" dirty="0"/>
          </a:p>
        </p:txBody>
      </p:sp>
      <p:grpSp>
        <p:nvGrpSpPr>
          <p:cNvPr id="716807" name="Group 7"/>
          <p:cNvGrpSpPr>
            <a:grpSpLocks/>
          </p:cNvGrpSpPr>
          <p:nvPr/>
        </p:nvGrpSpPr>
        <p:grpSpPr bwMode="auto">
          <a:xfrm>
            <a:off x="152400" y="1228304"/>
            <a:ext cx="8839200" cy="5486400"/>
            <a:chOff x="96" y="576"/>
            <a:chExt cx="5568" cy="3456"/>
          </a:xfrm>
        </p:grpSpPr>
        <p:sp>
          <p:nvSpPr>
            <p:cNvPr id="716805" name="Oval 5"/>
            <p:cNvSpPr>
              <a:spLocks noChangeArrowheads="1"/>
            </p:cNvSpPr>
            <p:nvPr/>
          </p:nvSpPr>
          <p:spPr bwMode="auto">
            <a:xfrm>
              <a:off x="96" y="576"/>
              <a:ext cx="5568" cy="3264"/>
            </a:xfrm>
            <a:prstGeom prst="ellipse">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06" name="Text Box 6"/>
            <p:cNvSpPr txBox="1">
              <a:spLocks noChangeArrowheads="1"/>
            </p:cNvSpPr>
            <p:nvPr/>
          </p:nvSpPr>
          <p:spPr bwMode="auto">
            <a:xfrm>
              <a:off x="3401" y="3744"/>
              <a:ext cx="19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3300"/>
                  </a:solidFill>
                </a:rPr>
                <a:t>unsubstantiated claim</a:t>
              </a:r>
            </a:p>
          </p:txBody>
        </p:sp>
      </p:grpSp>
      <p:grpSp>
        <p:nvGrpSpPr>
          <p:cNvPr id="716810" name="Group 10"/>
          <p:cNvGrpSpPr>
            <a:grpSpLocks/>
          </p:cNvGrpSpPr>
          <p:nvPr/>
        </p:nvGrpSpPr>
        <p:grpSpPr bwMode="auto">
          <a:xfrm>
            <a:off x="393700" y="3637137"/>
            <a:ext cx="7988300" cy="1949451"/>
            <a:chOff x="288" y="2016"/>
            <a:chExt cx="5032" cy="1228"/>
          </a:xfrm>
        </p:grpSpPr>
        <p:sp>
          <p:nvSpPr>
            <p:cNvPr id="716808" name="Rectangle 8"/>
            <p:cNvSpPr>
              <a:spLocks noChangeArrowheads="1"/>
            </p:cNvSpPr>
            <p:nvPr/>
          </p:nvSpPr>
          <p:spPr bwMode="auto">
            <a:xfrm>
              <a:off x="288" y="2016"/>
              <a:ext cx="4896" cy="960"/>
            </a:xfrm>
            <a:prstGeom prst="rect">
              <a:avLst/>
            </a:prstGeom>
            <a:noFill/>
            <a:ln w="1905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09" name="Text Box 9"/>
            <p:cNvSpPr txBox="1">
              <a:spLocks noChangeArrowheads="1"/>
            </p:cNvSpPr>
            <p:nvPr/>
          </p:nvSpPr>
          <p:spPr bwMode="auto">
            <a:xfrm>
              <a:off x="2061" y="2953"/>
              <a:ext cx="325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a:r>
                <a:rPr lang="en-US" altLang="en-US" sz="2400" dirty="0">
                  <a:solidFill>
                    <a:srgbClr val="FF3300"/>
                  </a:solidFill>
                </a:rPr>
                <a:t>dropped quote, MLA citation </a:t>
              </a:r>
              <a:r>
                <a:rPr lang="en-US" altLang="en-US" sz="2400" dirty="0" smtClean="0">
                  <a:solidFill>
                    <a:srgbClr val="FF3300"/>
                  </a:solidFill>
                </a:rPr>
                <a:t>issues</a:t>
              </a:r>
              <a:endParaRPr lang="en-US" altLang="en-US" sz="2400" dirty="0">
                <a:solidFill>
                  <a:srgbClr val="FF3300"/>
                </a:solidFill>
              </a:endParaRPr>
            </a:p>
          </p:txBody>
        </p:sp>
      </p:grpSp>
      <p:grpSp>
        <p:nvGrpSpPr>
          <p:cNvPr id="716813" name="Group 13"/>
          <p:cNvGrpSpPr>
            <a:grpSpLocks/>
          </p:cNvGrpSpPr>
          <p:nvPr/>
        </p:nvGrpSpPr>
        <p:grpSpPr bwMode="auto">
          <a:xfrm>
            <a:off x="1295400" y="1826792"/>
            <a:ext cx="4114800" cy="773112"/>
            <a:chOff x="816" y="953"/>
            <a:chExt cx="2592" cy="487"/>
          </a:xfrm>
        </p:grpSpPr>
        <p:sp>
          <p:nvSpPr>
            <p:cNvPr id="716811" name="AutoShape 11"/>
            <p:cNvSpPr>
              <a:spLocks/>
            </p:cNvSpPr>
            <p:nvPr/>
          </p:nvSpPr>
          <p:spPr bwMode="auto">
            <a:xfrm rot="-5400000">
              <a:off x="1992" y="24"/>
              <a:ext cx="240" cy="2592"/>
            </a:xfrm>
            <a:prstGeom prst="rightBrace">
              <a:avLst>
                <a:gd name="adj1" fmla="val 90000"/>
                <a:gd name="adj2" fmla="val 50000"/>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12" name="Text Box 12"/>
            <p:cNvSpPr txBox="1">
              <a:spLocks noChangeArrowheads="1"/>
            </p:cNvSpPr>
            <p:nvPr/>
          </p:nvSpPr>
          <p:spPr bwMode="auto">
            <a:xfrm>
              <a:off x="1982" y="953"/>
              <a:ext cx="6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3300"/>
                  </a:solidFill>
                </a:rPr>
                <a:t>wordy</a:t>
              </a:r>
            </a:p>
          </p:txBody>
        </p:sp>
      </p:grpSp>
      <p:grpSp>
        <p:nvGrpSpPr>
          <p:cNvPr id="716816" name="Group 16"/>
          <p:cNvGrpSpPr>
            <a:grpSpLocks/>
          </p:cNvGrpSpPr>
          <p:nvPr/>
        </p:nvGrpSpPr>
        <p:grpSpPr bwMode="auto">
          <a:xfrm>
            <a:off x="5334000" y="2310912"/>
            <a:ext cx="1143000" cy="874712"/>
            <a:chOff x="3360" y="1129"/>
            <a:chExt cx="720" cy="551"/>
          </a:xfrm>
        </p:grpSpPr>
        <p:sp>
          <p:nvSpPr>
            <p:cNvPr id="716814" name="Line 14"/>
            <p:cNvSpPr>
              <a:spLocks noChangeShapeType="1"/>
            </p:cNvSpPr>
            <p:nvPr/>
          </p:nvSpPr>
          <p:spPr bwMode="auto">
            <a:xfrm>
              <a:off x="3360" y="1680"/>
              <a:ext cx="720"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6815" name="Text Box 15"/>
            <p:cNvSpPr txBox="1">
              <a:spLocks noChangeArrowheads="1"/>
            </p:cNvSpPr>
            <p:nvPr/>
          </p:nvSpPr>
          <p:spPr bwMode="auto">
            <a:xfrm>
              <a:off x="3517" y="1129"/>
              <a:ext cx="36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solidFill>
                    <a:srgbClr val="FF3300"/>
                  </a:solidFill>
                </a:rPr>
                <a:t>ital</a:t>
              </a:r>
            </a:p>
          </p:txBody>
        </p:sp>
      </p:grpSp>
      <p:sp>
        <p:nvSpPr>
          <p:cNvPr id="2" name="Title 1"/>
          <p:cNvSpPr>
            <a:spLocks noGrp="1"/>
          </p:cNvSpPr>
          <p:nvPr>
            <p:ph type="title"/>
          </p:nvPr>
        </p:nvSpPr>
        <p:spPr/>
        <p:txBody>
          <a:bodyPr/>
          <a:lstStyle/>
          <a:p>
            <a:r>
              <a:rPr lang="en-US" dirty="0" smtClean="0"/>
              <a:t>Plagiarism!</a:t>
            </a:r>
            <a:endParaRPr lang="en-US" dirty="0"/>
          </a:p>
        </p:txBody>
      </p:sp>
    </p:spTree>
    <p:extLst>
      <p:ext uri="{BB962C8B-B14F-4D97-AF65-F5344CB8AC3E}">
        <p14:creationId xmlns:p14="http://schemas.microsoft.com/office/powerpoint/2010/main" val="37259743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6807"/>
                                        </p:tgtEl>
                                        <p:attrNameLst>
                                          <p:attrName>style.visibility</p:attrName>
                                        </p:attrNameLst>
                                      </p:cBhvr>
                                      <p:to>
                                        <p:strVal val="visible"/>
                                      </p:to>
                                    </p:set>
                                    <p:animEffect transition="in" filter="dissolve">
                                      <p:cBhvr>
                                        <p:cTn id="7" dur="500"/>
                                        <p:tgtEl>
                                          <p:spTgt spid="7168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16810"/>
                                        </p:tgtEl>
                                        <p:attrNameLst>
                                          <p:attrName>style.visibility</p:attrName>
                                        </p:attrNameLst>
                                      </p:cBhvr>
                                      <p:to>
                                        <p:strVal val="visible"/>
                                      </p:to>
                                    </p:set>
                                    <p:animEffect transition="in" filter="dissolve">
                                      <p:cBhvr>
                                        <p:cTn id="12" dur="500"/>
                                        <p:tgtEl>
                                          <p:spTgt spid="7168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16813"/>
                                        </p:tgtEl>
                                        <p:attrNameLst>
                                          <p:attrName>style.visibility</p:attrName>
                                        </p:attrNameLst>
                                      </p:cBhvr>
                                      <p:to>
                                        <p:strVal val="visible"/>
                                      </p:to>
                                    </p:set>
                                    <p:animEffect transition="in" filter="dissolve">
                                      <p:cBhvr>
                                        <p:cTn id="17" dur="500"/>
                                        <p:tgtEl>
                                          <p:spTgt spid="7168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16816"/>
                                        </p:tgtEl>
                                        <p:attrNameLst>
                                          <p:attrName>style.visibility</p:attrName>
                                        </p:attrNameLst>
                                      </p:cBhvr>
                                      <p:to>
                                        <p:strVal val="visible"/>
                                      </p:to>
                                    </p:set>
                                    <p:animEffect transition="in" filter="dissolve">
                                      <p:cBhvr>
                                        <p:cTn id="22" dur="500"/>
                                        <p:tgtEl>
                                          <p:spTgt spid="7168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and Update</a:t>
            </a:r>
            <a:endParaRPr lang="en-US" dirty="0"/>
          </a:p>
        </p:txBody>
      </p:sp>
      <p:sp>
        <p:nvSpPr>
          <p:cNvPr id="3" name="Text Placeholder 2"/>
          <p:cNvSpPr>
            <a:spLocks noGrp="1"/>
          </p:cNvSpPr>
          <p:nvPr>
            <p:ph type="body" idx="1"/>
          </p:nvPr>
        </p:nvSpPr>
        <p:spPr/>
        <p:txBody>
          <a:bodyPr/>
          <a:lstStyle/>
          <a:p>
            <a:r>
              <a:rPr lang="en-US" dirty="0" smtClean="0"/>
              <a:t>Sexual “Codes” &amp; Sexualities in Aeschines and Plato</a:t>
            </a:r>
            <a:endParaRPr lang="en-US" i="1" dirty="0"/>
          </a:p>
        </p:txBody>
      </p:sp>
    </p:spTree>
    <p:extLst>
      <p:ext uri="{BB962C8B-B14F-4D97-AF65-F5344CB8AC3E}">
        <p14:creationId xmlns:p14="http://schemas.microsoft.com/office/powerpoint/2010/main" val="243226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87996" y="2921171"/>
            <a:ext cx="3968010" cy="1015663"/>
          </a:xfrm>
          <a:prstGeom prst="rect">
            <a:avLst/>
          </a:prstGeom>
          <a:noFill/>
        </p:spPr>
        <p:txBody>
          <a:bodyPr wrap="none" rtlCol="0" anchor="ctr" anchorCtr="0">
            <a:spAutoFit/>
          </a:bodyPr>
          <a:lstStyle/>
          <a:p>
            <a:pPr algn="ctr"/>
            <a:r>
              <a:rPr lang="en-US" sz="6000" dirty="0" smtClean="0">
                <a:latin typeface="Calibri" panose="020F0502020204030204" pitchFamily="34" charset="0"/>
              </a:rPr>
              <a:t>Is ____ gay?</a:t>
            </a:r>
          </a:p>
        </p:txBody>
      </p:sp>
    </p:spTree>
    <p:extLst>
      <p:ext uri="{BB962C8B-B14F-4D97-AF65-F5344CB8AC3E}">
        <p14:creationId xmlns:p14="http://schemas.microsoft.com/office/powerpoint/2010/main" val="272021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Misgolas</a:t>
            </a:r>
            <a:endParaRPr lang="en-US" dirty="0"/>
          </a:p>
        </p:txBody>
      </p:sp>
      <p:sp>
        <p:nvSpPr>
          <p:cNvPr id="4" name="Rectangle 3"/>
          <p:cNvSpPr/>
          <p:nvPr/>
        </p:nvSpPr>
        <p:spPr>
          <a:xfrm>
            <a:off x="1295400" y="2400195"/>
            <a:ext cx="6546380" cy="2862322"/>
          </a:xfrm>
          <a:prstGeom prst="rect">
            <a:avLst/>
          </a:prstGeom>
        </p:spPr>
        <p:txBody>
          <a:bodyPr wrap="square" anchor="ctr" anchorCtr="0">
            <a:spAutoFit/>
          </a:bodyPr>
          <a:lstStyle/>
          <a:p>
            <a:pPr algn="ctr"/>
            <a:r>
              <a:rPr lang="en-US" sz="3600" dirty="0" smtClean="0">
                <a:latin typeface="Calibri" panose="020F0502020204030204" pitchFamily="34" charset="0"/>
              </a:rPr>
              <a:t>“He </a:t>
            </a:r>
            <a:r>
              <a:rPr lang="en-US" sz="3600" dirty="0">
                <a:latin typeface="Calibri" panose="020F0502020204030204" pitchFamily="34" charset="0"/>
              </a:rPr>
              <a:t>is bent on that sort of thing </a:t>
            </a:r>
            <a:r>
              <a:rPr lang="en-US" sz="3600" dirty="0" smtClean="0">
                <a:latin typeface="Calibri" panose="020F0502020204030204" pitchFamily="34" charset="0"/>
              </a:rPr>
              <a:t>[pederasty] like </a:t>
            </a:r>
            <a:r>
              <a:rPr lang="en-US" sz="3600" dirty="0">
                <a:latin typeface="Calibri" panose="020F0502020204030204" pitchFamily="34" charset="0"/>
              </a:rPr>
              <a:t>one possessed, and is accustomed always to have about him [male] singers or </a:t>
            </a:r>
            <a:r>
              <a:rPr lang="en-US" sz="3600" dirty="0" smtClean="0">
                <a:latin typeface="Calibri" panose="020F0502020204030204" pitchFamily="34" charset="0"/>
              </a:rPr>
              <a:t>cithara-players” </a:t>
            </a:r>
            <a:r>
              <a:rPr lang="en-US" sz="3600" dirty="0">
                <a:latin typeface="Calibri" panose="020F0502020204030204" pitchFamily="34" charset="0"/>
              </a:rPr>
              <a:t>(41)</a:t>
            </a:r>
          </a:p>
        </p:txBody>
      </p:sp>
    </p:spTree>
    <p:extLst>
      <p:ext uri="{BB962C8B-B14F-4D97-AF65-F5344CB8AC3E}">
        <p14:creationId xmlns:p14="http://schemas.microsoft.com/office/powerpoint/2010/main" val="293853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315</TotalTime>
  <Words>2530</Words>
  <Application>Microsoft Office PowerPoint</Application>
  <PresentationFormat>On-screen Show (4:3)</PresentationFormat>
  <Paragraphs>225</Paragraphs>
  <Slides>19</Slides>
  <Notes>19</Notes>
  <HiddenSlides>3</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ancient_sexuality_and_gender</vt:lpstr>
      <vt:lpstr>Born This Way?</vt:lpstr>
      <vt:lpstr>Journal Prompt</vt:lpstr>
      <vt:lpstr>Discussion</vt:lpstr>
      <vt:lpstr>Agenda</vt:lpstr>
      <vt:lpstr>Writer’s Corner …</vt:lpstr>
      <vt:lpstr>Plagiarism!</vt:lpstr>
      <vt:lpstr>Recap and Update</vt:lpstr>
      <vt:lpstr>PowerPoint Presentation</vt:lpstr>
      <vt:lpstr>Misgolas</vt:lpstr>
      <vt:lpstr>Timarchus</vt:lpstr>
      <vt:lpstr>Plato’s Symposium …</vt:lpstr>
      <vt:lpstr>Symposium: Erotic Dichotomies</vt:lpstr>
      <vt:lpstr>Symposium: Interlocking Arguments</vt:lpstr>
      <vt:lpstr>Eros as paidika (love object)</vt:lpstr>
      <vt:lpstr>Socrates as Satyr / Silen</vt:lpstr>
      <vt:lpstr>Erotic Law Codes? (Pausanias’ Speech)</vt:lpstr>
      <vt:lpstr>Aristophanes’ Myth</vt:lpstr>
      <vt:lpstr>Butler on Social Construction</vt:lpstr>
      <vt:lpstr>Is Diotimian erōs Pederasty?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Harmonious Discord</dc:title>
  <dc:creator>ascholtz</dc:creator>
  <cp:lastModifiedBy>ascholtz</cp:lastModifiedBy>
  <cp:revision>65</cp:revision>
  <cp:lastPrinted>2013-09-26T18:43:36Z</cp:lastPrinted>
  <dcterms:created xsi:type="dcterms:W3CDTF">2013-09-26T01:06:35Z</dcterms:created>
  <dcterms:modified xsi:type="dcterms:W3CDTF">2013-09-26T20:16:05Z</dcterms:modified>
</cp:coreProperties>
</file>