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5" r:id="rId1"/>
  </p:sldMasterIdLst>
  <p:notesMasterIdLst>
    <p:notesMasterId r:id="rId19"/>
  </p:notesMasterIdLst>
  <p:handoutMasterIdLst>
    <p:handoutMasterId r:id="rId20"/>
  </p:handoutMasterIdLst>
  <p:sldIdLst>
    <p:sldId id="256" r:id="rId2"/>
    <p:sldId id="276" r:id="rId3"/>
    <p:sldId id="258" r:id="rId4"/>
    <p:sldId id="260" r:id="rId5"/>
    <p:sldId id="292" r:id="rId6"/>
    <p:sldId id="277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91" r:id="rId15"/>
    <p:sldId id="286" r:id="rId16"/>
    <p:sldId id="288" r:id="rId17"/>
    <p:sldId id="290" r:id="rId18"/>
  </p:sldIdLst>
  <p:sldSz cx="9144000" cy="6858000" type="screen4x3"/>
  <p:notesSz cx="7045325" cy="9345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Papyrus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Papyrus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Papyrus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Papyrus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Papyru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Papyru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Papyru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Papyru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Papyrus" pitchFamily="66" charset="0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999999"/>
    <a:srgbClr val="EAEAEA"/>
    <a:srgbClr val="3333FF"/>
    <a:srgbClr val="5F5F5F"/>
    <a:srgbClr val="99CCFF"/>
    <a:srgbClr val="CCECFF"/>
    <a:srgbClr val="FFCCCC"/>
    <a:srgbClr val="00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4559" autoAdjust="0"/>
    <p:restoredTop sz="76350" autoAdjust="0"/>
  </p:normalViewPr>
  <p:slideViewPr>
    <p:cSldViewPr snapToGrid="0" showGuides="1">
      <p:cViewPr varScale="1">
        <p:scale>
          <a:sx n="70" d="100"/>
          <a:sy n="70" d="100"/>
        </p:scale>
        <p:origin x="-984" y="-102"/>
      </p:cViewPr>
      <p:guideLst>
        <p:guide orient="horz" pos="2159"/>
        <p:guide pos="2880"/>
      </p:guideLst>
    </p:cSldViewPr>
  </p:slideViewPr>
  <p:outlineViewPr>
    <p:cViewPr>
      <p:scale>
        <a:sx n="50" d="100"/>
        <a:sy n="50" d="100"/>
      </p:scale>
      <p:origin x="0" y="9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52" d="100"/>
          <a:sy n="52" d="100"/>
        </p:scale>
        <p:origin x="-2898" y="-96"/>
      </p:cViewPr>
      <p:guideLst>
        <p:guide orient="horz" pos="441"/>
        <p:guide pos="221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52974" cy="46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82" tIns="46691" rIns="93382" bIns="46691" numCol="1" anchor="t" anchorCtr="0" compatLnSpc="1">
            <a:prstTxWarp prst="textNoShape">
              <a:avLst/>
            </a:prstTxWarp>
          </a:bodyPr>
          <a:lstStyle>
            <a:lvl1pPr defTabSz="933834">
              <a:defRPr sz="1200">
                <a:latin typeface="Times New Roman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92351" y="1"/>
            <a:ext cx="3052974" cy="46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82" tIns="46691" rIns="93382" bIns="46691" numCol="1" anchor="t" anchorCtr="0" compatLnSpc="1">
            <a:prstTxWarp prst="textNoShape">
              <a:avLst/>
            </a:prstTxWarp>
          </a:bodyPr>
          <a:lstStyle>
            <a:lvl1pPr algn="r" defTabSz="933834">
              <a:defRPr sz="1200">
                <a:latin typeface="Times New Roman" pitchFamily="18" charset="0"/>
              </a:defRPr>
            </a:lvl1pPr>
          </a:lstStyle>
          <a:p>
            <a:r>
              <a:rPr lang="en-US" altLang="en-US"/>
              <a:t>1-13-99</a:t>
            </a:r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78088"/>
            <a:ext cx="3052974" cy="46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82" tIns="46691" rIns="93382" bIns="46691" numCol="1" anchor="b" anchorCtr="0" compatLnSpc="1">
            <a:prstTxWarp prst="textNoShape">
              <a:avLst/>
            </a:prstTxWarp>
          </a:bodyPr>
          <a:lstStyle>
            <a:lvl1pPr defTabSz="933834">
              <a:defRPr sz="1200">
                <a:latin typeface="Times New Roman" pitchFamily="18" charset="0"/>
              </a:defRPr>
            </a:lvl1pPr>
          </a:lstStyle>
          <a:p>
            <a:r>
              <a:rPr lang="en-US" altLang="en-US"/>
              <a:t>CLA77, Andrew Scholtz</a:t>
            </a:r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92351" y="8878088"/>
            <a:ext cx="3052974" cy="46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82" tIns="46691" rIns="93382" bIns="46691" numCol="1" anchor="b" anchorCtr="0" compatLnSpc="1">
            <a:prstTxWarp prst="textNoShape">
              <a:avLst/>
            </a:prstTxWarp>
          </a:bodyPr>
          <a:lstStyle>
            <a:lvl1pPr algn="r" defTabSz="933834">
              <a:defRPr sz="1200">
                <a:latin typeface="Times New Roman" pitchFamily="18" charset="0"/>
              </a:defRPr>
            </a:lvl1pPr>
          </a:lstStyle>
          <a:p>
            <a:fld id="{49D49933-90C8-4C0F-BBEC-32B1693D37A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5550" name="Text Box 14"/>
          <p:cNvSpPr txBox="1">
            <a:spLocks noChangeArrowheads="1"/>
          </p:cNvSpPr>
          <p:nvPr/>
        </p:nvSpPr>
        <p:spPr bwMode="auto">
          <a:xfrm>
            <a:off x="3767292" y="589701"/>
            <a:ext cx="949162" cy="280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90963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55613" defTabSz="90963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09638" defTabSz="90963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65250" defTabSz="90963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19275" defTabSz="9096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276475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33675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190875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48075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800" i="1"/>
              <a:t>Notes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8347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52974" cy="46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82" tIns="46691" rIns="93382" bIns="46691" numCol="1" anchor="t" anchorCtr="0" compatLnSpc="1">
            <a:prstTxWarp prst="textNoShape">
              <a:avLst/>
            </a:prstTxWarp>
          </a:bodyPr>
          <a:lstStyle>
            <a:lvl1pPr defTabSz="933834">
              <a:defRPr sz="1200">
                <a:latin typeface="Times New Roman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2351" y="1"/>
            <a:ext cx="3052974" cy="46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82" tIns="46691" rIns="93382" bIns="46691" numCol="1" anchor="t" anchorCtr="0" compatLnSpc="1">
            <a:prstTxWarp prst="textNoShape">
              <a:avLst/>
            </a:prstTxWarp>
          </a:bodyPr>
          <a:lstStyle>
            <a:lvl1pPr algn="r" defTabSz="933834">
              <a:defRPr sz="1200">
                <a:latin typeface="Times New Roman" pitchFamily="18" charset="0"/>
              </a:defRPr>
            </a:lvl1pPr>
          </a:lstStyle>
          <a:p>
            <a:r>
              <a:rPr lang="en-US" altLang="en-US"/>
              <a:t>1-13-99</a:t>
            </a:r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27262" y="700175"/>
            <a:ext cx="2592388" cy="1944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50864" y="2857501"/>
            <a:ext cx="5943598" cy="5787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82" tIns="46691" rIns="93382" bIns="466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 Second level</a:t>
            </a:r>
          </a:p>
          <a:p>
            <a:pPr lvl="2"/>
            <a:r>
              <a:rPr lang="en-US" altLang="en-US" dirty="0" smtClean="0"/>
              <a:t> Third level</a:t>
            </a:r>
          </a:p>
          <a:p>
            <a:pPr lvl="3"/>
            <a:r>
              <a:rPr lang="en-US" altLang="en-US" dirty="0" smtClean="0"/>
              <a:t> Fourth level</a:t>
            </a:r>
          </a:p>
          <a:p>
            <a:pPr lvl="4"/>
            <a:r>
              <a:rPr lang="en-US" altLang="en-US" dirty="0" smtClean="0"/>
              <a:t> 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8088"/>
            <a:ext cx="3052974" cy="46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82" tIns="46691" rIns="93382" bIns="46691" numCol="1" anchor="b" anchorCtr="0" compatLnSpc="1">
            <a:prstTxWarp prst="textNoShape">
              <a:avLst/>
            </a:prstTxWarp>
          </a:bodyPr>
          <a:lstStyle>
            <a:lvl1pPr defTabSz="933834">
              <a:defRPr sz="1200">
                <a:latin typeface="Times New Roman" pitchFamily="18" charset="0"/>
              </a:defRPr>
            </a:lvl1pPr>
          </a:lstStyle>
          <a:p>
            <a:r>
              <a:rPr lang="en-US" altLang="en-US"/>
              <a:t>CLA77, Andrew Scholtz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2351" y="8878088"/>
            <a:ext cx="3052974" cy="46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82" tIns="46691" rIns="93382" bIns="46691" numCol="1" anchor="b" anchorCtr="0" compatLnSpc="1">
            <a:prstTxWarp prst="textNoShape">
              <a:avLst/>
            </a:prstTxWarp>
          </a:bodyPr>
          <a:lstStyle>
            <a:lvl1pPr algn="r" defTabSz="933834">
              <a:defRPr sz="1200">
                <a:latin typeface="Times New Roman" pitchFamily="18" charset="0"/>
              </a:defRPr>
            </a:lvl1pPr>
          </a:lstStyle>
          <a:p>
            <a:fld id="{2ED5918B-C6D0-48E2-B93E-1929E7B45D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1041138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buFontTx/>
      <a:buNone/>
      <a:defRPr sz="1200" b="0" i="0" u="none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228600" indent="0" algn="l" rtl="0" eaLnBrk="0" fontAlgn="base" hangingPunct="0">
      <a:spcBef>
        <a:spcPct val="30000"/>
      </a:spcBef>
      <a:spcAft>
        <a:spcPct val="0"/>
      </a:spcAft>
      <a:buFontTx/>
      <a:buNone/>
      <a:defRPr sz="1200" b="0" i="0" u="none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457200" indent="0" algn="l" rtl="0" eaLnBrk="0" fontAlgn="base" hangingPunct="0">
      <a:spcBef>
        <a:spcPct val="30000"/>
      </a:spcBef>
      <a:spcAft>
        <a:spcPct val="0"/>
      </a:spcAft>
      <a:buFontTx/>
      <a:buNone/>
      <a:defRPr sz="1200" b="0" i="0" u="none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685800" indent="0" algn="l" rtl="0" eaLnBrk="0" fontAlgn="base" hangingPunct="0">
      <a:spcBef>
        <a:spcPct val="30000"/>
      </a:spcBef>
      <a:spcAft>
        <a:spcPct val="0"/>
      </a:spcAft>
      <a:buFontTx/>
      <a:buNone/>
      <a:defRPr sz="1200" b="0" i="0" u="none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914400" indent="0" algn="l" rtl="0" eaLnBrk="0" fontAlgn="base" hangingPunct="0">
      <a:spcBef>
        <a:spcPct val="30000"/>
      </a:spcBef>
      <a:spcAft>
        <a:spcPct val="0"/>
      </a:spcAft>
      <a:buFontTx/>
      <a:buNone/>
      <a:defRPr sz="1200" b="0" i="0" u="none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bingweb.binghamton.edu/~clas382a/study_guides/aeschines_timarchus.htm#dokimasia_rhetoron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0D156322-01BA-4562-94DD-93F94B6EAF79}" type="datetime1">
              <a:rPr lang="en-US" altLang="en-US"/>
              <a:pPr/>
              <a:t>2013-09-24</a:t>
            </a:fld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en-US"/>
              <a:t>CLA77, Andrew Scholtz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BA62EA-BCB1-4F85-B586-F094588B8479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69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27263" y="700088"/>
            <a:ext cx="2592387" cy="1944687"/>
          </a:xfrm>
          <a:ln/>
        </p:spPr>
      </p:sp>
      <p:sp>
        <p:nvSpPr>
          <p:cNvPr id="69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altLang="en-US" smtClean="0"/>
              <a:t>1-13-99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CLA77, Andrew Scholtz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918B-C6D0-48E2-B93E-1929E7B45D62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1178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27263" y="700088"/>
            <a:ext cx="2592387" cy="1944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jury: In civil cases a </a:t>
            </a:r>
            <a:r>
              <a:rPr lang="en-US" i="1" dirty="0" err="1" smtClean="0"/>
              <a:t>dikasterion</a:t>
            </a:r>
            <a:r>
              <a:rPr lang="en-US" dirty="0" smtClean="0"/>
              <a:t> of 201 or (if the value of the dispute was over a thousand drachmas) 401 jurors was chosen by lot, in political trials 501 to 2,501 jurors are attested, and once even 6,000. (brills)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altLang="en-US" smtClean="0"/>
              <a:t>1-13-99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CLA77, Andrew Scholtz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918B-C6D0-48E2-B93E-1929E7B45D62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82115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27263" y="700088"/>
            <a:ext cx="2592387" cy="1944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or who has beaten his parents, or spent through</a:t>
            </a:r>
            <a:r>
              <a:rPr lang="en-US" baseline="0" dirty="0" smtClean="0"/>
              <a:t> his inheritance, or deserted his military post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altLang="en-US" smtClean="0"/>
              <a:t>1-13-99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CLA77, Andrew Scholtz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918B-C6D0-48E2-B93E-1929E7B45D62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09804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27263" y="700088"/>
            <a:ext cx="2592387" cy="1944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that</a:t>
            </a:r>
            <a:r>
              <a:rPr lang="en-US" baseline="0" dirty="0" smtClean="0"/>
              <a:t> allows us to add a few pairings to f’s schema. note that this isn’t just an uninformative good/bad set of contrasts. even with the additions, it still revolves around the association of self-control and moderation with masculine values, the opposite with failed masculinity, which in the sexist discourse of the time could be equated with effeminacy.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altLang="en-US" smtClean="0"/>
              <a:t>1-13-99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CLA77, Andrew Scholtz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918B-C6D0-48E2-B93E-1929E7B45D62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84975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altLang="en-US" smtClean="0"/>
              <a:t>1-13-99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CLA77, Andrew Scholtz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918B-C6D0-48E2-B93E-1929E7B45D62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86232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altLang="en-US" smtClean="0"/>
              <a:t>1-13-99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CLA77, Andrew Scholtz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918B-C6D0-48E2-B93E-1929E7B45D62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57368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but couldn’t he be bi? and isn’t the salient point his lack</a:t>
            </a:r>
            <a:r>
              <a:rPr lang="en-US" baseline="0" dirty="0" smtClean="0"/>
              <a:t> of self-control, not preference?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altLang="en-US" smtClean="0"/>
              <a:t>1-13-99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CLA77, Andrew Scholtz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918B-C6D0-48E2-B93E-1929E7B45D62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98623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by why does </a:t>
            </a:r>
            <a:r>
              <a:rPr lang="en-US" dirty="0" err="1" smtClean="0"/>
              <a:t>tim</a:t>
            </a:r>
            <a:r>
              <a:rPr lang="en-US" dirty="0" smtClean="0"/>
              <a:t> want it?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altLang="en-US" smtClean="0"/>
              <a:t>1-13-99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CLA77, Andrew Scholtz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918B-C6D0-48E2-B93E-1929E7B45D62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1410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27263" y="700088"/>
            <a:ext cx="2592387" cy="1944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Would you agree/disagree with the notion that there is a connection between sexual, financial, and political patterns of behavior, </a:t>
            </a:r>
            <a:r>
              <a:rPr lang="en-US" i="1" dirty="0" smtClean="0"/>
              <a:t>as Aeschines (author of the speech) would seem to want us to think?</a:t>
            </a:r>
            <a:r>
              <a:rPr lang="en-US" dirty="0" smtClean="0"/>
              <a:t> (See especially </a:t>
            </a:r>
            <a:r>
              <a:rPr lang="en-US" i="1" dirty="0" smtClean="0">
                <a:hlinkClick r:id="rId3"/>
              </a:rPr>
              <a:t>dokimasia </a:t>
            </a:r>
            <a:r>
              <a:rPr lang="en-US" i="1" dirty="0" err="1" smtClean="0">
                <a:hlinkClick r:id="rId3"/>
              </a:rPr>
              <a:t>rhetoron</a:t>
            </a:r>
            <a:r>
              <a:rPr lang="en-US" dirty="0" smtClean="0"/>
              <a:t>, below.) Does that apply to our times as much as to any other time or place? </a:t>
            </a:r>
            <a:r>
              <a:rPr lang="en-US" smtClean="0"/>
              <a:t>Or is it a cultural construction?</a:t>
            </a:r>
          </a:p>
          <a:p>
            <a:r>
              <a:rPr lang="en-US" dirty="0" err="1" smtClean="0"/>
              <a:t>aeschines</a:t>
            </a:r>
            <a:r>
              <a:rPr lang="en-US" dirty="0" smtClean="0"/>
              <a:t> explaining the</a:t>
            </a:r>
            <a:r>
              <a:rPr lang="en-US" baseline="0" dirty="0" smtClean="0"/>
              <a:t> rationale behind the self-prostitution clause of the dokimasia </a:t>
            </a:r>
            <a:r>
              <a:rPr lang="en-US" baseline="0" dirty="0" err="1" smtClean="0"/>
              <a:t>rhetoron</a:t>
            </a:r>
            <a:r>
              <a:rPr lang="en-US" baseline="0" dirty="0" smtClean="0"/>
              <a:t> law.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altLang="en-US" smtClean="0"/>
              <a:t>1-13-99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CLA77, Andrew Scholtz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918B-C6D0-48E2-B93E-1929E7B45D62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0980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27263" y="700088"/>
            <a:ext cx="2592387" cy="1944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altLang="en-US" smtClean="0"/>
              <a:t>1-13-99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CLA77, Andrew Scholtz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918B-C6D0-48E2-B93E-1929E7B45D62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8596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altLang="en-US" smtClean="0"/>
              <a:t>1-13-99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CLA77, Andrew Scholtz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918B-C6D0-48E2-B93E-1929E7B45D62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7501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altLang="en-US" smtClean="0"/>
              <a:t>1-13-99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CLA77, Andrew Scholtz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918B-C6D0-48E2-B93E-1929E7B45D62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0621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altLang="en-US" smtClean="0"/>
              <a:t>1-13-99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CLA77, Andrew Scholtz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918B-C6D0-48E2-B93E-1929E7B45D62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7475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38213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D0A5267-829D-4580-A77D-CA6C05BAA949}" type="datetime1">
              <a:rPr lang="en-US" altLang="en-US">
                <a:latin typeface="Times New Roman" pitchFamily="18" charset="0"/>
              </a:rPr>
              <a:pPr/>
              <a:t>2013-09-24</a:t>
            </a:fld>
            <a:endParaRPr lang="en-US" altLang="en-US">
              <a:latin typeface="Times New Roman" pitchFamily="18" charset="0"/>
            </a:endParaRPr>
          </a:p>
        </p:txBody>
      </p:sp>
      <p:sp>
        <p:nvSpPr>
          <p:cNvPr id="3379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38213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>
                <a:latin typeface="Times New Roman" pitchFamily="18" charset="0"/>
              </a:rPr>
              <a:t>CLA77, Andrew Scholtz</a:t>
            </a:r>
          </a:p>
        </p:txBody>
      </p:sp>
      <p:sp>
        <p:nvSpPr>
          <p:cNvPr id="3379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213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947DC3F-3227-4889-8452-C4048954AF0A}" type="slidenum">
              <a:rPr lang="en-US" altLang="en-US">
                <a:latin typeface="Times New Roman" pitchFamily="18" charset="0"/>
              </a:rPr>
              <a:pPr/>
              <a:t>7</a:t>
            </a:fld>
            <a:endParaRPr lang="en-US" altLang="en-US">
              <a:latin typeface="Times New Roman" pitchFamily="18" charset="0"/>
            </a:endParaRPr>
          </a:p>
        </p:txBody>
      </p:sp>
      <p:sp>
        <p:nvSpPr>
          <p:cNvPr id="337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27263" y="700088"/>
            <a:ext cx="2592387" cy="1944687"/>
          </a:xfrm>
          <a:ln/>
        </p:spPr>
      </p:sp>
      <p:sp>
        <p:nvSpPr>
          <p:cNvPr id="3379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lvl="0">
              <a:buFontTx/>
              <a:buNone/>
            </a:pPr>
            <a:r>
              <a:rPr lang="en-US" altLang="en-US" dirty="0" smtClean="0"/>
              <a:t>to state this in </a:t>
            </a:r>
            <a:r>
              <a:rPr lang="en-US" altLang="en-US" dirty="0" err="1" smtClean="0"/>
              <a:t>foucauldian</a:t>
            </a:r>
            <a:r>
              <a:rPr lang="en-US" altLang="en-US" dirty="0" smtClean="0"/>
              <a:t> terms: classical </a:t>
            </a:r>
            <a:r>
              <a:rPr lang="en-US" altLang="en-US" dirty="0" err="1" smtClean="0"/>
              <a:t>athens</a:t>
            </a:r>
            <a:r>
              <a:rPr lang="en-US" altLang="en-US" dirty="0" smtClean="0"/>
              <a:t>, like the modern west, had discourses of sexual subjectivity. these discourses exercised power over individuals. they defined the parameters of identity,</a:t>
            </a:r>
            <a:r>
              <a:rPr lang="en-US" altLang="en-US" baseline="0" dirty="0" smtClean="0"/>
              <a:t> a social potent realm. modern parameters: sexuality mostly in terms of sexual preference (especially as a psychiatric diagnosis). classical </a:t>
            </a:r>
            <a:r>
              <a:rPr lang="en-US" altLang="en-US" baseline="0" dirty="0" err="1" smtClean="0"/>
              <a:t>athenian</a:t>
            </a:r>
            <a:r>
              <a:rPr lang="en-US" altLang="en-US" baseline="0" dirty="0" smtClean="0"/>
              <a:t> males (note narrowness of applicability): sexual self-control and moderation as one axis of larger issues of self-control and moderation – degree of success in achieving. the need to win the battle over self and desires in order not to come across socially as a loser.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aseline="0" dirty="0" smtClean="0"/>
              <a:t>honor/shame versus guilt/innocence, within a basically masculinist schema, as shown </a:t>
            </a:r>
            <a:r>
              <a:rPr lang="en-US" altLang="en-US" baseline="0" dirty="0" err="1" smtClean="0"/>
              <a:t>il</a:t>
            </a:r>
            <a:r>
              <a:rPr lang="en-US" altLang="en-US" baseline="0" dirty="0" smtClean="0"/>
              <a:t> f’s “sexual-social isomorphism” equivalent good/bad pairings. question: does that apply to the moral systems invoked in </a:t>
            </a:r>
            <a:r>
              <a:rPr lang="en-US" altLang="en-US" baseline="0" dirty="0" err="1" smtClean="0"/>
              <a:t>aeschines</a:t>
            </a:r>
            <a:r>
              <a:rPr lang="en-US" altLang="en-US" baseline="0" dirty="0" smtClean="0"/>
              <a:t>’ </a:t>
            </a:r>
            <a:r>
              <a:rPr lang="en-US" altLang="en-US" i="1" baseline="0" dirty="0" smtClean="0"/>
              <a:t>against </a:t>
            </a:r>
            <a:r>
              <a:rPr lang="en-US" altLang="en-US" i="1" baseline="0" dirty="0" err="1" smtClean="0"/>
              <a:t>timarchus</a:t>
            </a:r>
            <a:r>
              <a:rPr lang="en-US" altLang="en-US" i="1" baseline="0" dirty="0" smtClean="0"/>
              <a:t>?</a:t>
            </a:r>
            <a:endParaRPr lang="en-US" altLang="en-US" dirty="0" smtClean="0"/>
          </a:p>
          <a:p>
            <a:pPr lvl="0">
              <a:buFontTx/>
              <a:buNone/>
            </a:pPr>
            <a:r>
              <a:rPr lang="en-US" altLang="en-US" i="1" dirty="0" smtClean="0"/>
              <a:t>HS2</a:t>
            </a:r>
            <a:r>
              <a:rPr lang="en-US" altLang="en-US" dirty="0" smtClean="0"/>
              <a:t> 64-5. sophrosune (moderation) and its opposite akolasia (indiscipline) contrasted with enkrateia (continence) and its opposite, </a:t>
            </a:r>
            <a:r>
              <a:rPr lang="en-US" altLang="en-US" dirty="0" err="1" smtClean="0"/>
              <a:t>akrasia</a:t>
            </a:r>
            <a:r>
              <a:rPr lang="en-US" altLang="en-US" dirty="0" smtClean="0"/>
              <a:t> (incontinence, inability to control self). the virtue of the </a:t>
            </a:r>
            <a:r>
              <a:rPr lang="en-US" altLang="en-US" dirty="0" err="1" smtClean="0"/>
              <a:t>enkrates</a:t>
            </a:r>
            <a:r>
              <a:rPr lang="en-US" altLang="en-US" dirty="0" smtClean="0"/>
              <a:t> in proportion to strength of desires. sophrosune as the goal of enkrateia.</a:t>
            </a:r>
          </a:p>
          <a:p>
            <a:pPr lvl="0">
              <a:buFontTx/>
              <a:buNone/>
            </a:pPr>
            <a:r>
              <a:rPr lang="en-US" altLang="en-US" dirty="0" err="1" smtClean="0"/>
              <a:t>biblio</a:t>
            </a:r>
            <a:endParaRPr lang="en-US" altLang="en-US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1200" dirty="0" smtClean="0"/>
              <a:t>Dover, K. J. </a:t>
            </a:r>
            <a:r>
              <a:rPr lang="en-US" altLang="en-US" sz="1200" i="1" dirty="0" smtClean="0"/>
              <a:t>Greek Homosexuality</a:t>
            </a:r>
            <a:r>
              <a:rPr lang="en-US" altLang="en-US" sz="1200" dirty="0" smtClean="0"/>
              <a:t>. 2 ed. Cambridge, Mass., 1989.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1200" dirty="0" smtClean="0"/>
              <a:t>Hubbard, Thomas K., ed. </a:t>
            </a:r>
            <a:r>
              <a:rPr lang="en-US" altLang="en-US" sz="1200" i="1" dirty="0" smtClean="0"/>
              <a:t>Homosexuality in Greece and Rome: A Sourcebook of Basic Documents</a:t>
            </a:r>
            <a:r>
              <a:rPr lang="en-US" altLang="en-US" sz="1200" dirty="0" smtClean="0"/>
              <a:t>. Berkeley: University of California Press, 2003.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1200" dirty="0" smtClean="0"/>
              <a:t>Skinner, Marilyn B. </a:t>
            </a:r>
            <a:r>
              <a:rPr lang="en-US" altLang="en-US" sz="1200" i="1" dirty="0" smtClean="0"/>
              <a:t>Sexuality in Greek and Roman Culture</a:t>
            </a:r>
            <a:r>
              <a:rPr lang="en-US" altLang="en-US" sz="1200" dirty="0" smtClean="0"/>
              <a:t>. Malden, MA: Blackwell, 2005.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38213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8758905-4886-4A6D-A93B-C6B1B1633DF7}" type="datetime1">
              <a:rPr lang="en-US" altLang="en-US">
                <a:latin typeface="Times New Roman" pitchFamily="18" charset="0"/>
              </a:rPr>
              <a:pPr/>
              <a:t>2013-09-24</a:t>
            </a:fld>
            <a:endParaRPr lang="en-US" altLang="en-US">
              <a:latin typeface="Times New Roman" pitchFamily="18" charset="0"/>
            </a:endParaRPr>
          </a:p>
        </p:txBody>
      </p:sp>
      <p:sp>
        <p:nvSpPr>
          <p:cNvPr id="3584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38213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>
                <a:latin typeface="Times New Roman" pitchFamily="18" charset="0"/>
              </a:rPr>
              <a:t>CLA77, Andrew Scholtz</a:t>
            </a:r>
          </a:p>
        </p:txBody>
      </p:sp>
      <p:sp>
        <p:nvSpPr>
          <p:cNvPr id="3584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8213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821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821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821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821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9EB03DE-A5BB-4C30-8FE9-ED76F161A59E}" type="slidenum">
              <a:rPr lang="en-US" altLang="en-US">
                <a:latin typeface="Times New Roman" pitchFamily="18" charset="0"/>
              </a:rPr>
              <a:pPr/>
              <a:t>8</a:t>
            </a:fld>
            <a:endParaRPr lang="en-US" altLang="en-US">
              <a:latin typeface="Times New Roman" pitchFamily="18" charset="0"/>
            </a:endParaRPr>
          </a:p>
        </p:txBody>
      </p:sp>
      <p:sp>
        <p:nvSpPr>
          <p:cNvPr id="358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27263" y="700088"/>
            <a:ext cx="2592387" cy="1944687"/>
          </a:xfrm>
          <a:ln/>
        </p:spPr>
      </p:sp>
      <p:sp>
        <p:nvSpPr>
          <p:cNvPr id="3584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altLang="en-US" smtClean="0"/>
              <a:t>1-13-99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CLA77, Andrew Scholtz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918B-C6D0-48E2-B93E-1929E7B45D62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952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AutoShape 2"/>
          <p:cNvSpPr>
            <a:spLocks noChangeArrowheads="1"/>
          </p:cNvSpPr>
          <p:nvPr/>
        </p:nvSpPr>
        <p:spPr bwMode="auto">
          <a:xfrm>
            <a:off x="685800" y="2235200"/>
            <a:ext cx="7391400" cy="3352800"/>
          </a:xfrm>
          <a:prstGeom prst="roundRect">
            <a:avLst>
              <a:gd name="adj" fmla="val 16667"/>
            </a:avLst>
          </a:prstGeom>
          <a:noFill/>
          <a:ln w="508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390147" name="Rectangle 3"/>
          <p:cNvSpPr>
            <a:spLocks noChangeArrowheads="1"/>
          </p:cNvSpPr>
          <p:nvPr/>
        </p:nvSpPr>
        <p:spPr bwMode="blackWhite">
          <a:xfrm>
            <a:off x="228600" y="1092200"/>
            <a:ext cx="7162800" cy="990600"/>
          </a:xfrm>
          <a:prstGeom prst="rect">
            <a:avLst/>
          </a:prstGeom>
          <a:solidFill>
            <a:schemeClr val="bg1"/>
          </a:solidFill>
          <a:ln w="5715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 sz="2400">
              <a:latin typeface="Times New Roman" pitchFamily="18" charset="0"/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0" y="1782763"/>
            <a:ext cx="8305800" cy="1422400"/>
            <a:chOff x="0" y="1782763"/>
            <a:chExt cx="8305800" cy="1422400"/>
          </a:xfrm>
        </p:grpSpPr>
        <p:sp>
          <p:nvSpPr>
            <p:cNvPr id="390148" name="Rectangle 4"/>
            <p:cNvSpPr>
              <a:spLocks noChangeArrowheads="1"/>
            </p:cNvSpPr>
            <p:nvPr/>
          </p:nvSpPr>
          <p:spPr bwMode="auto">
            <a:xfrm>
              <a:off x="0" y="1782763"/>
              <a:ext cx="8305800" cy="1422400"/>
            </a:xfrm>
            <a:prstGeom prst="rect">
              <a:avLst/>
            </a:prstGeom>
            <a:gradFill rotWithShape="1">
              <a:gsLst>
                <a:gs pos="0">
                  <a:srgbClr val="FFD1A3"/>
                </a:gs>
                <a:gs pos="100000">
                  <a:srgbClr val="CC66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0149" name="Line 5"/>
            <p:cNvSpPr>
              <a:spLocks noChangeShapeType="1"/>
            </p:cNvSpPr>
            <p:nvPr/>
          </p:nvSpPr>
          <p:spPr bwMode="auto">
            <a:xfrm>
              <a:off x="0" y="3073400"/>
              <a:ext cx="8305800" cy="0"/>
            </a:xfrm>
            <a:prstGeom prst="line">
              <a:avLst/>
            </a:prstGeom>
            <a:noFill/>
            <a:ln w="50800">
              <a:solidFill>
                <a:srgbClr val="B2B2B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9015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228600" y="1782763"/>
            <a:ext cx="8077200" cy="1430337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US" altLang="en-US" noProof="0" dirty="0" smtClean="0"/>
          </a:p>
        </p:txBody>
      </p:sp>
      <p:sp>
        <p:nvSpPr>
          <p:cNvPr id="39015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695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390152" name="Rectangle 8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fld id="{C3A68307-B7BF-4438-B3F5-6BA8F14CE074}" type="datetime1">
              <a:rPr lang="en-US" altLang="en-US" smtClean="0"/>
              <a:t>2013-09-24</a:t>
            </a:fld>
            <a:endParaRPr lang="en-US" altLang="en-US"/>
          </a:p>
        </p:txBody>
      </p:sp>
      <p:sp>
        <p:nvSpPr>
          <p:cNvPr id="390153" name="Rectangle 9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Ancient Sexuality and Gender</a:t>
            </a:r>
            <a:endParaRPr lang="en-US" altLang="en-US"/>
          </a:p>
        </p:txBody>
      </p:sp>
      <p:sp>
        <p:nvSpPr>
          <p:cNvPr id="390154" name="Rectangle 1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fld id="{7A88AE38-B7DC-4EB9-AA3E-6710C533ED47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390155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0" y="177800"/>
            <a:ext cx="838200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0156" name="Picture 12" descr="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438" y="341313"/>
            <a:ext cx="2208212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86A72C-F6AF-43DB-803D-0A74F9F7A67A}" type="datetime1">
              <a:rPr lang="en-US" altLang="en-US" smtClean="0"/>
              <a:t>2013-09-24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Ancient Sexuality and Gender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27B24C-E2EC-42C0-9F51-0BFFEC4C4B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4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9538" y="431800"/>
            <a:ext cx="2076450" cy="5816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431800"/>
            <a:ext cx="6078538" cy="5816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2CF06A3-0933-4A37-90DB-C6518E4849E3}" type="datetime1">
              <a:rPr lang="en-US" altLang="en-US" smtClean="0"/>
              <a:t>2013-09-24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Ancient Sexuality and Gender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F0F5BB-7EF7-48B2-B70C-DBBE035D96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859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144A23-529E-479B-856D-1FF436760B66}" type="datetime1">
              <a:rPr lang="en-US" altLang="en-US" smtClean="0"/>
              <a:t>2013-09-24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Ancient Sexuality and Gender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CBAB23-029E-42B1-8BBA-6B50581381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309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2931617"/>
            <a:ext cx="8305800" cy="1422400"/>
            <a:chOff x="0" y="1782763"/>
            <a:chExt cx="8305800" cy="1422400"/>
          </a:xfrm>
        </p:grpSpPr>
        <p:sp>
          <p:nvSpPr>
            <p:cNvPr id="11" name="Rectangle 4"/>
            <p:cNvSpPr>
              <a:spLocks noChangeArrowheads="1"/>
            </p:cNvSpPr>
            <p:nvPr/>
          </p:nvSpPr>
          <p:spPr bwMode="auto">
            <a:xfrm>
              <a:off x="0" y="1782763"/>
              <a:ext cx="8305800" cy="1422400"/>
            </a:xfrm>
            <a:prstGeom prst="rect">
              <a:avLst/>
            </a:prstGeom>
            <a:gradFill rotWithShape="1">
              <a:gsLst>
                <a:gs pos="0">
                  <a:srgbClr val="FFD1A3"/>
                </a:gs>
                <a:gs pos="100000">
                  <a:srgbClr val="CC66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Line 5"/>
            <p:cNvSpPr>
              <a:spLocks noChangeShapeType="1"/>
            </p:cNvSpPr>
            <p:nvPr/>
          </p:nvSpPr>
          <p:spPr bwMode="auto">
            <a:xfrm>
              <a:off x="0" y="3073400"/>
              <a:ext cx="8305800" cy="0"/>
            </a:xfrm>
            <a:prstGeom prst="line">
              <a:avLst/>
            </a:prstGeom>
            <a:noFill/>
            <a:ln w="50800">
              <a:solidFill>
                <a:srgbClr val="B2B2B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906355"/>
            <a:ext cx="7772400" cy="1315899"/>
          </a:xfrm>
        </p:spPr>
        <p:txBody>
          <a:bodyPr anchor="ctr" anchorCtr="0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435688"/>
            <a:ext cx="7772400" cy="1500187"/>
          </a:xfrm>
        </p:spPr>
        <p:txBody>
          <a:bodyPr anchor="t" anchorCtr="0"/>
          <a:lstStyle>
            <a:lvl1pPr marL="0" indent="0">
              <a:buNone/>
              <a:defRPr sz="32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3" name="Picture 1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0" y="177800"/>
            <a:ext cx="838200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2" descr="z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438" y="341313"/>
            <a:ext cx="2208212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56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4555328" y="2176463"/>
            <a:ext cx="27432" cy="2943225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apyrus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52600"/>
            <a:ext cx="3886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3886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4394B6-B21C-4B28-A21E-BE1406CFC702}" type="datetime1">
              <a:rPr lang="en-US" altLang="en-US" smtClean="0"/>
              <a:t>2013-09-24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Ancient Sexuality and Gender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9CED4C-F468-4C47-B8E8-69794AA6189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701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2928" y="1635129"/>
            <a:ext cx="396877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928" y="2274891"/>
            <a:ext cx="3968776" cy="38544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0753" y="1635129"/>
            <a:ext cx="397033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0753" y="2274891"/>
            <a:ext cx="3970335" cy="38544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1010CC-52B2-47B6-A34C-9AFEC2B116C8}" type="datetime1">
              <a:rPr lang="en-US" altLang="en-US" smtClean="0"/>
              <a:t>2013-09-24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Ancient Sexuality and Gender</a:t>
            </a: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252525-01FE-43C4-B8EE-2D97A9156A8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4626768" y="2290767"/>
            <a:ext cx="27432" cy="2943225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apyru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92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306" y="346072"/>
            <a:ext cx="8307388" cy="914400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088" y="1579563"/>
            <a:ext cx="4186237" cy="369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929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19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088" y="1579563"/>
            <a:ext cx="4186237" cy="369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389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B07422-B6CB-4606-8AE9-B1CF7D7E8AC2}" type="datetime1">
              <a:rPr lang="en-US" altLang="en-US" smtClean="0"/>
              <a:t>2013-09-24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Ancient Sexuality and Gender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790FC2-4AB7-4145-9DF5-2718379CAE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907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4975D6-A611-46AF-AE34-D53F32D6623F}" type="datetime1">
              <a:rPr lang="en-US" altLang="en-US" smtClean="0"/>
              <a:t>2013-09-24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Ancient Sexuality and Gender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CA8425-F3DA-4334-853B-0B45E73613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645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Line 2"/>
          <p:cNvSpPr>
            <a:spLocks noChangeShapeType="1"/>
          </p:cNvSpPr>
          <p:nvPr/>
        </p:nvSpPr>
        <p:spPr bwMode="auto">
          <a:xfrm>
            <a:off x="0" y="1536700"/>
            <a:ext cx="9144000" cy="0"/>
          </a:xfrm>
          <a:prstGeom prst="line">
            <a:avLst/>
          </a:prstGeom>
          <a:noFill/>
          <a:ln w="28575">
            <a:solidFill>
              <a:srgbClr val="B2B2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123" name="Line 3"/>
          <p:cNvSpPr>
            <a:spLocks noChangeShapeType="1"/>
          </p:cNvSpPr>
          <p:nvPr/>
        </p:nvSpPr>
        <p:spPr bwMode="auto">
          <a:xfrm flipV="1">
            <a:off x="533400" y="152400"/>
            <a:ext cx="0" cy="3276600"/>
          </a:xfrm>
          <a:prstGeom prst="line">
            <a:avLst/>
          </a:prstGeom>
          <a:noFill/>
          <a:ln w="28575">
            <a:solidFill>
              <a:srgbClr val="B2B2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124" name="Rectangle 4"/>
          <p:cNvSpPr>
            <a:spLocks noChangeArrowheads="1"/>
          </p:cNvSpPr>
          <p:nvPr/>
        </p:nvSpPr>
        <p:spPr bwMode="auto">
          <a:xfrm>
            <a:off x="0" y="328613"/>
            <a:ext cx="5713413" cy="1066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99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2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431800"/>
            <a:ext cx="830738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 dirty="0" smtClean="0"/>
          </a:p>
        </p:txBody>
      </p:sp>
      <p:sp>
        <p:nvSpPr>
          <p:cNvPr id="38912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752600"/>
            <a:ext cx="79248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 dirty="0" smtClean="0"/>
          </a:p>
        </p:txBody>
      </p:sp>
      <p:sp>
        <p:nvSpPr>
          <p:cNvPr id="38912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8656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Calibri" panose="020F0502020204030204" pitchFamily="34" charset="0"/>
              </a:defRPr>
            </a:lvl1pPr>
          </a:lstStyle>
          <a:p>
            <a:fld id="{446174B5-10A3-4874-AD51-91FB52BF8635}" type="datetime1">
              <a:rPr lang="en-US" altLang="en-US" smtClean="0"/>
              <a:t>2013-09-24</a:t>
            </a:fld>
            <a:endParaRPr lang="en-US" altLang="en-US"/>
          </a:p>
        </p:txBody>
      </p:sp>
      <p:sp>
        <p:nvSpPr>
          <p:cNvPr id="38912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Calibri" panose="020F0502020204030204" pitchFamily="34" charset="0"/>
              </a:defRPr>
            </a:lvl1pPr>
          </a:lstStyle>
          <a:p>
            <a:r>
              <a:rPr lang="en-US" altLang="en-US" smtClean="0"/>
              <a:t>Ancient Sexuality and Gender</a:t>
            </a:r>
            <a:endParaRPr lang="en-US" altLang="en-US"/>
          </a:p>
        </p:txBody>
      </p:sp>
      <p:sp>
        <p:nvSpPr>
          <p:cNvPr id="38912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1032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Calibri" panose="020F0502020204030204" pitchFamily="34" charset="0"/>
              </a:defRPr>
            </a:lvl1pPr>
          </a:lstStyle>
          <a:p>
            <a:fld id="{3282550D-7A37-46EB-A743-FE90ABCEBE7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entury Gothic" panose="020B050202020202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Calibri" panose="020F050202020403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Calibri" panose="020F050202020403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Calibri" panose="020F050202020403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Calibri" panose="020F050202020403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29" name="Rectangle 9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Aeschines’ </a:t>
            </a:r>
            <a:r>
              <a:rPr lang="en-US" altLang="en-US" i="1" dirty="0"/>
              <a:t>Against Timarchus</a:t>
            </a:r>
          </a:p>
        </p:txBody>
      </p:sp>
      <p:sp>
        <p:nvSpPr>
          <p:cNvPr id="696330" name="Rectangle 10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Is Timarchus “Gay”?</a:t>
            </a:r>
            <a:endParaRPr lang="en-US" altLang="en-US" dirty="0"/>
          </a:p>
        </p:txBody>
      </p:sp>
      <p:pic>
        <p:nvPicPr>
          <p:cNvPr id="696325" name="Picture 5" descr="Untitl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429000"/>
            <a:ext cx="1292225" cy="282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6326" name="Text Box 6"/>
          <p:cNvSpPr txBox="1">
            <a:spLocks noChangeArrowheads="1"/>
          </p:cNvSpPr>
          <p:nvPr/>
        </p:nvSpPr>
        <p:spPr bwMode="auto">
          <a:xfrm>
            <a:off x="5765800" y="5986463"/>
            <a:ext cx="12779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Demosthenes</a:t>
            </a:r>
          </a:p>
        </p:txBody>
      </p:sp>
    </p:spTree>
    <p:extLst>
      <p:ext uri="{BB962C8B-B14F-4D97-AF65-F5344CB8AC3E}">
        <p14:creationId xmlns:p14="http://schemas.microsoft.com/office/powerpoint/2010/main" val="273646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Speech: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r>
              <a:rPr lang="en-US" sz="1400" dirty="0"/>
              <a:t> (1-6)</a:t>
            </a:r>
          </a:p>
          <a:p>
            <a:pPr lvl="1"/>
            <a:r>
              <a:rPr lang="en-US" sz="2000" dirty="0" smtClean="0"/>
              <a:t>Democracy and law</a:t>
            </a:r>
          </a:p>
          <a:p>
            <a:r>
              <a:rPr lang="en-US" dirty="0" smtClean="0"/>
              <a:t>Laws</a:t>
            </a:r>
            <a:r>
              <a:rPr lang="en-US" sz="1400" dirty="0"/>
              <a:t> (7-36)</a:t>
            </a:r>
          </a:p>
          <a:p>
            <a:pPr lvl="1"/>
            <a:r>
              <a:rPr lang="en-US" sz="2000" dirty="0" smtClean="0"/>
              <a:t>Various legislation</a:t>
            </a:r>
          </a:p>
          <a:p>
            <a:pPr lvl="1"/>
            <a:r>
              <a:rPr lang="en-US" sz="2000" i="1" dirty="0" smtClean="0"/>
              <a:t>Dokimasia </a:t>
            </a:r>
            <a:r>
              <a:rPr lang="en-US" sz="2000" i="1" dirty="0" err="1" smtClean="0"/>
              <a:t>rhētorōn</a:t>
            </a:r>
            <a:endParaRPr lang="en-US" sz="2000" i="1" dirty="0" smtClean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Narration</a:t>
            </a:r>
            <a:r>
              <a:rPr lang="en-US" sz="1400" dirty="0"/>
              <a:t> (37-70)</a:t>
            </a:r>
          </a:p>
          <a:p>
            <a:pPr lvl="1"/>
            <a:r>
              <a:rPr lang="en-US" sz="2000" dirty="0" smtClean="0"/>
              <a:t>Timarchus’</a:t>
            </a:r>
          </a:p>
          <a:p>
            <a:pPr lvl="2"/>
            <a:r>
              <a:rPr lang="en-US" sz="1800" dirty="0" smtClean="0"/>
              <a:t>sexual career</a:t>
            </a:r>
          </a:p>
          <a:p>
            <a:pPr lvl="2"/>
            <a:r>
              <a:rPr lang="en-US" sz="1800" dirty="0" smtClean="0"/>
              <a:t>financial mismanagement</a:t>
            </a:r>
          </a:p>
          <a:p>
            <a:r>
              <a:rPr lang="en-US" dirty="0" smtClean="0"/>
              <a:t>Proofs</a:t>
            </a:r>
            <a:r>
              <a:rPr lang="en-US" sz="1400" dirty="0"/>
              <a:t> (71-192)</a:t>
            </a:r>
            <a:r>
              <a:rPr lang="en-US" dirty="0" smtClean="0"/>
              <a:t>, including…</a:t>
            </a:r>
          </a:p>
          <a:p>
            <a:pPr lvl="1"/>
            <a:r>
              <a:rPr lang="en-US" sz="2000" i="1" dirty="0" smtClean="0"/>
              <a:t>erōs </a:t>
            </a:r>
            <a:r>
              <a:rPr lang="en-US" sz="2000" i="1" dirty="0" err="1" smtClean="0"/>
              <a:t>dikaios</a:t>
            </a:r>
            <a:r>
              <a:rPr lang="en-US" sz="2000" dirty="0"/>
              <a:t> </a:t>
            </a:r>
            <a:r>
              <a:rPr lang="en-US" sz="2000" dirty="0" smtClean="0"/>
              <a:t>(“just lust”) v. </a:t>
            </a:r>
            <a:r>
              <a:rPr lang="en-US" sz="2000" i="1" dirty="0" smtClean="0"/>
              <a:t>porneia</a:t>
            </a:r>
            <a:r>
              <a:rPr lang="en-US" sz="2000" dirty="0" smtClean="0"/>
              <a:t> (“prostitution”)</a:t>
            </a:r>
            <a:endParaRPr lang="en-US" sz="2000" i="1" dirty="0"/>
          </a:p>
          <a:p>
            <a:r>
              <a:rPr lang="en-US" dirty="0"/>
              <a:t>Conclusion</a:t>
            </a:r>
            <a:r>
              <a:rPr lang="en-US" sz="1400" dirty="0"/>
              <a:t> (193-196)</a:t>
            </a:r>
          </a:p>
        </p:txBody>
      </p:sp>
    </p:spTree>
    <p:extLst>
      <p:ext uri="{BB962C8B-B14F-4D97-AF65-F5344CB8AC3E}">
        <p14:creationId xmlns:p14="http://schemas.microsoft.com/office/powerpoint/2010/main" val="1086364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Dokimasia </a:t>
            </a:r>
            <a:r>
              <a:rPr lang="en-US" i="1" dirty="0" err="1" smtClean="0"/>
              <a:t>rhētorōn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Sanctioned act: assembly speech +</a:t>
            </a:r>
          </a:p>
          <a:p>
            <a:pPr lvl="1"/>
            <a:r>
              <a:rPr lang="en-US" dirty="0" smtClean="0"/>
              <a:t>Parental abuse</a:t>
            </a:r>
          </a:p>
          <a:p>
            <a:pPr lvl="1"/>
            <a:r>
              <a:rPr lang="en-US" dirty="0" smtClean="0"/>
              <a:t>Military dereliction</a:t>
            </a:r>
          </a:p>
          <a:p>
            <a:pPr lvl="1"/>
            <a:r>
              <a:rPr lang="en-US" dirty="0" smtClean="0"/>
              <a:t>Self-prostitution</a:t>
            </a:r>
          </a:p>
          <a:p>
            <a:pPr lvl="1"/>
            <a:r>
              <a:rPr lang="en-US" dirty="0" smtClean="0"/>
              <a:t>Inheritance squandering</a:t>
            </a:r>
          </a:p>
          <a:p>
            <a:r>
              <a:rPr lang="en-US" dirty="0" smtClean="0"/>
              <a:t>Process: jury trial</a:t>
            </a:r>
          </a:p>
          <a:p>
            <a:r>
              <a:rPr lang="en-US" dirty="0" smtClean="0"/>
              <a:t>Penalty: loss of political rights</a:t>
            </a:r>
          </a:p>
        </p:txBody>
      </p:sp>
    </p:spTree>
    <p:extLst>
      <p:ext uri="{BB962C8B-B14F-4D97-AF65-F5344CB8AC3E}">
        <p14:creationId xmlns:p14="http://schemas.microsoft.com/office/powerpoint/2010/main" val="85941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2033668"/>
            <a:ext cx="5937280" cy="286232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3600" dirty="0" smtClean="0">
                <a:latin typeface="Calibri" panose="020F0502020204030204" pitchFamily="34" charset="0"/>
              </a:rPr>
              <a:t>“… the </a:t>
            </a:r>
            <a:r>
              <a:rPr lang="en-US" sz="3600" dirty="0">
                <a:latin typeface="Calibri" panose="020F0502020204030204" pitchFamily="34" charset="0"/>
              </a:rPr>
              <a:t>man who has made traffic of the shame of his own body, </a:t>
            </a:r>
            <a:r>
              <a:rPr lang="en-US" sz="3600" dirty="0" smtClean="0">
                <a:latin typeface="Calibri" panose="020F0502020204030204" pitchFamily="34" charset="0"/>
              </a:rPr>
              <a:t>[is] </a:t>
            </a:r>
            <a:r>
              <a:rPr lang="en-US" sz="3600" dirty="0">
                <a:latin typeface="Calibri" panose="020F0502020204030204" pitchFamily="34" charset="0"/>
              </a:rPr>
              <a:t>ready to sell the common interests of the city </a:t>
            </a:r>
            <a:r>
              <a:rPr lang="en-US" sz="3600" dirty="0" smtClean="0">
                <a:latin typeface="Calibri" panose="020F0502020204030204" pitchFamily="34" charset="0"/>
              </a:rPr>
              <a:t>also” (29)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(Alleged) Rationale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5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“Sexual-Social Isomorphism</a:t>
            </a:r>
            <a:r>
              <a:rPr lang="en-US" altLang="en-US" dirty="0" smtClean="0"/>
              <a:t>” Cont’d</a:t>
            </a:r>
            <a:endParaRPr lang="en-US" altLang="en-US" dirty="0"/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0" y="2514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en-US" altLang="en-US"/>
          </a:p>
        </p:txBody>
      </p:sp>
      <p:graphicFrame>
        <p:nvGraphicFramePr>
          <p:cNvPr id="51277" name="Group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451987"/>
              </p:ext>
            </p:extLst>
          </p:nvPr>
        </p:nvGraphicFramePr>
        <p:xfrm>
          <a:off x="1143000" y="2106304"/>
          <a:ext cx="6858000" cy="2743200"/>
        </p:xfrm>
        <a:graphic>
          <a:graphicData uri="http://schemas.openxmlformats.org/drawingml/2006/table">
            <a:tbl>
              <a:tblPr/>
              <a:tblGrid>
                <a:gridCol w="3221038"/>
                <a:gridCol w="381000"/>
                <a:gridCol w="3255962"/>
              </a:tblGrid>
              <a:tr h="228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masculine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~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feminine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moderate (</a:t>
                      </a:r>
                      <a:r>
                        <a:rPr kumimoji="0" lang="en-US" altLang="en-US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sōphrōn</a:t>
                      </a: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~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immoderate (</a:t>
                      </a:r>
                      <a:r>
                        <a:rPr kumimoji="0" lang="en-US" altLang="en-US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akolastos</a:t>
                      </a: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chaste beloved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~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whore (</a:t>
                      </a:r>
                      <a:r>
                        <a:rPr kumimoji="0" lang="en-US" altLang="en-US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pornos</a:t>
                      </a: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hero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~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coward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thrifty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~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spendthrift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patriot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~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traitor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278" name="Text Box 78"/>
          <p:cNvSpPr txBox="1">
            <a:spLocks noChangeArrowheads="1"/>
          </p:cNvSpPr>
          <p:nvPr/>
        </p:nvSpPr>
        <p:spPr bwMode="auto">
          <a:xfrm>
            <a:off x="2977221" y="5835432"/>
            <a:ext cx="3189558" cy="442674"/>
          </a:xfrm>
          <a:prstGeom prst="roundRect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altLang="en-US" sz="2000">
                <a:latin typeface="Calibri" panose="020F0502020204030204" pitchFamily="34" charset="0"/>
              </a:rPr>
              <a:t>aka “asymmetry hypothesis”</a:t>
            </a:r>
          </a:p>
        </p:txBody>
      </p:sp>
    </p:spTree>
    <p:extLst>
      <p:ext uri="{BB962C8B-B14F-4D97-AF65-F5344CB8AC3E}">
        <p14:creationId xmlns:p14="http://schemas.microsoft.com/office/powerpoint/2010/main" val="166454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03596" y="2267053"/>
            <a:ext cx="7130468" cy="230832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3600" dirty="0" smtClean="0">
                <a:latin typeface="Calibri" panose="020F0502020204030204" pitchFamily="34" charset="0"/>
              </a:rPr>
              <a:t>“… on </a:t>
            </a:r>
            <a:r>
              <a:rPr lang="en-US" sz="3600" dirty="0">
                <a:latin typeface="Calibri" panose="020F0502020204030204" pitchFamily="34" charset="0"/>
              </a:rPr>
              <a:t>the one side men who have been loved with a chaste love, and on the other men who sin against </a:t>
            </a:r>
            <a:r>
              <a:rPr lang="en-US" sz="3600" dirty="0" smtClean="0">
                <a:latin typeface="Calibri" panose="020F0502020204030204" pitchFamily="34" charset="0"/>
              </a:rPr>
              <a:t>themselves…” (156)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00061" y="5342833"/>
            <a:ext cx="5531212" cy="715089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 anchorCtr="0">
            <a:spAutoFit/>
          </a:bodyPr>
          <a:lstStyle/>
          <a:p>
            <a:pPr algn="ctr"/>
            <a:r>
              <a:rPr lang="en-US" sz="3600" i="1" dirty="0" err="1" smtClean="0">
                <a:latin typeface="Calibri" panose="020F0502020204030204" pitchFamily="34" charset="0"/>
              </a:rPr>
              <a:t>sōphrosunē</a:t>
            </a:r>
            <a:r>
              <a:rPr lang="en-US" sz="3600" dirty="0" smtClean="0">
                <a:latin typeface="Calibri" panose="020F0502020204030204" pitchFamily="34" charset="0"/>
              </a:rPr>
              <a:t> versus </a:t>
            </a:r>
            <a:r>
              <a:rPr lang="en-US" sz="3600" i="1" dirty="0" smtClean="0">
                <a:latin typeface="Calibri" panose="020F0502020204030204" pitchFamily="34" charset="0"/>
              </a:rPr>
              <a:t>hamartia</a:t>
            </a:r>
          </a:p>
        </p:txBody>
      </p:sp>
    </p:spTree>
    <p:extLst>
      <p:ext uri="{BB962C8B-B14F-4D97-AF65-F5344CB8AC3E}">
        <p14:creationId xmlns:p14="http://schemas.microsoft.com/office/powerpoint/2010/main" val="312734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Adventures in Critical Thinking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Is ____ “gay”?</a:t>
            </a:r>
          </a:p>
        </p:txBody>
      </p:sp>
    </p:spTree>
    <p:extLst>
      <p:ext uri="{BB962C8B-B14F-4D97-AF65-F5344CB8AC3E}">
        <p14:creationId xmlns:p14="http://schemas.microsoft.com/office/powerpoint/2010/main" val="55148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Misgolas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95400" y="2400195"/>
            <a:ext cx="6546380" cy="286232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sz="3600" dirty="0" smtClean="0">
                <a:latin typeface="Calibri" panose="020F0502020204030204" pitchFamily="34" charset="0"/>
              </a:rPr>
              <a:t>“He </a:t>
            </a:r>
            <a:r>
              <a:rPr lang="en-US" sz="3600" dirty="0">
                <a:latin typeface="Calibri" panose="020F0502020204030204" pitchFamily="34" charset="0"/>
              </a:rPr>
              <a:t>is bent on that sort of thing </a:t>
            </a:r>
            <a:r>
              <a:rPr lang="en-US" sz="3600" dirty="0" smtClean="0">
                <a:latin typeface="Calibri" panose="020F0502020204030204" pitchFamily="34" charset="0"/>
              </a:rPr>
              <a:t>[pederasty] like </a:t>
            </a:r>
            <a:r>
              <a:rPr lang="en-US" sz="3600" dirty="0">
                <a:latin typeface="Calibri" panose="020F0502020204030204" pitchFamily="34" charset="0"/>
              </a:rPr>
              <a:t>one possessed, and is accustomed always to have about him [male] singers or </a:t>
            </a:r>
            <a:r>
              <a:rPr lang="en-US" sz="3600" dirty="0" smtClean="0">
                <a:latin typeface="Calibri" panose="020F0502020204030204" pitchFamily="34" charset="0"/>
              </a:rPr>
              <a:t>cithara-players” </a:t>
            </a:r>
            <a:r>
              <a:rPr lang="en-US" sz="3600" dirty="0">
                <a:latin typeface="Calibri" panose="020F0502020204030204" pitchFamily="34" charset="0"/>
              </a:rPr>
              <a:t>(41)</a:t>
            </a:r>
          </a:p>
        </p:txBody>
      </p:sp>
    </p:spTree>
    <p:extLst>
      <p:ext uri="{BB962C8B-B14F-4D97-AF65-F5344CB8AC3E}">
        <p14:creationId xmlns:p14="http://schemas.microsoft.com/office/powerpoint/2010/main" val="285562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Timarchus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1546146"/>
            <a:ext cx="7952096" cy="467820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3600" dirty="0" smtClean="0">
                <a:latin typeface="Calibri" panose="020F0502020204030204" pitchFamily="34" charset="0"/>
              </a:rPr>
              <a:t>“Timarchus </a:t>
            </a:r>
            <a:r>
              <a:rPr lang="en-US" sz="3600" dirty="0">
                <a:latin typeface="Calibri" panose="020F0502020204030204" pitchFamily="34" charset="0"/>
              </a:rPr>
              <a:t>was </a:t>
            </a:r>
            <a:r>
              <a:rPr lang="en-US" sz="3600" dirty="0" smtClean="0">
                <a:latin typeface="Calibri" panose="020F0502020204030204" pitchFamily="34" charset="0"/>
              </a:rPr>
              <a:t>… </a:t>
            </a:r>
            <a:r>
              <a:rPr lang="en-US" sz="3600" dirty="0">
                <a:latin typeface="Calibri" panose="020F0502020204030204" pitchFamily="34" charset="0"/>
              </a:rPr>
              <a:t>just the person for the thing that </a:t>
            </a:r>
            <a:r>
              <a:rPr lang="en-US" sz="3600" dirty="0" err="1">
                <a:latin typeface="Calibri" panose="020F0502020204030204" pitchFamily="34" charset="0"/>
              </a:rPr>
              <a:t>Misgolas</a:t>
            </a:r>
            <a:r>
              <a:rPr lang="en-US" sz="3600" dirty="0">
                <a:latin typeface="Calibri" panose="020F0502020204030204" pitchFamily="34" charset="0"/>
              </a:rPr>
              <a:t> wanted to do, and Timarchus wanted to have done</a:t>
            </a:r>
            <a:r>
              <a:rPr lang="en-US" sz="3600" dirty="0" smtClean="0">
                <a:latin typeface="Calibri" panose="020F0502020204030204" pitchFamily="34" charset="0"/>
              </a:rPr>
              <a:t>.” </a:t>
            </a:r>
            <a:r>
              <a:rPr lang="en-US" sz="3600" dirty="0">
                <a:latin typeface="Calibri" panose="020F0502020204030204" pitchFamily="34" charset="0"/>
              </a:rPr>
              <a:t>(41</a:t>
            </a:r>
            <a:r>
              <a:rPr lang="en-US" sz="3600" dirty="0" smtClean="0">
                <a:latin typeface="Calibri" panose="020F0502020204030204" pitchFamily="34" charset="0"/>
              </a:rPr>
              <a:t>)</a:t>
            </a:r>
          </a:p>
          <a:p>
            <a:pPr algn="ctr">
              <a:spcAft>
                <a:spcPts val="1200"/>
              </a:spcAft>
            </a:pPr>
            <a:r>
              <a:rPr lang="en-US" sz="3600" dirty="0" smtClean="0">
                <a:latin typeface="Calibri" panose="020F0502020204030204" pitchFamily="34" charset="0"/>
              </a:rPr>
              <a:t>“What </a:t>
            </a:r>
            <a:r>
              <a:rPr lang="en-US" sz="3600" dirty="0">
                <a:latin typeface="Calibri" panose="020F0502020204030204" pitchFamily="34" charset="0"/>
              </a:rPr>
              <a:t>shall we say when </a:t>
            </a:r>
            <a:r>
              <a:rPr lang="en-US" sz="3600" dirty="0" smtClean="0">
                <a:latin typeface="Calibri" panose="020F0502020204030204" pitchFamily="34" charset="0"/>
              </a:rPr>
              <a:t>a young man … keeps </a:t>
            </a:r>
            <a:r>
              <a:rPr lang="en-US" sz="3600" dirty="0">
                <a:latin typeface="Calibri" panose="020F0502020204030204" pitchFamily="34" charset="0"/>
              </a:rPr>
              <a:t>the most expensive </a:t>
            </a:r>
            <a:r>
              <a:rPr lang="en-US" sz="3600" dirty="0" err="1">
                <a:latin typeface="Calibri" panose="020F0502020204030204" pitchFamily="34" charset="0"/>
              </a:rPr>
              <a:t>flutegirls</a:t>
            </a:r>
            <a:r>
              <a:rPr lang="en-US" sz="3600" dirty="0">
                <a:latin typeface="Calibri" panose="020F0502020204030204" pitchFamily="34" charset="0"/>
              </a:rPr>
              <a:t> and harlots? When he gambles and pays nothing himself but another man always pays for him</a:t>
            </a:r>
            <a:r>
              <a:rPr lang="en-US" sz="3600" dirty="0" smtClean="0">
                <a:latin typeface="Calibri" panose="020F0502020204030204" pitchFamily="34" charset="0"/>
              </a:rPr>
              <a:t>?” </a:t>
            </a:r>
            <a:r>
              <a:rPr lang="en-US" sz="3600" dirty="0">
                <a:latin typeface="Calibri" panose="020F0502020204030204" pitchFamily="34" charset="0"/>
              </a:rPr>
              <a:t>(75)</a:t>
            </a:r>
            <a:endParaRPr lang="en-US" sz="36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69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3616" y="2319418"/>
            <a:ext cx="7130448" cy="286232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3600" i="1" dirty="0">
                <a:latin typeface="Calibri" panose="020F0502020204030204" pitchFamily="34" charset="0"/>
              </a:rPr>
              <a:t>Timarchus </a:t>
            </a:r>
            <a:r>
              <a:rPr lang="en-US" sz="3600" i="1" dirty="0" smtClean="0">
                <a:latin typeface="Calibri" panose="020F0502020204030204" pitchFamily="34" charset="0"/>
              </a:rPr>
              <a:t>“guilty</a:t>
            </a:r>
            <a:r>
              <a:rPr lang="en-US" sz="3600" i="1" dirty="0">
                <a:latin typeface="Calibri" panose="020F0502020204030204" pitchFamily="34" charset="0"/>
              </a:rPr>
              <a:t>” </a:t>
            </a:r>
            <a:r>
              <a:rPr lang="en-US" sz="3600" i="1" dirty="0" smtClean="0">
                <a:latin typeface="Calibri" panose="020F0502020204030204" pitchFamily="34" charset="0"/>
              </a:rPr>
              <a:t>because:</a:t>
            </a:r>
            <a:r>
              <a:rPr lang="en-US" sz="3600" dirty="0">
                <a:latin typeface="Calibri" panose="020F0502020204030204" pitchFamily="34" charset="0"/>
              </a:rPr>
              <a:t/>
            </a:r>
            <a:br>
              <a:rPr lang="en-US" sz="3600" dirty="0">
                <a:latin typeface="Calibri" panose="020F0502020204030204" pitchFamily="34" charset="0"/>
              </a:rPr>
            </a:br>
            <a:r>
              <a:rPr lang="en-US" sz="3600" dirty="0" smtClean="0">
                <a:latin typeface="Calibri" panose="020F0502020204030204" pitchFamily="34" charset="0"/>
              </a:rPr>
              <a:t>“… the </a:t>
            </a:r>
            <a:r>
              <a:rPr lang="en-US" sz="3600" dirty="0">
                <a:latin typeface="Calibri" panose="020F0502020204030204" pitchFamily="34" charset="0"/>
              </a:rPr>
              <a:t>man who has made traffic of the shame of his own body, </a:t>
            </a:r>
            <a:r>
              <a:rPr lang="en-US" sz="3600" dirty="0" smtClean="0">
                <a:latin typeface="Calibri" panose="020F0502020204030204" pitchFamily="34" charset="0"/>
              </a:rPr>
              <a:t>[is] </a:t>
            </a:r>
            <a:r>
              <a:rPr lang="en-US" sz="3600" dirty="0">
                <a:latin typeface="Calibri" panose="020F0502020204030204" pitchFamily="34" charset="0"/>
              </a:rPr>
              <a:t>ready to sell the common interests of the city </a:t>
            </a:r>
            <a:r>
              <a:rPr lang="en-US" sz="3600" dirty="0" smtClean="0">
                <a:latin typeface="Calibri" panose="020F0502020204030204" pitchFamily="34" charset="0"/>
              </a:rPr>
              <a:t>also” (29)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8306" y="537144"/>
            <a:ext cx="8307388" cy="914400"/>
          </a:xfrm>
        </p:spPr>
        <p:txBody>
          <a:bodyPr/>
          <a:lstStyle/>
          <a:p>
            <a:r>
              <a:rPr lang="en-US" dirty="0"/>
              <a:t>Timarchus’ “Crime</a:t>
            </a:r>
            <a:r>
              <a:rPr lang="en-US" dirty="0" smtClean="0"/>
              <a:t>”: Resonates </a:t>
            </a:r>
            <a:r>
              <a:rPr lang="en-US" dirty="0"/>
              <a:t>Today?</a:t>
            </a:r>
          </a:p>
        </p:txBody>
      </p:sp>
    </p:spTree>
    <p:extLst>
      <p:ext uri="{BB962C8B-B14F-4D97-AF65-F5344CB8AC3E}">
        <p14:creationId xmlns:p14="http://schemas.microsoft.com/office/powerpoint/2010/main" val="8998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Does That Resonate Today?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we punish people for their private lives</a:t>
            </a:r>
          </a:p>
          <a:p>
            <a:pPr lvl="1"/>
            <a:r>
              <a:rPr lang="en-US" dirty="0" smtClean="0"/>
              <a:t>we’d expect an explanation/apology</a:t>
            </a:r>
          </a:p>
          <a:p>
            <a:pPr lvl="1"/>
            <a:r>
              <a:rPr lang="en-US" dirty="0" smtClean="0"/>
              <a:t>we’re also very forgiving</a:t>
            </a:r>
          </a:p>
          <a:p>
            <a:r>
              <a:rPr lang="en-US" dirty="0" smtClean="0"/>
              <a:t>past/present: people care about if their being lied to</a:t>
            </a:r>
          </a:p>
          <a:p>
            <a:pPr lvl="1"/>
            <a:r>
              <a:rPr lang="en-US" dirty="0" smtClean="0"/>
              <a:t>sincerity thing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243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Agenda</a:t>
            </a:r>
          </a:p>
        </p:txBody>
      </p:sp>
      <p:sp>
        <p:nvSpPr>
          <p:cNvPr id="73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 smtClean="0"/>
              <a:t>Paper Chase</a:t>
            </a:r>
          </a:p>
          <a:p>
            <a:pPr lvl="1"/>
            <a:r>
              <a:rPr lang="en-US" dirty="0" smtClean="0"/>
              <a:t>Academic Honesty</a:t>
            </a:r>
          </a:p>
          <a:p>
            <a:pPr lvl="0"/>
            <a:r>
              <a:rPr lang="en-US" dirty="0" smtClean="0"/>
              <a:t>Recap</a:t>
            </a:r>
          </a:p>
          <a:p>
            <a:pPr lvl="1"/>
            <a:r>
              <a:rPr lang="en-US" dirty="0" smtClean="0"/>
              <a:t>Foucault and Pederasty</a:t>
            </a:r>
          </a:p>
          <a:p>
            <a:pPr lvl="0"/>
            <a:r>
              <a:rPr lang="en-US" dirty="0" smtClean="0"/>
              <a:t>Aeschines’ </a:t>
            </a:r>
            <a:r>
              <a:rPr lang="en-US" i="1" dirty="0" smtClean="0"/>
              <a:t>Against Timarchus</a:t>
            </a:r>
          </a:p>
          <a:p>
            <a:pPr lvl="1"/>
            <a:r>
              <a:rPr lang="en-US" dirty="0" smtClean="0"/>
              <a:t>Speech and Ideologies</a:t>
            </a:r>
          </a:p>
          <a:p>
            <a:pPr lvl="0"/>
            <a:r>
              <a:rPr lang="en-US" dirty="0" smtClean="0"/>
              <a:t>Adventures in Critical Thinking</a:t>
            </a:r>
          </a:p>
          <a:p>
            <a:pPr lvl="1"/>
            <a:r>
              <a:rPr lang="en-US" dirty="0" smtClean="0"/>
              <a:t>Is ____ “gay”?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75848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3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3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3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3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73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7352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7352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523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Paper Chase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Academic Honesty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1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Foucault and Pederasty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84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Vocabulary of Pederasty…</a:t>
            </a:r>
            <a:endParaRPr lang="en-US" altLang="en-US" dirty="0" smtClean="0"/>
          </a:p>
        </p:txBody>
      </p:sp>
      <p:sp>
        <p:nvSpPr>
          <p:cNvPr id="676871" name="Rectangle 7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 u="sng" dirty="0" smtClean="0"/>
              <a:t>affect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i="1" dirty="0" smtClean="0"/>
              <a:t>eros</a:t>
            </a:r>
            <a:endParaRPr lang="en-US" altLang="en-US" sz="20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000" i="1" dirty="0" smtClean="0"/>
              <a:t>epithumia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i="1" dirty="0" smtClean="0"/>
              <a:t>philia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 u="sng" dirty="0" smtClean="0"/>
              <a:t>actors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i="1" dirty="0" smtClean="0"/>
              <a:t>erastes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i="1" dirty="0" smtClean="0"/>
              <a:t>eromenos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i="1" dirty="0" smtClean="0"/>
              <a:t>paidika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i="1" dirty="0" smtClean="0"/>
              <a:t>kalos k’agathos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i="1" dirty="0" smtClean="0"/>
              <a:t>kinaidos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i="1" dirty="0" err="1" smtClean="0"/>
              <a:t>euruproktos</a:t>
            </a:r>
            <a:endParaRPr lang="en-US" altLang="en-US" sz="1800" i="1" dirty="0" smtClean="0"/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i="1" dirty="0" err="1" smtClean="0"/>
              <a:t>katapugon</a:t>
            </a:r>
            <a:endParaRPr lang="en-US" altLang="en-US" sz="1800" i="1" dirty="0" smtClean="0"/>
          </a:p>
        </p:txBody>
      </p:sp>
      <p:sp>
        <p:nvSpPr>
          <p:cNvPr id="676873" name="Rectangle 9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 u="sng" smtClean="0"/>
              <a:t>values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i="1" smtClean="0"/>
              <a:t>sophrosune</a:t>
            </a:r>
            <a:r>
              <a:rPr lang="en-US" altLang="en-US" sz="2000" smtClean="0"/>
              <a:t> v. </a:t>
            </a:r>
            <a:r>
              <a:rPr lang="en-US" altLang="en-US" sz="2000" i="1" smtClean="0"/>
              <a:t>akolasia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i="1" smtClean="0"/>
              <a:t>enkrateia</a:t>
            </a:r>
            <a:r>
              <a:rPr lang="en-US" altLang="en-US" sz="2000" smtClean="0"/>
              <a:t> v. </a:t>
            </a:r>
            <a:r>
              <a:rPr lang="en-US" altLang="en-US" sz="2000" i="1" smtClean="0"/>
              <a:t>akrasia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i="1" smtClean="0"/>
              <a:t>andreia</a:t>
            </a:r>
            <a:r>
              <a:rPr lang="en-US" altLang="en-US" sz="2000" smtClean="0"/>
              <a:t> v. </a:t>
            </a:r>
            <a:r>
              <a:rPr lang="en-US" altLang="en-US" sz="2000" i="1" smtClean="0"/>
              <a:t>malakia</a:t>
            </a:r>
          </a:p>
        </p:txBody>
      </p:sp>
      <p:sp>
        <p:nvSpPr>
          <p:cNvPr id="13319" name="Line 8"/>
          <p:cNvSpPr>
            <a:spLocks noChangeShapeType="1"/>
          </p:cNvSpPr>
          <p:nvPr/>
        </p:nvSpPr>
        <p:spPr bwMode="auto">
          <a:xfrm>
            <a:off x="4568825" y="2054225"/>
            <a:ext cx="0" cy="4183063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3320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133" y="3767136"/>
            <a:ext cx="885510" cy="13779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1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919" y="4378042"/>
            <a:ext cx="1044504" cy="1594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2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856" y="4912336"/>
            <a:ext cx="926363" cy="1324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84603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76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768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768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768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768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768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768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768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768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6768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6768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768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6768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6768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6768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6768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-30163"/>
            <a:ext cx="7312025" cy="6924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89507" name="Group 3"/>
          <p:cNvGrpSpPr>
            <a:grpSpLocks/>
          </p:cNvGrpSpPr>
          <p:nvPr/>
        </p:nvGrpSpPr>
        <p:grpSpPr bwMode="auto">
          <a:xfrm>
            <a:off x="136525" y="228600"/>
            <a:ext cx="8694738" cy="6397626"/>
            <a:chOff x="86" y="144"/>
            <a:chExt cx="5477" cy="4030"/>
          </a:xfrm>
        </p:grpSpPr>
        <p:sp>
          <p:nvSpPr>
            <p:cNvPr id="15364" name="Text Box 4"/>
            <p:cNvSpPr txBox="1">
              <a:spLocks noChangeArrowheads="1"/>
            </p:cNvSpPr>
            <p:nvPr/>
          </p:nvSpPr>
          <p:spPr bwMode="auto">
            <a:xfrm>
              <a:off x="4764" y="3767"/>
              <a:ext cx="79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altLang="en-US">
                  <a:solidFill>
                    <a:schemeClr val="bg1"/>
                  </a:solidFill>
                  <a:latin typeface="Calibri" panose="020F0502020204030204" pitchFamily="34" charset="0"/>
                </a:rPr>
                <a:t>Rooster gift</a:t>
              </a:r>
              <a:br>
                <a:rPr lang="en-US" altLang="en-US">
                  <a:solidFill>
                    <a:schemeClr val="bg1"/>
                  </a:solidFill>
                  <a:latin typeface="Calibri" panose="020F0502020204030204" pitchFamily="34" charset="0"/>
                </a:rPr>
              </a:br>
              <a:r>
                <a:rPr lang="en-US" altLang="en-US">
                  <a:solidFill>
                    <a:schemeClr val="bg1"/>
                  </a:solidFill>
                  <a:latin typeface="Calibri" panose="020F0502020204030204" pitchFamily="34" charset="0"/>
                </a:rPr>
                <a:t>(Attic RF)</a:t>
              </a:r>
            </a:p>
          </p:txBody>
        </p:sp>
        <p:sp>
          <p:nvSpPr>
            <p:cNvPr id="15365" name="Text Box 5"/>
            <p:cNvSpPr txBox="1">
              <a:spLocks noChangeArrowheads="1"/>
            </p:cNvSpPr>
            <p:nvPr/>
          </p:nvSpPr>
          <p:spPr bwMode="auto">
            <a:xfrm>
              <a:off x="86" y="144"/>
              <a:ext cx="145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altLang="en-US" i="1">
                  <a:solidFill>
                    <a:schemeClr val="bg1"/>
                  </a:solidFill>
                  <a:latin typeface="Calibri" panose="020F0502020204030204" pitchFamily="34" charset="0"/>
                </a:rPr>
                <a:t>ho pais kalos</a:t>
              </a:r>
              <a:r>
                <a:rPr lang="en-US" altLang="en-US">
                  <a:solidFill>
                    <a:schemeClr val="bg1"/>
                  </a:solidFill>
                  <a:latin typeface="Calibri" panose="020F0502020204030204" pitchFamily="34" charset="0"/>
                </a:rPr>
                <a:t>,</a:t>
              </a:r>
              <a:br>
                <a:rPr lang="en-US" altLang="en-US">
                  <a:solidFill>
                    <a:schemeClr val="bg1"/>
                  </a:solidFill>
                  <a:latin typeface="Calibri" panose="020F0502020204030204" pitchFamily="34" charset="0"/>
                </a:rPr>
              </a:br>
              <a:r>
                <a:rPr lang="en-US" altLang="en-US">
                  <a:solidFill>
                    <a:schemeClr val="bg1"/>
                  </a:solidFill>
                  <a:latin typeface="Calibri" panose="020F0502020204030204" pitchFamily="34" charset="0"/>
                </a:rPr>
                <a:t>“the boy is attractive”</a:t>
              </a:r>
              <a:endParaRPr lang="en-US" altLang="en-US" i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366" name="Line 6"/>
            <p:cNvSpPr>
              <a:spLocks noChangeShapeType="1"/>
            </p:cNvSpPr>
            <p:nvPr/>
          </p:nvSpPr>
          <p:spPr bwMode="auto">
            <a:xfrm>
              <a:off x="960" y="576"/>
              <a:ext cx="816" cy="288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66331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Aeschines’ </a:t>
            </a:r>
            <a:r>
              <a:rPr lang="en-US" i="1" dirty="0" smtClean="0"/>
              <a:t>Against Timarchus</a:t>
            </a:r>
            <a:endParaRPr lang="en-US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Speech and Ideologies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11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cient_sexuality_and_gender">
  <a:themeElements>
    <a:clrScheme name="1_Radial 12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0000CC"/>
      </a:hlink>
      <a:folHlink>
        <a:srgbClr val="0000CC"/>
      </a:folHlink>
    </a:clrScheme>
    <a:fontScheme name="1_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apyru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apyrus" pitchFamily="66" charset="0"/>
          </a:defRPr>
        </a:defPPr>
      </a:lstStyle>
    </a:lnDef>
    <a:txDef>
      <a:spPr>
        <a:noFill/>
      </a:spPr>
      <a:bodyPr wrap="none" rtlCol="0" anchor="ctr" anchorCtr="0">
        <a:spAutoFit/>
      </a:bodyPr>
      <a:lstStyle>
        <a:defPPr algn="ctr">
          <a:defRPr sz="3600" dirty="0" smtClean="0">
            <a:latin typeface="Calibri" panose="020F0502020204030204" pitchFamily="34" charset="0"/>
          </a:defRPr>
        </a:defPPr>
      </a:lstStyle>
    </a:txDef>
  </a:objectDefaults>
  <a:extraClrSchemeLst>
    <a:extraClrScheme>
      <a:clrScheme name="1_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adial 1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6666CC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adial 12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ancient_sexuality_and_gender</Template>
  <TotalTime>240</TotalTime>
  <Words>964</Words>
  <Application>Microsoft Office PowerPoint</Application>
  <PresentationFormat>On-screen Show (4:3)</PresentationFormat>
  <Paragraphs>163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ancient_sexuality_and_gender</vt:lpstr>
      <vt:lpstr>Aeschines’ Against Timarchus</vt:lpstr>
      <vt:lpstr>Timarchus’ “Crime”: Resonates Today?</vt:lpstr>
      <vt:lpstr>Does That Resonate Today?</vt:lpstr>
      <vt:lpstr>Agenda</vt:lpstr>
      <vt:lpstr>Paper Chase</vt:lpstr>
      <vt:lpstr>Recap</vt:lpstr>
      <vt:lpstr>Vocabulary of Pederasty…</vt:lpstr>
      <vt:lpstr>PowerPoint Presentation</vt:lpstr>
      <vt:lpstr>Aeschines’ Against Timarchus</vt:lpstr>
      <vt:lpstr>Speech: Analysis</vt:lpstr>
      <vt:lpstr>Dokimasia rhētorōn</vt:lpstr>
      <vt:lpstr>(Alleged) Rationale</vt:lpstr>
      <vt:lpstr>“Sexual-Social Isomorphism” Cont’d</vt:lpstr>
      <vt:lpstr>Sin?</vt:lpstr>
      <vt:lpstr>Adventures in Critical Thinking</vt:lpstr>
      <vt:lpstr>Misgolas</vt:lpstr>
      <vt:lpstr>Timarchus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Aeschines’ Against Timarchus</dc:title>
  <dc:creator>ascholtz</dc:creator>
  <cp:lastModifiedBy>ascholtz</cp:lastModifiedBy>
  <cp:revision>61</cp:revision>
  <cp:lastPrinted>2013-09-24T18:39:10Z</cp:lastPrinted>
  <dcterms:created xsi:type="dcterms:W3CDTF">2013-09-24T01:14:31Z</dcterms:created>
  <dcterms:modified xsi:type="dcterms:W3CDTF">2013-09-24T19:30:35Z</dcterms:modified>
</cp:coreProperties>
</file>