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20"/>
  </p:notesMasterIdLst>
  <p:handoutMasterIdLst>
    <p:handoutMasterId r:id="rId21"/>
  </p:handoutMasterIdLst>
  <p:sldIdLst>
    <p:sldId id="261" r:id="rId2"/>
    <p:sldId id="280" r:id="rId3"/>
    <p:sldId id="281" r:id="rId4"/>
    <p:sldId id="260" r:id="rId5"/>
    <p:sldId id="256" r:id="rId6"/>
    <p:sldId id="258" r:id="rId7"/>
    <p:sldId id="259" r:id="rId8"/>
    <p:sldId id="266" r:id="rId9"/>
    <p:sldId id="267" r:id="rId10"/>
    <p:sldId id="269" r:id="rId11"/>
    <p:sldId id="271" r:id="rId12"/>
    <p:sldId id="272" r:id="rId13"/>
    <p:sldId id="273" r:id="rId14"/>
    <p:sldId id="274" r:id="rId15"/>
    <p:sldId id="275" r:id="rId16"/>
    <p:sldId id="277" r:id="rId17"/>
    <p:sldId id="278" r:id="rId18"/>
    <p:sldId id="282" r:id="rId19"/>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FF"/>
    <a:srgbClr val="999999"/>
    <a:srgbClr val="EAEAEA"/>
    <a:srgbClr val="3333FF"/>
    <a:srgbClr val="5F5F5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59" autoAdjust="0"/>
    <p:restoredTop sz="74488" autoAdjust="0"/>
  </p:normalViewPr>
  <p:slideViewPr>
    <p:cSldViewPr snapToGrid="0" showGuides="1">
      <p:cViewPr varScale="1">
        <p:scale>
          <a:sx n="66" d="100"/>
          <a:sy n="66" d="100"/>
        </p:scale>
        <p:origin x="-2046" y="-108"/>
      </p:cViewPr>
      <p:guideLst>
        <p:guide orient="horz" pos="2159"/>
        <p:guide pos="2880"/>
      </p:guideLst>
    </p:cSldViewPr>
  </p:slideViewPr>
  <p:outlineViewPr>
    <p:cViewPr>
      <p:scale>
        <a:sx n="50" d="100"/>
        <a:sy n="50" d="100"/>
      </p:scale>
      <p:origin x="48" y="1914"/>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p:scale>
          <a:sx n="100" d="100"/>
          <a:sy n="100" d="100"/>
        </p:scale>
        <p:origin x="-1746" y="2892"/>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a:t>
            </a:fld>
            <a:endParaRPr lang="en-US" altLang="en-US"/>
          </a:p>
        </p:txBody>
      </p:sp>
    </p:spTree>
    <p:extLst>
      <p:ext uri="{BB962C8B-B14F-4D97-AF65-F5344CB8AC3E}">
        <p14:creationId xmlns:p14="http://schemas.microsoft.com/office/powerpoint/2010/main" val="2975793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E5DA84-A6CD-4526-8C90-722D7C470D2F}" type="slidenum">
              <a:rPr lang="en-US" altLang="en-US"/>
              <a:pPr/>
              <a:t>10</a:t>
            </a:fld>
            <a:endParaRPr lang="en-US" altLang="en-US"/>
          </a:p>
        </p:txBody>
      </p:sp>
      <p:sp>
        <p:nvSpPr>
          <p:cNvPr id="106498" name="Rectangle 2"/>
          <p:cNvSpPr>
            <a:spLocks noGrp="1" noRot="1" noChangeAspect="1" noChangeArrowheads="1" noTextEdit="1"/>
          </p:cNvSpPr>
          <p:nvPr>
            <p:ph type="sldImg"/>
          </p:nvPr>
        </p:nvSpPr>
        <p:spPr>
          <a:xfrm>
            <a:off x="2227263" y="700088"/>
            <a:ext cx="2592387" cy="1944687"/>
          </a:xfrm>
          <a:ln/>
        </p:spPr>
      </p:sp>
      <p:sp>
        <p:nvSpPr>
          <p:cNvPr id="106499" name="Rectangle 3"/>
          <p:cNvSpPr>
            <a:spLocks noGrp="1" noChangeArrowheads="1"/>
          </p:cNvSpPr>
          <p:nvPr>
            <p:ph type="body" idx="1"/>
          </p:nvPr>
        </p:nvSpPr>
        <p:spPr/>
        <p:txBody>
          <a:bodyPr/>
          <a:lstStyle/>
          <a:p>
            <a:r>
              <a:rPr lang="en-US" altLang="en-US"/>
              <a:t>we have at various points discussed the issue of the supposed separation - or sequestration - of the sexes in classical greek, esp. athenian - households, a point that is supported by several bits of literary evidence, including some from the work read for today.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ECC9A4-71D1-4D8D-A48D-B927E0489FD8}" type="slidenum">
              <a:rPr lang="en-US" altLang="en-US"/>
              <a:pPr/>
              <a:t>11</a:t>
            </a:fld>
            <a:endParaRPr lang="en-US" altLang="en-US"/>
          </a:p>
        </p:txBody>
      </p:sp>
      <p:sp>
        <p:nvSpPr>
          <p:cNvPr id="107522" name="Rectangle 2"/>
          <p:cNvSpPr>
            <a:spLocks noGrp="1" noRot="1" noChangeAspect="1" noChangeArrowheads="1" noTextEdit="1"/>
          </p:cNvSpPr>
          <p:nvPr>
            <p:ph type="sldImg"/>
          </p:nvPr>
        </p:nvSpPr>
        <p:spPr>
          <a:xfrm>
            <a:off x="2227263" y="700088"/>
            <a:ext cx="2592387" cy="1944687"/>
          </a:xfrm>
          <a:ln/>
        </p:spPr>
      </p:sp>
      <p:sp>
        <p:nvSpPr>
          <p:cNvPr id="107523" name="Rectangle 3"/>
          <p:cNvSpPr>
            <a:spLocks noGrp="1" noChangeArrowheads="1"/>
          </p:cNvSpPr>
          <p:nvPr>
            <p:ph type="body" idx="1"/>
          </p:nvPr>
        </p:nvSpPr>
        <p:spPr/>
        <p:txBody>
          <a:bodyPr/>
          <a:lstStyle/>
          <a:p>
            <a:r>
              <a:rPr lang="en-US" altLang="en-US" dirty="0" err="1"/>
              <a:t>ischomachus</a:t>
            </a:r>
            <a:r>
              <a:rPr lang="en-US" altLang="en-US" dirty="0"/>
              <a:t> in </a:t>
            </a:r>
            <a:r>
              <a:rPr lang="en-US" altLang="en-US" dirty="0" err="1"/>
              <a:t>xenophon’s</a:t>
            </a:r>
            <a:r>
              <a:rPr lang="en-US" altLang="en-US" dirty="0"/>
              <a:t> </a:t>
            </a:r>
            <a:r>
              <a:rPr lang="en-US" altLang="en-US" dirty="0" err="1"/>
              <a:t>oec</a:t>
            </a:r>
            <a:r>
              <a:rPr lang="en-US" altLang="en-US" dirty="0"/>
              <a:t> is recounting to </a:t>
            </a:r>
            <a:r>
              <a:rPr lang="en-US" altLang="en-US" dirty="0" err="1"/>
              <a:t>socrates</a:t>
            </a:r>
            <a:r>
              <a:rPr lang="en-US" altLang="en-US" dirty="0"/>
              <a:t> conversations he has had with his unnamed wife. in the course of that, he remarks:</a:t>
            </a:r>
          </a:p>
          <a:p>
            <a:pPr lvl="1"/>
            <a:r>
              <a:rPr lang="en-US" altLang="en-US" dirty="0"/>
              <a:t>I pointed out to her also the situation of the apartment for the females, separated from that of the men by a door fastened with a bolt, that nothing improper may be taken out, and that the servants may not have children without our knowledge</a:t>
            </a:r>
          </a:p>
          <a:p>
            <a:r>
              <a:rPr lang="en-US" altLang="en-US" dirty="0"/>
              <a:t>that, along with passages like one from a murder trial speech by </a:t>
            </a:r>
            <a:r>
              <a:rPr lang="en-US" altLang="en-US" dirty="0" err="1"/>
              <a:t>lysias</a:t>
            </a:r>
            <a:r>
              <a:rPr lang="en-US" altLang="en-US" dirty="0"/>
              <a:t> (a speech in which we hear about a house whose women’s quarters, the gunaikonitis, occupies, so it seems, the second floor of the speaker’s house), suggests a discrete part of the typical house of a propertied classical </a:t>
            </a:r>
            <a:r>
              <a:rPr lang="en-US" altLang="en-US" dirty="0" err="1"/>
              <a:t>athenian</a:t>
            </a:r>
            <a:r>
              <a:rPr lang="en-US" altLang="en-US" dirty="0"/>
              <a:t> man as set aside for the women residing there. the impression we are left with by these passages is that </a:t>
            </a:r>
            <a:r>
              <a:rPr lang="en-US" altLang="en-US" dirty="0" err="1"/>
              <a:t>athenians</a:t>
            </a:r>
            <a:r>
              <a:rPr lang="en-US" altLang="en-US" dirty="0"/>
              <a:t>, at least if they could afford it, sought to sequester their women in a part of the house to which only those women plus their male kin could have access. why? evidently, as has been proposed for similar housing arrangements in other cultures, to prevent access to those women by men not the master of the </a:t>
            </a:r>
            <a:r>
              <a:rPr lang="en-US" altLang="en-US" dirty="0" smtClean="0"/>
              <a:t>house or his close kin, </a:t>
            </a:r>
            <a:r>
              <a:rPr lang="en-US" altLang="en-US" dirty="0"/>
              <a:t>and thus to insure the legitimacy of the master’s supposed children, and along with that, his masculine honor.</a:t>
            </a:r>
          </a:p>
          <a:p>
            <a:r>
              <a:rPr lang="en-US" altLang="en-US" dirty="0"/>
              <a:t>that explanation was for long accepted by classical scholars; it informs, for instance, a study as important as </a:t>
            </a:r>
            <a:r>
              <a:rPr lang="en-US" altLang="en-US" dirty="0" err="1"/>
              <a:t>pomeroy’s</a:t>
            </a:r>
            <a:r>
              <a:rPr lang="en-US" altLang="en-US" dirty="0"/>
              <a:t> book on ancient </a:t>
            </a:r>
            <a:r>
              <a:rPr lang="en-US" altLang="en-US" dirty="0" err="1"/>
              <a:t>greek</a:t>
            </a:r>
            <a:r>
              <a:rPr lang="en-US" altLang="en-US" dirty="0"/>
              <a:t> women: </a:t>
            </a:r>
            <a:r>
              <a:rPr lang="en-US" altLang="en-US" i="1" dirty="0"/>
              <a:t>Goddesses, Whores, Wives, and Slaves: Women in Classical Antiquity</a:t>
            </a:r>
            <a:r>
              <a:rPr lang="en-US" altLang="en-US" dirty="0"/>
              <a:t>, originally published in 1974.</a:t>
            </a:r>
          </a:p>
          <a:p>
            <a:r>
              <a:rPr lang="en-US" altLang="en-US" dirty="0"/>
              <a:t>but, as has been pointed out in studies more recent than that, the literary sources </a:t>
            </a:r>
            <a:r>
              <a:rPr lang="en-US" altLang="en-US" dirty="0" err="1"/>
              <a:t>uniformaly</a:t>
            </a:r>
            <a:r>
              <a:rPr lang="en-US" altLang="en-US" dirty="0"/>
              <a:t> reflect a male perspective and pursue very androcentric rhetorical aims. we have, therefore, reason to question those conclusions, and related ideas about the rigid seclusion of women to the domestic sphere.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2A63A9-91BD-4FBE-985B-A99C8982A743}" type="slidenum">
              <a:rPr lang="en-US" altLang="en-US"/>
              <a:pPr/>
              <a:t>12</a:t>
            </a:fld>
            <a:endParaRPr lang="en-US" altLang="en-US"/>
          </a:p>
        </p:txBody>
      </p:sp>
      <p:sp>
        <p:nvSpPr>
          <p:cNvPr id="108546" name="Rectangle 2"/>
          <p:cNvSpPr>
            <a:spLocks noGrp="1" noRot="1" noChangeAspect="1" noChangeArrowheads="1" noTextEdit="1"/>
          </p:cNvSpPr>
          <p:nvPr>
            <p:ph type="sldImg"/>
          </p:nvPr>
        </p:nvSpPr>
        <p:spPr>
          <a:xfrm>
            <a:off x="2227263" y="700088"/>
            <a:ext cx="2592387" cy="1944687"/>
          </a:xfrm>
          <a:ln/>
        </p:spPr>
      </p:sp>
      <p:sp>
        <p:nvSpPr>
          <p:cNvPr id="108547" name="Rectangle 3"/>
          <p:cNvSpPr>
            <a:spLocks noGrp="1" noChangeArrowheads="1"/>
          </p:cNvSpPr>
          <p:nvPr>
            <p:ph type="body" idx="1"/>
          </p:nvPr>
        </p:nvSpPr>
        <p:spPr/>
        <p:txBody>
          <a:bodyPr/>
          <a:lstStyle/>
          <a:p>
            <a:r>
              <a:rPr lang="en-US" altLang="en-US" dirty="0"/>
              <a:t>more recently, </a:t>
            </a:r>
            <a:r>
              <a:rPr lang="en-US" altLang="en-US" dirty="0" err="1"/>
              <a:t>lisa</a:t>
            </a:r>
            <a:r>
              <a:rPr lang="en-US" altLang="en-US" dirty="0"/>
              <a:t> </a:t>
            </a:r>
            <a:r>
              <a:rPr lang="en-US" altLang="en-US" dirty="0" err="1"/>
              <a:t>nevett</a:t>
            </a:r>
            <a:r>
              <a:rPr lang="en-US" altLang="en-US" dirty="0"/>
              <a:t> has looked into the question using archaeological evidence.</a:t>
            </a:r>
          </a:p>
          <a:p>
            <a:r>
              <a:rPr lang="en-US" altLang="en-US" dirty="0"/>
              <a:t>now, she has not been able to confirm or refute the conclusions of </a:t>
            </a:r>
            <a:r>
              <a:rPr lang="en-US" altLang="en-US" dirty="0" err="1"/>
              <a:t>pomeroy</a:t>
            </a:r>
            <a:r>
              <a:rPr lang="en-US" altLang="en-US" dirty="0"/>
              <a:t> and others, nor has she proposed a definitive interpretation for passages like the one just quoted.</a:t>
            </a:r>
          </a:p>
          <a:p>
            <a:r>
              <a:rPr lang="en-US" altLang="en-US" dirty="0"/>
              <a:t>she has, however, in examining the evidence for classical </a:t>
            </a:r>
            <a:r>
              <a:rPr lang="en-US" altLang="en-US" dirty="0" err="1"/>
              <a:t>greek</a:t>
            </a:r>
            <a:r>
              <a:rPr lang="en-US" altLang="en-US" dirty="0"/>
              <a:t> houses from a variety of places throughout the ancient </a:t>
            </a:r>
            <a:r>
              <a:rPr lang="en-US" altLang="en-US" dirty="0" err="1"/>
              <a:t>greek</a:t>
            </a:r>
            <a:r>
              <a:rPr lang="en-US" altLang="en-US" dirty="0"/>
              <a:t> world, noticed patterns allowing her to offer a more nuanced interpretation of our quote.</a:t>
            </a:r>
          </a:p>
          <a:p>
            <a:r>
              <a:rPr lang="en-US" altLang="en-US" dirty="0"/>
              <a:t>what she proposes is that classical </a:t>
            </a:r>
            <a:r>
              <a:rPr lang="en-US" altLang="en-US" dirty="0" err="1"/>
              <a:t>greek</a:t>
            </a:r>
            <a:r>
              <a:rPr lang="en-US" altLang="en-US" dirty="0"/>
              <a:t> houses probably did </a:t>
            </a:r>
            <a:r>
              <a:rPr lang="en-US" altLang="en-US" i="1" dirty="0"/>
              <a:t>not</a:t>
            </a:r>
            <a:r>
              <a:rPr lang="en-US" altLang="en-US" dirty="0"/>
              <a:t> feature discrete and well defined spaces exclusive to each of the two sexes, or at least one, a women’s quarters, from which non-kin men ordinarily would have been excluded, whether by a heavily bolted door or otherwise.</a:t>
            </a:r>
          </a:p>
          <a:p>
            <a:r>
              <a:rPr lang="en-US" altLang="en-US" dirty="0"/>
              <a:t>rather, what she tends to see is the </a:t>
            </a:r>
            <a:r>
              <a:rPr lang="en-US" altLang="en-US" i="1" dirty="0"/>
              <a:t>oikia</a:t>
            </a:r>
            <a:r>
              <a:rPr lang="en-US" altLang="en-US" dirty="0"/>
              <a:t> , the </a:t>
            </a:r>
            <a:r>
              <a:rPr lang="en-US" altLang="en-US" dirty="0" err="1"/>
              <a:t>ouse</a:t>
            </a:r>
            <a:r>
              <a:rPr lang="en-US" altLang="en-US" dirty="0"/>
              <a:t> itself, as space over which access was controlled by the householder, and to which access would be granted to outsiders in controlled ways.</a:t>
            </a:r>
          </a:p>
          <a:p>
            <a:r>
              <a:rPr lang="en-US" altLang="en-US" dirty="0"/>
              <a:t>a lot of this has to do with the andron, a </a:t>
            </a:r>
            <a:r>
              <a:rPr lang="en-US" altLang="en-US" dirty="0" smtClean="0"/>
              <a:t>room first and foremost associated</a:t>
            </a:r>
            <a:r>
              <a:rPr lang="en-US" altLang="en-US" dirty="0"/>
              <a:t>, as its </a:t>
            </a:r>
            <a:r>
              <a:rPr lang="en-US" altLang="en-US" dirty="0" smtClean="0"/>
              <a:t>name </a:t>
            </a:r>
            <a:r>
              <a:rPr lang="en-US" altLang="en-US" dirty="0"/>
              <a:t>suggests</a:t>
            </a:r>
            <a:r>
              <a:rPr lang="en-US" altLang="en-US" dirty="0" smtClean="0"/>
              <a:t>, </a:t>
            </a:r>
            <a:r>
              <a:rPr lang="en-US" altLang="en-US" dirty="0"/>
              <a:t>with men’s socializing - the symposium.</a:t>
            </a:r>
          </a:p>
          <a:p>
            <a:r>
              <a:rPr lang="en-US" altLang="en-US" dirty="0"/>
              <a:t>in several of the houses for which the evidence is good, it seems that guests would likely be admitted immediately to the open court, really, the heart of the </a:t>
            </a:r>
            <a:r>
              <a:rPr lang="en-US" altLang="en-US" dirty="0" smtClean="0"/>
              <a:t>ancient </a:t>
            </a:r>
            <a:r>
              <a:rPr lang="en-US" altLang="en-US" dirty="0" err="1"/>
              <a:t>greek</a:t>
            </a:r>
            <a:r>
              <a:rPr lang="en-US" altLang="en-US" dirty="0"/>
              <a:t> house, and a space offering direct or indirect access to other spaces within.</a:t>
            </a:r>
          </a:p>
          <a:p>
            <a:r>
              <a:rPr lang="en-US" altLang="en-US" dirty="0"/>
              <a:t>this guest - we’re assuming a male guest - would then be conducted to the andron, whose placement and access in effect could cut it off from the rest of the house.</a:t>
            </a:r>
          </a:p>
          <a:p>
            <a:r>
              <a:rPr lang="en-US" altLang="en-US" dirty="0"/>
              <a:t>in effect, that andron became </a:t>
            </a:r>
            <a:r>
              <a:rPr lang="en-US" altLang="en-US" dirty="0" smtClean="0"/>
              <a:t>for </a:t>
            </a:r>
            <a:r>
              <a:rPr lang="en-US" altLang="en-US" dirty="0"/>
              <a:t>the duration of a symposium, an </a:t>
            </a:r>
            <a:r>
              <a:rPr lang="en-US" altLang="en-US" dirty="0" smtClean="0"/>
              <a:t>exclusive </a:t>
            </a:r>
            <a:r>
              <a:rPr lang="en-US" altLang="en-US" dirty="0"/>
              <a:t>space for male </a:t>
            </a:r>
            <a:r>
              <a:rPr lang="en-US" altLang="en-US" dirty="0" smtClean="0"/>
              <a:t>merry-makers </a:t>
            </a:r>
            <a:r>
              <a:rPr lang="en-US" altLang="en-US" dirty="0"/>
              <a:t>and their entertainers of </a:t>
            </a:r>
            <a:r>
              <a:rPr lang="en-US" altLang="en-US" dirty="0" smtClean="0"/>
              <a:t>whatever </a:t>
            </a:r>
            <a:r>
              <a:rPr lang="en-US" altLang="en-US" dirty="0"/>
              <a:t>sex, and the rest of the house, a kind of off-limits space</a:t>
            </a:r>
            <a:r>
              <a:rPr lang="en-US" altLang="en-US" dirty="0" smtClean="0"/>
              <a:t>. we’ll actually see something like in </a:t>
            </a:r>
            <a:r>
              <a:rPr lang="en-US" altLang="en-US" dirty="0" err="1" smtClean="0"/>
              <a:t>euripides</a:t>
            </a:r>
            <a:r>
              <a:rPr lang="en-US" altLang="en-US" dirty="0" smtClean="0"/>
              <a:t>’ </a:t>
            </a:r>
            <a:r>
              <a:rPr lang="en-US" altLang="en-US" i="1" dirty="0" err="1" smtClean="0"/>
              <a:t>alcestis</a:t>
            </a:r>
            <a:r>
              <a:rPr lang="en-US" altLang="en-US" dirty="0" smtClean="0"/>
              <a:t>.</a:t>
            </a:r>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52E537-F5C3-42AA-94BC-2A4525067E7F}" type="slidenum">
              <a:rPr lang="en-US" altLang="en-US"/>
              <a:pPr/>
              <a:t>13</a:t>
            </a:fld>
            <a:endParaRPr lang="en-US" altLang="en-US"/>
          </a:p>
        </p:txBody>
      </p:sp>
      <p:sp>
        <p:nvSpPr>
          <p:cNvPr id="97282" name="Rectangle 2"/>
          <p:cNvSpPr>
            <a:spLocks noGrp="1" noRot="1" noChangeAspect="1" noChangeArrowheads="1" noTextEdit="1"/>
          </p:cNvSpPr>
          <p:nvPr>
            <p:ph type="sldImg"/>
          </p:nvPr>
        </p:nvSpPr>
        <p:spPr>
          <a:xfrm>
            <a:off x="2349500" y="460375"/>
            <a:ext cx="2347913" cy="1760538"/>
          </a:xfrm>
          <a:ln/>
        </p:spPr>
      </p:sp>
      <p:sp>
        <p:nvSpPr>
          <p:cNvPr id="97283" name="Rectangle 3"/>
          <p:cNvSpPr>
            <a:spLocks noGrp="1" noChangeArrowheads="1"/>
          </p:cNvSpPr>
          <p:nvPr>
            <p:ph type="body" idx="1"/>
          </p:nvPr>
        </p:nvSpPr>
        <p:spPr>
          <a:xfrm>
            <a:off x="312738" y="2327275"/>
            <a:ext cx="6419850" cy="6318250"/>
          </a:xfrm>
        </p:spPr>
        <p:txBody>
          <a:bodyPr/>
          <a:lstStyle/>
          <a:p>
            <a:r>
              <a:rPr lang="en-US" altLang="en-US" dirty="0"/>
              <a:t>otherwise, however, the rest of the house will have been accessible to occupants of both sexes, and rooms evidently put to multiple use, including perhaps the andron.</a:t>
            </a:r>
          </a:p>
          <a:p>
            <a:r>
              <a:rPr lang="en-US" altLang="en-US" dirty="0"/>
              <a:t>thus we see no strict sequestration of women any more than we see them excluded from space external to the houses in which they lived. indeed, we have good reason to believe that, the farther down the socio-economic ladder one went, the greater the likelihood that the women of the house would have </a:t>
            </a:r>
            <a:r>
              <a:rPr lang="en-US" altLang="en-US" dirty="0" smtClean="0"/>
              <a:t>had to </a:t>
            </a:r>
            <a:r>
              <a:rPr lang="en-US" altLang="en-US" dirty="0"/>
              <a:t>participate in breadwinning outside its walls.</a:t>
            </a:r>
          </a:p>
          <a:p>
            <a:r>
              <a:rPr lang="en-US" altLang="en-US" dirty="0"/>
              <a:t>at the same time, the ideology of sequestration remained strong - not wholly a social fiction, though an idea that derived strength from the prestige it lent to the well-to-do householder.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14</a:t>
            </a:fld>
            <a:endParaRPr lang="en-US" altLang="en-US"/>
          </a:p>
        </p:txBody>
      </p:sp>
    </p:spTree>
    <p:extLst>
      <p:ext uri="{BB962C8B-B14F-4D97-AF65-F5344CB8AC3E}">
        <p14:creationId xmlns:p14="http://schemas.microsoft.com/office/powerpoint/2010/main" val="2961827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does quote 2 validate or challenge quote 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(is marriage is </a:t>
            </a:r>
            <a:r>
              <a:rPr lang="en-US" i="1" dirty="0" smtClean="0"/>
              <a:t>erotic</a:t>
            </a:r>
            <a:r>
              <a:rPr lang="en-US" i="0" baseline="0" dirty="0" smtClean="0"/>
              <a:t> for x’s </a:t>
            </a:r>
            <a:r>
              <a:rPr lang="en-US" i="0" baseline="0" dirty="0" err="1" smtClean="0"/>
              <a:t>ischomachus</a:t>
            </a:r>
            <a:r>
              <a:rPr lang="en-US" i="0" baseline="0" dirty="0" smtClean="0"/>
              <a:t>, isn’t its eroticism still instrumental in seeking the good of the household? i.e., doesn’t this at some level validate the ideology enunciated in </a:t>
            </a:r>
            <a:r>
              <a:rPr lang="en-US" i="0" baseline="0" dirty="0" err="1" smtClean="0"/>
              <a:t>ps</a:t>
            </a:r>
            <a:r>
              <a:rPr lang="en-US" i="0" baseline="0" dirty="0" smtClean="0"/>
              <a:t>-D?)</a:t>
            </a:r>
            <a:endParaRPr lang="en-US" dirty="0" smtClean="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15</a:t>
            </a:fld>
            <a:endParaRPr lang="en-US" altLang="en-US"/>
          </a:p>
        </p:txBody>
      </p:sp>
    </p:spTree>
    <p:extLst>
      <p:ext uri="{BB962C8B-B14F-4D97-AF65-F5344CB8AC3E}">
        <p14:creationId xmlns:p14="http://schemas.microsoft.com/office/powerpoint/2010/main" val="3255769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16</a:t>
            </a:fld>
            <a:endParaRPr lang="en-US" altLang="en-US"/>
          </a:p>
        </p:txBody>
      </p:sp>
    </p:spTree>
    <p:extLst>
      <p:ext uri="{BB962C8B-B14F-4D97-AF65-F5344CB8AC3E}">
        <p14:creationId xmlns:p14="http://schemas.microsoft.com/office/powerpoint/2010/main" val="4231762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8FB401-3D3C-40B1-BD64-75321471DA7A}" type="slidenum">
              <a:rPr lang="en-US" altLang="en-US"/>
              <a:pPr/>
              <a:t>17</a:t>
            </a:fld>
            <a:endParaRPr lang="en-US" altLang="en-US"/>
          </a:p>
        </p:txBody>
      </p:sp>
      <p:sp>
        <p:nvSpPr>
          <p:cNvPr id="138242" name="Rectangle 2"/>
          <p:cNvSpPr>
            <a:spLocks noGrp="1" noRot="1" noChangeAspect="1" noChangeArrowheads="1" noTextEdit="1"/>
          </p:cNvSpPr>
          <p:nvPr>
            <p:ph type="sldImg"/>
          </p:nvPr>
        </p:nvSpPr>
        <p:spPr>
          <a:xfrm>
            <a:off x="2227263" y="700088"/>
            <a:ext cx="2592387" cy="1944687"/>
          </a:xfrm>
          <a:ln/>
        </p:spPr>
      </p:sp>
      <p:sp>
        <p:nvSpPr>
          <p:cNvPr id="138243" name="Rectangle 3"/>
          <p:cNvSpPr>
            <a:spLocks noGrp="1" noChangeArrowheads="1"/>
          </p:cNvSpPr>
          <p:nvPr>
            <p:ph type="body" idx="1"/>
          </p:nvPr>
        </p:nvSpPr>
        <p:spPr/>
        <p:txBody>
          <a:bodyPr/>
          <a:lstStyle/>
          <a:p>
            <a:r>
              <a:rPr lang="en-US" altLang="en-US" dirty="0"/>
              <a:t>77. ff. </a:t>
            </a:r>
            <a:r>
              <a:rPr lang="en-US" altLang="en-US" dirty="0" err="1"/>
              <a:t>socr's</a:t>
            </a:r>
            <a:r>
              <a:rPr lang="en-US" altLang="en-US" dirty="0"/>
              <a:t> paradox of his wealth and </a:t>
            </a:r>
            <a:r>
              <a:rPr lang="en-US" altLang="en-US" dirty="0" err="1"/>
              <a:t>cr's</a:t>
            </a:r>
            <a:r>
              <a:rPr lang="en-US" altLang="en-US" dirty="0"/>
              <a:t> </a:t>
            </a:r>
            <a:r>
              <a:rPr lang="en-US" altLang="en-US" dirty="0" err="1"/>
              <a:t>povery</a:t>
            </a:r>
            <a:r>
              <a:rPr lang="en-US" altLang="en-US" dirty="0"/>
              <a:t>. implies a degree of extravagance on </a:t>
            </a:r>
            <a:r>
              <a:rPr lang="en-US" altLang="en-US" dirty="0" err="1"/>
              <a:t>cr's</a:t>
            </a:r>
            <a:r>
              <a:rPr lang="en-US" altLang="en-US" dirty="0"/>
              <a:t> part.</a:t>
            </a:r>
          </a:p>
          <a:p>
            <a:r>
              <a:rPr lang="en-US" altLang="en-US" dirty="0"/>
              <a:t>“ ‘The law, too, … gives its approbation …; and as the divinity has made them partners … in their offspring, so the law ordains them to be sharers in household affairs’ ” (p. 100)</a:t>
            </a:r>
          </a:p>
          <a:p>
            <a:r>
              <a:rPr lang="en-US" altLang="en-US" dirty="0"/>
              <a:t>7.30. </a:t>
            </a:r>
            <a:r>
              <a:rPr lang="en-US" altLang="en-US" dirty="0" err="1"/>
              <a:t>συνε</a:t>
            </a:r>
            <a:r>
              <a:rPr lang="en-US" altLang="en-US" dirty="0"/>
              <a:t>παινεῖ δέ, ἔφη φάναι, καὶ ὁ νόμος αὐτά, συζευγνὺς ἄνδρα καὶ γυναῖκα· καὶ κοινωνοὺς ὥσπερ τῶν τέκνων ὁ θεὸς ἐποίησεν, οὕτω καὶ ὁ νόμος &lt;τοῦ οἴκου&gt; κοινωνοὺς καθίστησι.</a:t>
            </a:r>
          </a:p>
          <a:p>
            <a:r>
              <a:rPr lang="en-US" altLang="en-US" dirty="0"/>
              <a:t>85. "But I consider that a wife, who is a good partner in household management, has equal influence with her husband for their common prosperity. Resources come into the house for the most part by the exertions of the husband, but the larger portion of them is expended under the management of the wife, and, if affairs be well ordered, the estate is improved; but if they are conducted badly, the property is diminished." 3.15. </a:t>
            </a:r>
            <a:r>
              <a:rPr lang="en-US" altLang="en-US" dirty="0" err="1"/>
              <a:t>νομίζω</a:t>
            </a:r>
            <a:r>
              <a:rPr lang="en-US" altLang="en-US" dirty="0"/>
              <a:t> </a:t>
            </a:r>
            <a:r>
              <a:rPr lang="en-US" altLang="en-US" dirty="0" err="1"/>
              <a:t>δὲ</a:t>
            </a:r>
            <a:r>
              <a:rPr lang="en-US" altLang="en-US" dirty="0"/>
              <a:t> </a:t>
            </a:r>
            <a:r>
              <a:rPr lang="en-US" altLang="en-US" dirty="0" err="1"/>
              <a:t>γυν</a:t>
            </a:r>
            <a:r>
              <a:rPr lang="en-US" altLang="en-US" dirty="0"/>
              <a:t>αῖκα κοινωνὸν ἀγαθὴν οἴκου οὖσαν πάνυ ἀντίρροπον εἶναι τῷ ἀνδρὶ ἐπὶ τὸ ἀγαθόν. </a:t>
            </a:r>
            <a:r>
              <a:rPr lang="en-US" altLang="en-US" dirty="0" err="1"/>
              <a:t>ἔρχετ</a:t>
            </a:r>
            <a:r>
              <a:rPr lang="en-US" altLang="en-US" dirty="0"/>
              <a:t>αι μὲν γὰρ εἰς τὴν οἰκίαν διὰ τῶν τοῦ ἀνδρὸς πράξεων τὰ κτήματα ὡς ἐπὶ τὸ πολύ, δαπανᾶται δὲ διὰ τῶν τῆς γυναικὸς ταμιευμάτων τὰ πλεῖστα.</a:t>
            </a:r>
          </a:p>
          <a:p>
            <a:r>
              <a:rPr lang="en-US" altLang="en-US" dirty="0"/>
              <a:t>102-103. "But you will experience the greatest of pleasures, if you show yourself superior to me, and render me your servant, and have no cause to fear that, as life advances, you may become less respected in your household, but may trust that, while you grow older, the </a:t>
            </a:r>
            <a:r>
              <a:rPr lang="en-US" altLang="en-US" dirty="0" smtClean="0"/>
              <a:t>better </a:t>
            </a:r>
            <a:r>
              <a:rPr lang="en-US" altLang="en-US" dirty="0"/>
              <a:t>consort you prove to me, and the more faithful guardian of your house for your children, so much the more will you be esteemed by your family. For what is good and </a:t>
            </a:r>
            <a:r>
              <a:rPr lang="en-US" altLang="en-US" dirty="0" err="1"/>
              <a:t>honourable</a:t>
            </a:r>
            <a:r>
              <a:rPr lang="en-US" altLang="en-US" dirty="0"/>
              <a:t>," I added, " gains increase of respect, not from beauty of person, but from merits directed to the benefit of human life." 7.42. </a:t>
            </a:r>
            <a:r>
              <a:rPr lang="en-US" altLang="en-US" dirty="0" err="1"/>
              <a:t>τὸ</a:t>
            </a:r>
            <a:r>
              <a:rPr lang="en-US" altLang="en-US" dirty="0"/>
              <a:t> </a:t>
            </a:r>
            <a:r>
              <a:rPr lang="en-US" altLang="en-US" dirty="0" err="1"/>
              <a:t>δὲ</a:t>
            </a:r>
            <a:r>
              <a:rPr lang="en-US" altLang="en-US" dirty="0"/>
              <a:t> π</a:t>
            </a:r>
            <a:r>
              <a:rPr lang="en-US" altLang="en-US" dirty="0" err="1"/>
              <a:t>άντων</a:t>
            </a:r>
            <a:r>
              <a:rPr lang="en-US" altLang="en-US" dirty="0"/>
              <a:t> </a:t>
            </a:r>
            <a:r>
              <a:rPr lang="en-US" altLang="en-US" dirty="0" err="1"/>
              <a:t>ἥδιστον</a:t>
            </a:r>
            <a:r>
              <a:rPr lang="en-US" altLang="en-US" dirty="0"/>
              <a:t>, </a:t>
            </a:r>
            <a:r>
              <a:rPr lang="en-US" altLang="en-US" dirty="0" err="1"/>
              <a:t>ἐὰν</a:t>
            </a:r>
            <a:r>
              <a:rPr lang="en-US" altLang="en-US" dirty="0"/>
              <a:t> β</a:t>
            </a:r>
            <a:r>
              <a:rPr lang="en-US" altLang="en-US" dirty="0" err="1"/>
              <a:t>ελτίων</a:t>
            </a:r>
            <a:r>
              <a:rPr lang="en-US" altLang="en-US" dirty="0"/>
              <a:t> </a:t>
            </a:r>
            <a:r>
              <a:rPr lang="en-US" altLang="en-US" dirty="0" err="1"/>
              <a:t>ἐμοῦ</a:t>
            </a:r>
            <a:r>
              <a:rPr lang="en-US" altLang="en-US" dirty="0"/>
              <a:t> φα</a:t>
            </a:r>
            <a:r>
              <a:rPr lang="en-US" altLang="en-US" dirty="0" err="1"/>
              <a:t>νῇς</a:t>
            </a:r>
            <a:r>
              <a:rPr lang="en-US" altLang="en-US" dirty="0"/>
              <a:t>, καὶ </a:t>
            </a:r>
            <a:r>
              <a:rPr lang="en-US" altLang="en-US" dirty="0" err="1"/>
              <a:t>ἐμὲ</a:t>
            </a:r>
            <a:r>
              <a:rPr lang="en-US" altLang="en-US" dirty="0"/>
              <a:t> </a:t>
            </a:r>
            <a:r>
              <a:rPr lang="en-US" altLang="en-US" dirty="0" err="1"/>
              <a:t>σὸν</a:t>
            </a:r>
            <a:r>
              <a:rPr lang="en-US" altLang="en-US" dirty="0"/>
              <a:t> </a:t>
            </a:r>
            <a:r>
              <a:rPr lang="en-US" altLang="en-US" dirty="0" err="1"/>
              <a:t>θερά</a:t>
            </a:r>
            <a:r>
              <a:rPr lang="en-US" altLang="en-US" dirty="0"/>
              <a:t>ποντα ποιήσῃ, καὶ μὴ δέῃ σε φοβεῖσθαι μὴ προϊούσης τῆς ἡλικίας ἀτιμοτέρα ἐν τῷ οἴκῳ γένῃ, ἀλλὰ πιστεύῃς ὅτι πρεσβυτέρα γιγνομένη ὅσῳ ἂν καὶ ἐμοὶ κοινωνὸς καὶ παισὶν οἴκου φύλαξ ἀμείνων γίγνῃ, τοσούτῳ καὶ τιμιωτέρα ἐν τῷ οἴκῳ ἔσει.</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pPr marL="0" indent="0">
              <a:spcBef>
                <a:spcPts val="0"/>
              </a:spcBef>
              <a:spcAft>
                <a:spcPts val="300"/>
              </a:spcAft>
              <a:buFont typeface="+mj-lt"/>
              <a:buNone/>
            </a:pPr>
            <a:r>
              <a:rPr lang="en-US" dirty="0" smtClean="0"/>
              <a:t>Is there an ideology (Butler would call it a “script”) of partnership in Ischomachus’ house? Speech acts validating same?</a:t>
            </a:r>
          </a:p>
          <a:p>
            <a:pPr marL="461963" lvl="1">
              <a:spcBef>
                <a:spcPts val="0"/>
              </a:spcBef>
              <a:spcAft>
                <a:spcPts val="300"/>
              </a:spcAft>
            </a:pPr>
            <a:r>
              <a:rPr lang="en-US" dirty="0" smtClean="0"/>
              <a:t>the wife's praying arguably suggests her speech acts of commitment to a script that </a:t>
            </a:r>
            <a:r>
              <a:rPr lang="en-US" dirty="0" err="1" smtClean="0"/>
              <a:t>isch</a:t>
            </a:r>
            <a:r>
              <a:rPr lang="en-US" dirty="0" smtClean="0"/>
              <a:t> will deliver to her. (pp. 97-98)</a:t>
            </a:r>
          </a:p>
          <a:p>
            <a:pPr marL="461963" lvl="1">
              <a:spcBef>
                <a:spcPts val="0"/>
              </a:spcBef>
              <a:spcAft>
                <a:spcPts val="300"/>
              </a:spcAft>
            </a:pPr>
            <a:r>
              <a:rPr lang="en-US" dirty="0" smtClean="0"/>
              <a:t>p. 98: emphasis on pooling of resources. emphasis on </a:t>
            </a:r>
            <a:r>
              <a:rPr lang="en-US" i="1" dirty="0" smtClean="0"/>
              <a:t>property</a:t>
            </a:r>
            <a:r>
              <a:rPr lang="en-US" dirty="0" smtClean="0"/>
              <a:t>, on shared interests. an interlacing of parity and partnership with inequality. the wife as </a:t>
            </a:r>
            <a:r>
              <a:rPr lang="en-US" dirty="0" err="1" smtClean="0"/>
              <a:t>koinonos</a:t>
            </a:r>
            <a:r>
              <a:rPr lang="en-US" dirty="0" smtClean="0"/>
              <a:t>. husband brings in resources. wife tends to spend them (p. 85).</a:t>
            </a:r>
          </a:p>
          <a:p>
            <a:pPr marL="461963" lvl="1">
              <a:spcBef>
                <a:spcPts val="0"/>
              </a:spcBef>
              <a:spcAft>
                <a:spcPts val="300"/>
              </a:spcAft>
            </a:pPr>
            <a:r>
              <a:rPr lang="en-US" dirty="0" smtClean="0"/>
              <a:t>the physical house as analogue to social structure of inhabitants: everything in its proper place, husband vis-à-vis wife, wife vis-à-vis slaves. stress on the aesthetic value assigned to order – to </a:t>
            </a:r>
            <a:r>
              <a:rPr lang="en-US" i="1" dirty="0" smtClean="0"/>
              <a:t>kosmos</a:t>
            </a:r>
            <a:r>
              <a:rPr lang="en-US" dirty="0" smtClean="0"/>
              <a:t>. to inequality?</a:t>
            </a:r>
          </a:p>
          <a:p>
            <a:pPr marL="914400" lvl="2" indent="-447675">
              <a:spcBef>
                <a:spcPts val="0"/>
              </a:spcBef>
              <a:spcAft>
                <a:spcPts val="300"/>
              </a:spcAft>
              <a:buFont typeface="Arial" panose="020B0604020202020204" pitchFamily="34" charset="0"/>
              <a:buChar char="•"/>
            </a:pPr>
            <a:r>
              <a:rPr lang="en-US" dirty="0" smtClean="0"/>
              <a:t>Female norms:</a:t>
            </a:r>
          </a:p>
          <a:p>
            <a:pPr marL="923925" lvl="4">
              <a:spcBef>
                <a:spcPts val="0"/>
              </a:spcBef>
              <a:spcAft>
                <a:spcPts val="300"/>
              </a:spcAft>
            </a:pPr>
            <a:r>
              <a:rPr lang="en-US" dirty="0" smtClean="0"/>
              <a:t>but the wife is male-like in the exercise of administrative duties in the house: the wife as </a:t>
            </a:r>
            <a:r>
              <a:rPr lang="en-US" i="1" dirty="0" smtClean="0"/>
              <a:t>nomophulax</a:t>
            </a:r>
            <a:r>
              <a:rPr lang="en-US" dirty="0" smtClean="0"/>
              <a:t>. then, wife as inspector general of army. as </a:t>
            </a:r>
            <a:r>
              <a:rPr lang="en-US" i="1" dirty="0" smtClean="0"/>
              <a:t>boule</a:t>
            </a:r>
            <a:r>
              <a:rPr lang="en-US" dirty="0" smtClean="0"/>
              <a:t>, as a queen (110). “manly understanding” (112 - </a:t>
            </a:r>
            <a:r>
              <a:rPr lang="el-GR" sz="1200" b="0" i="0" u="none" kern="1200" dirty="0" smtClean="0">
                <a:solidFill>
                  <a:schemeClr val="tx1"/>
                </a:solidFill>
                <a:latin typeface="Calibri" panose="020F0502020204030204" pitchFamily="34" charset="0"/>
                <a:ea typeface="+mn-ea"/>
                <a:cs typeface="+mn-cs"/>
              </a:rPr>
              <a:t>ἀνδρικήν γε ἐπιδεικνύεις τὴν διάνοιαν τῆς γυναικός. "</a:t>
            </a:r>
            <a:r>
              <a:rPr lang="en-US" sz="1200" b="0" i="0" u="none" kern="1200" dirty="0" smtClean="0">
                <a:solidFill>
                  <a:schemeClr val="tx1"/>
                </a:solidFill>
                <a:latin typeface="Calibri" panose="020F0502020204030204" pitchFamily="34" charset="0"/>
                <a:ea typeface="+mn-ea"/>
                <a:cs typeface="+mn-cs"/>
              </a:rPr>
              <a:t>nobleness of mind" = her swift obedience</a:t>
            </a:r>
            <a:r>
              <a:rPr lang="en-US" dirty="0" smtClean="0"/>
              <a:t>). i.e., husband is to wife as wife is to slaves. fits into the “isomorphic structuring” mapped out by </a:t>
            </a:r>
            <a:r>
              <a:rPr lang="en-US" dirty="0" err="1" smtClean="0"/>
              <a:t>fouc</a:t>
            </a:r>
            <a:r>
              <a:rPr lang="en-US" dirty="0" smtClean="0"/>
              <a:t>.: </a:t>
            </a:r>
            <a:r>
              <a:rPr lang="en-US" dirty="0" err="1" smtClean="0"/>
              <a:t>male:female</a:t>
            </a:r>
            <a:r>
              <a:rPr lang="en-US" dirty="0" smtClean="0"/>
              <a:t> :: </a:t>
            </a:r>
            <a:r>
              <a:rPr lang="en-US" dirty="0" err="1" smtClean="0"/>
              <a:t>masculine:feminine</a:t>
            </a:r>
            <a:r>
              <a:rPr lang="en-US" dirty="0" smtClean="0"/>
              <a:t> :: </a:t>
            </a:r>
            <a:r>
              <a:rPr lang="en-US" dirty="0" err="1" smtClean="0"/>
              <a:t>outside:inside</a:t>
            </a:r>
            <a:r>
              <a:rPr lang="en-US" dirty="0" smtClean="0"/>
              <a:t> :: </a:t>
            </a:r>
            <a:r>
              <a:rPr lang="en-US" dirty="0" err="1" smtClean="0"/>
              <a:t>tan:fair</a:t>
            </a:r>
            <a:r>
              <a:rPr lang="en-US" dirty="0" smtClean="0"/>
              <a:t>. what’s ok for a woman isn’t for a man: p. 85, the honorable </a:t>
            </a:r>
            <a:r>
              <a:rPr lang="en-US" dirty="0" err="1" smtClean="0"/>
              <a:t>tekhnai</a:t>
            </a:r>
            <a:r>
              <a:rPr lang="en-US" dirty="0" smtClean="0"/>
              <a:t>. versus </a:t>
            </a:r>
            <a:r>
              <a:rPr lang="en-US" dirty="0" err="1" smtClean="0"/>
              <a:t>bausanikai</a:t>
            </a:r>
            <a:r>
              <a:rPr lang="en-US" dirty="0" smtClean="0"/>
              <a:t>. latter indoor and effeminizing, </a:t>
            </a:r>
            <a:r>
              <a:rPr lang="en-US" dirty="0" err="1" smtClean="0"/>
              <a:t>unliberal</a:t>
            </a:r>
            <a:r>
              <a:rPr lang="en-US" dirty="0" smtClean="0"/>
              <a:t>, </a:t>
            </a:r>
            <a:r>
              <a:rPr lang="en-US" dirty="0" err="1" smtClean="0"/>
              <a:t>uncivic</a:t>
            </a:r>
            <a:r>
              <a:rPr lang="en-US" dirty="0" smtClean="0"/>
              <a:t>, antisocial.</a:t>
            </a:r>
          </a:p>
          <a:p>
            <a:pPr marL="466725" lvl="2">
              <a:spcBef>
                <a:spcPts val="0"/>
              </a:spcBef>
              <a:spcAft>
                <a:spcPts val="300"/>
              </a:spcAft>
            </a:pPr>
            <a:r>
              <a:rPr lang="en-US" dirty="0" smtClean="0"/>
              <a:t>&gt;&gt; note the essentialist view. it is arguably a culturally constructed view. women as indoors, men as out. women as more loving of children that men. [complementary abilities, rolls.] one way to think about these ideologies is this. they pretend to be descriptive but are in fact prescriptive. they are scripts laying out in advance what's to happen. normative inequality justified aesthetically, that which is </a:t>
            </a:r>
            <a:r>
              <a:rPr lang="en-US" i="1" dirty="0" err="1" smtClean="0"/>
              <a:t>kosmion</a:t>
            </a:r>
            <a:r>
              <a:rPr lang="en-US" dirty="0" smtClean="0"/>
              <a:t>, that which is </a:t>
            </a:r>
            <a:r>
              <a:rPr lang="en-US" i="1" dirty="0" err="1" smtClean="0"/>
              <a:t>prepon</a:t>
            </a:r>
            <a:r>
              <a:rPr lang="en-US" dirty="0" smtClean="0"/>
              <a:t>.</a:t>
            </a:r>
          </a:p>
          <a:p>
            <a:pPr>
              <a:spcBef>
                <a:spcPts val="0"/>
              </a:spcBef>
              <a:spcAft>
                <a:spcPts val="300"/>
              </a:spcAft>
            </a:pPr>
            <a:endParaRPr lang="en-US" dirty="0" smtClean="0">
              <a:latin typeface="Calibri" panose="020F0502020204030204" pitchFamily="34" charset="0"/>
            </a:endParaRP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18</a:t>
            </a:fld>
            <a:endParaRPr lang="en-US" altLang="en-US"/>
          </a:p>
        </p:txBody>
      </p:sp>
    </p:spTree>
    <p:extLst>
      <p:ext uri="{BB962C8B-B14F-4D97-AF65-F5344CB8AC3E}">
        <p14:creationId xmlns:p14="http://schemas.microsoft.com/office/powerpoint/2010/main" val="142452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3951732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3</a:t>
            </a:fld>
            <a:endParaRPr lang="en-US" altLang="en-US"/>
          </a:p>
        </p:txBody>
      </p:sp>
    </p:spTree>
    <p:extLst>
      <p:ext uri="{BB962C8B-B14F-4D97-AF65-F5344CB8AC3E}">
        <p14:creationId xmlns:p14="http://schemas.microsoft.com/office/powerpoint/2010/main" val="3440909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A70D4CE9-9965-4C59-A438-4F1BA3FED0CF}" type="slidenum">
              <a:rPr lang="en-US" altLang="en-US"/>
              <a:pPr/>
              <a:t>4</a:t>
            </a:fld>
            <a:endParaRPr lang="en-US" altLang="en-US"/>
          </a:p>
        </p:txBody>
      </p:sp>
      <p:sp>
        <p:nvSpPr>
          <p:cNvPr id="723970" name="Rectangle 2"/>
          <p:cNvSpPr>
            <a:spLocks noGrp="1" noRot="1" noChangeAspect="1" noChangeArrowheads="1" noTextEdit="1"/>
          </p:cNvSpPr>
          <p:nvPr>
            <p:ph type="sldImg"/>
          </p:nvPr>
        </p:nvSpPr>
        <p:spPr>
          <a:xfrm>
            <a:off x="2227263" y="700088"/>
            <a:ext cx="2592387" cy="1944687"/>
          </a:xfrm>
          <a:ln/>
        </p:spPr>
      </p:sp>
      <p:sp>
        <p:nvSpPr>
          <p:cNvPr id="7239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5</a:t>
            </a:fld>
            <a:endParaRPr lang="en-US" altLang="en-US"/>
          </a:p>
        </p:txBody>
      </p:sp>
    </p:spTree>
    <p:extLst>
      <p:ext uri="{BB962C8B-B14F-4D97-AF65-F5344CB8AC3E}">
        <p14:creationId xmlns:p14="http://schemas.microsoft.com/office/powerpoint/2010/main" val="3991531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58BE1D0B-9E6D-46B0-9878-B9930B1C6345}" type="slidenum">
              <a:rPr lang="en-US" altLang="en-US"/>
              <a:pPr/>
              <a:t>6</a:t>
            </a:fld>
            <a:endParaRPr lang="en-US" altLang="en-US"/>
          </a:p>
        </p:txBody>
      </p:sp>
      <p:sp>
        <p:nvSpPr>
          <p:cNvPr id="720898" name="Rectangle 2"/>
          <p:cNvSpPr>
            <a:spLocks noGrp="1" noRot="1" noChangeAspect="1" noChangeArrowheads="1" noTextEdit="1"/>
          </p:cNvSpPr>
          <p:nvPr>
            <p:ph type="sldImg"/>
          </p:nvPr>
        </p:nvSpPr>
        <p:spPr>
          <a:xfrm>
            <a:off x="1185863" y="700088"/>
            <a:ext cx="4675187" cy="3505200"/>
          </a:xfrm>
          <a:ln/>
        </p:spPr>
      </p:sp>
      <p:sp>
        <p:nvSpPr>
          <p:cNvPr id="720899" name="Rectangle 3"/>
          <p:cNvSpPr>
            <a:spLocks noGrp="1" noChangeArrowheads="1"/>
          </p:cNvSpPr>
          <p:nvPr>
            <p:ph type="body" idx="1"/>
          </p:nvPr>
        </p:nvSpPr>
        <p:spPr>
          <a:xfrm>
            <a:off x="939377" y="4441144"/>
            <a:ext cx="5166572" cy="4203831"/>
          </a:xfrm>
        </p:spPr>
        <p:txBody>
          <a:bodyPr/>
          <a:lstStyle/>
          <a:p>
            <a:pPr eaLnBrk="1" hangingPunct="1">
              <a:spcBef>
                <a:spcPct val="0"/>
              </a:spcBef>
            </a:pPr>
            <a:r>
              <a:rPr lang="en-US" altLang="en-US" b="0" u="none" dirty="0">
                <a:solidFill>
                  <a:schemeClr val="tx2"/>
                </a:solidFill>
              </a:rPr>
              <a:t>Scene from alabastron (small scented-oil jar, like what small girl holds), Athenian, </a:t>
            </a:r>
            <a:r>
              <a:rPr lang="en-US" altLang="en-US" b="0" i="1" u="none" dirty="0">
                <a:solidFill>
                  <a:schemeClr val="tx2"/>
                </a:solidFill>
              </a:rPr>
              <a:t>ca.</a:t>
            </a:r>
            <a:r>
              <a:rPr lang="en-US" altLang="en-US" b="0" u="none" dirty="0">
                <a:solidFill>
                  <a:schemeClr val="tx2"/>
                </a:solidFill>
              </a:rPr>
              <a:t> 465 BCE. Woman plaiting a wedding/courtship wreath. Youth offering fringed scarf. Woman’s inscription: </a:t>
            </a:r>
            <a:r>
              <a:rPr lang="en-US" altLang="en-US" b="0" i="1" u="none" dirty="0" err="1">
                <a:solidFill>
                  <a:schemeClr val="tx2"/>
                </a:solidFill>
              </a:rPr>
              <a:t>hē</a:t>
            </a:r>
            <a:r>
              <a:rPr lang="en-US" altLang="en-US" b="0" i="1" u="none" dirty="0">
                <a:solidFill>
                  <a:schemeClr val="tx2"/>
                </a:solidFill>
              </a:rPr>
              <a:t> </a:t>
            </a:r>
            <a:r>
              <a:rPr lang="en-US" altLang="en-US" b="0" i="1" u="none" dirty="0" err="1">
                <a:solidFill>
                  <a:schemeClr val="tx2"/>
                </a:solidFill>
              </a:rPr>
              <a:t>numphē</a:t>
            </a:r>
            <a:r>
              <a:rPr lang="en-US" altLang="en-US" b="0" i="1" u="none" dirty="0">
                <a:solidFill>
                  <a:schemeClr val="tx2"/>
                </a:solidFill>
              </a:rPr>
              <a:t> </a:t>
            </a:r>
            <a:r>
              <a:rPr lang="en-US" altLang="en-US" b="0" i="1" u="none" dirty="0" err="1">
                <a:solidFill>
                  <a:schemeClr val="tx2"/>
                </a:solidFill>
              </a:rPr>
              <a:t>kalē</a:t>
            </a:r>
            <a:r>
              <a:rPr lang="en-US" altLang="en-US" b="0" u="none" dirty="0">
                <a:solidFill>
                  <a:schemeClr val="tx2"/>
                </a:solidFill>
              </a:rPr>
              <a:t>, “The bride is beautiful.” Youth’s: </a:t>
            </a:r>
            <a:r>
              <a:rPr lang="en-US" altLang="en-US" b="0" i="1" u="none" dirty="0" err="1">
                <a:solidFill>
                  <a:schemeClr val="tx2"/>
                </a:solidFill>
              </a:rPr>
              <a:t>Timodēmos</a:t>
            </a:r>
            <a:r>
              <a:rPr lang="en-US" altLang="en-US" b="0" i="1" u="none" dirty="0">
                <a:solidFill>
                  <a:schemeClr val="tx2"/>
                </a:solidFill>
              </a:rPr>
              <a:t> kalos</a:t>
            </a:r>
            <a:r>
              <a:rPr lang="en-US" altLang="en-US" b="0" u="none" dirty="0">
                <a:solidFill>
                  <a:schemeClr val="tx2"/>
                </a:solidFill>
              </a:rPr>
              <a:t>, “Timodemos is handsome.” I.e., </a:t>
            </a:r>
            <a:r>
              <a:rPr lang="en-US" altLang="en-US" b="0" i="1" u="none" dirty="0">
                <a:solidFill>
                  <a:schemeClr val="tx2"/>
                </a:solidFill>
              </a:rPr>
              <a:t>kalos</a:t>
            </a:r>
            <a:r>
              <a:rPr lang="en-US" altLang="en-US" b="0" u="none" dirty="0">
                <a:solidFill>
                  <a:schemeClr val="tx2"/>
                </a:solidFill>
              </a:rPr>
              <a:t>-inscriptions meaning “So-and-so is sexually desirable,” or “I love so-and-so.” Girl, probably a slave, brings oil likely to be used here when bride and groom consummate marriage. Sort of, then, propaganda-“pornography” promoting citizen marriage using imagery of (pederastic?) courtship</a:t>
            </a:r>
            <a:r>
              <a:rPr lang="en-US" altLang="en-US" b="0" u="none" dirty="0" smtClean="0">
                <a:solidFill>
                  <a:schemeClr val="tx2"/>
                </a:solidFill>
              </a:rPr>
              <a:t>.</a:t>
            </a:r>
          </a:p>
          <a:p>
            <a:pPr>
              <a:lnSpc>
                <a:spcPct val="90000"/>
              </a:lnSpc>
            </a:pPr>
            <a:r>
              <a:rPr lang="en-US" altLang="en-US" dirty="0" smtClean="0"/>
              <a:t>“The emotions that sustain the city”</a:t>
            </a:r>
          </a:p>
          <a:p>
            <a:pPr lvl="1">
              <a:lnSpc>
                <a:spcPct val="90000"/>
              </a:lnSpc>
            </a:pPr>
            <a:r>
              <a:rPr lang="en-US" altLang="en-US" dirty="0" smtClean="0"/>
              <a:t>3. broader context: "the emotions that sustain the city ... including those related to sexuality and gender." (i.e., procreative eros???) "social patterns were manifested and maintained" in the production of cultural artifacts, including, performances, texts, and objects etc. vase painting as vector of, and factor affecting, sex/gender values. "vase painting as a medium of social communication."</a:t>
            </a:r>
          </a:p>
          <a:p>
            <a:pPr>
              <a:lnSpc>
                <a:spcPct val="90000"/>
              </a:lnSpc>
            </a:pPr>
            <a:r>
              <a:rPr lang="en-US" altLang="en-US" dirty="0" smtClean="0"/>
              <a:t>Democratic transformation</a:t>
            </a:r>
          </a:p>
          <a:p>
            <a:pPr lvl="1">
              <a:lnSpc>
                <a:spcPct val="90000"/>
              </a:lnSpc>
            </a:pPr>
            <a:r>
              <a:rPr lang="en-US" altLang="en-US" dirty="0" smtClean="0"/>
              <a:t>male egocentric </a:t>
            </a:r>
            <a:r>
              <a:rPr lang="en-US" altLang="en-US" i="1" dirty="0" smtClean="0"/>
              <a:t>eros</a:t>
            </a:r>
            <a:r>
              <a:rPr lang="en-US" altLang="en-US" i="0" dirty="0" smtClean="0"/>
              <a:t> =&gt; </a:t>
            </a:r>
            <a:r>
              <a:rPr lang="en-US" altLang="en-US" dirty="0" smtClean="0"/>
              <a:t>matrimonial </a:t>
            </a:r>
            <a:r>
              <a:rPr lang="en-US" altLang="en-US" i="1" dirty="0" smtClean="0"/>
              <a:t>eros</a:t>
            </a:r>
            <a:endParaRPr lang="en-US" altLang="en-US" dirty="0" smtClean="0"/>
          </a:p>
          <a:p>
            <a:pPr lvl="1">
              <a:lnSpc>
                <a:spcPct val="90000"/>
              </a:lnSpc>
              <a:buFontTx/>
              <a:buNone/>
            </a:pPr>
            <a:r>
              <a:rPr lang="en-US" altLang="en-US" dirty="0" smtClean="0"/>
              <a:t>3. thesis: "Over the course of two centuries, vase paintings moved from a strictly male-oriented, egocentric eroticism to one that was emotionally based, aimed in good part at a feminine audience that had previously been neglected." [i.e., that the vases were propaganda of a sort, and reflected a shift in the direction of encouraging procreative eros with a view to producing legitimate children.]</a:t>
            </a:r>
          </a:p>
          <a:p>
            <a:pPr lvl="1">
              <a:lnSpc>
                <a:spcPct val="90000"/>
              </a:lnSpc>
              <a:buFontTx/>
              <a:buNone/>
            </a:pPr>
            <a:r>
              <a:rPr lang="en-US" altLang="en-US" dirty="0" smtClean="0"/>
              <a:t>6-7. 2nd thesis statement. "The follow- | </a:t>
            </a:r>
            <a:r>
              <a:rPr lang="en-US" altLang="en-US" dirty="0" err="1" smtClean="0"/>
              <a:t>ing</a:t>
            </a:r>
            <a:r>
              <a:rPr lang="en-US" altLang="en-US" dirty="0" smtClean="0"/>
              <a:t> discussion will show how the popular, mass-produced genre (daily life) scenes on Athenian pottery of the sixth and fifth centuries B.C. help the people (</a:t>
            </a:r>
            <a:r>
              <a:rPr lang="en-US" altLang="en-US" i="1" dirty="0" smtClean="0"/>
              <a:t>dêmos</a:t>
            </a:r>
            <a:r>
              <a:rPr lang="en-US" altLang="en-US" dirty="0" smtClean="0"/>
              <a:t>) of Athens acquire the sense of corporate identity that made possible the radical democracy of the fifth century." disclaimers as to appearance of inappropriate ideological bias. simply claims of </a:t>
            </a:r>
            <a:r>
              <a:rPr lang="en-US" altLang="en-US" dirty="0" err="1" smtClean="0"/>
              <a:t>effiency</a:t>
            </a:r>
            <a:r>
              <a:rPr lang="en-US" altLang="en-US" dirty="0" smtClean="0"/>
              <a:t> on what </a:t>
            </a:r>
            <a:r>
              <a:rPr lang="en-US" altLang="en-US" dirty="0" err="1" smtClean="0"/>
              <a:t>i'd</a:t>
            </a:r>
            <a:r>
              <a:rPr lang="en-US" altLang="en-US" dirty="0" smtClean="0"/>
              <a:t> term the level of propaganda.</a:t>
            </a:r>
          </a:p>
          <a:p>
            <a:pPr>
              <a:lnSpc>
                <a:spcPct val="90000"/>
              </a:lnSpc>
            </a:pPr>
            <a:r>
              <a:rPr lang="en-US" altLang="en-US" dirty="0" smtClean="0"/>
              <a:t>“Feedback response” model</a:t>
            </a:r>
          </a:p>
          <a:p>
            <a:pPr lvl="1">
              <a:lnSpc>
                <a:spcPct val="90000"/>
              </a:lnSpc>
            </a:pPr>
            <a:r>
              <a:rPr lang="en-US" altLang="en-US" dirty="0" smtClean="0"/>
              <a:t>3-4. the "feedback response" model as, e.g., applied to the romance novel. for ancient </a:t>
            </a:r>
            <a:r>
              <a:rPr lang="en-US" altLang="en-US" dirty="0" err="1" smtClean="0"/>
              <a:t>athens</a:t>
            </a:r>
            <a:r>
              <a:rPr lang="en-US" altLang="en-US" dirty="0" smtClean="0"/>
              <a:t>, we don't have proper audience reception data; hence we should see change in themes as change in audience expectations</a:t>
            </a:r>
          </a:p>
          <a:p>
            <a:pPr>
              <a:lnSpc>
                <a:spcPct val="90000"/>
              </a:lnSpc>
            </a:pPr>
            <a:r>
              <a:rPr lang="en-US" altLang="en-US" dirty="0" smtClean="0"/>
              <a:t>evidence, argumentation</a:t>
            </a:r>
          </a:p>
          <a:p>
            <a:pPr lvl="1">
              <a:lnSpc>
                <a:spcPct val="90000"/>
              </a:lnSpc>
              <a:buFontTx/>
              <a:buNone/>
            </a:pPr>
            <a:r>
              <a:rPr lang="en-US" altLang="en-US" dirty="0" smtClean="0"/>
              <a:t>8-9. probable explanation of fall-off in scenes: change in </a:t>
            </a:r>
            <a:r>
              <a:rPr lang="en-US" altLang="en-US" dirty="0" err="1" smtClean="0"/>
              <a:t>athenian</a:t>
            </a:r>
            <a:r>
              <a:rPr lang="en-US" altLang="en-US" dirty="0" smtClean="0"/>
              <a:t> tastes and political norms. </a:t>
            </a:r>
            <a:r>
              <a:rPr lang="en-US" altLang="en-US" dirty="0" err="1" smtClean="0"/>
              <a:t>ealier</a:t>
            </a:r>
            <a:r>
              <a:rPr lang="en-US" altLang="en-US" dirty="0" smtClean="0"/>
              <a:t> vases stress release from restraint - </a:t>
            </a:r>
            <a:r>
              <a:rPr lang="en-US" altLang="en-US" dirty="0" err="1" smtClean="0"/>
              <a:t>dionysian</a:t>
            </a:r>
            <a:r>
              <a:rPr lang="en-US" altLang="en-US" dirty="0" smtClean="0"/>
              <a:t> themes. "male emotional self-expression (</a:t>
            </a:r>
            <a:r>
              <a:rPr lang="en-US" altLang="en-US" i="1" dirty="0" err="1" smtClean="0"/>
              <a:t>orgê</a:t>
            </a:r>
            <a:r>
              <a:rPr lang="en-US" altLang="en-US" dirty="0" smtClean="0"/>
              <a:t>) of various forms." relative absence of affection or even pleasure in comparison to hostility, anger. by a certain point, </a:t>
            </a:r>
            <a:r>
              <a:rPr lang="en-US" altLang="en-US" dirty="0" err="1" smtClean="0"/>
              <a:t>emergance</a:t>
            </a:r>
            <a:r>
              <a:rPr lang="en-US" altLang="en-US" dirty="0" smtClean="0"/>
              <a:t> of "male dominance and female submission." lack of female perspective.</a:t>
            </a:r>
          </a:p>
          <a:p>
            <a:pPr lvl="1">
              <a:lnSpc>
                <a:spcPct val="90000"/>
              </a:lnSpc>
              <a:buFontTx/>
              <a:buNone/>
            </a:pPr>
            <a:r>
              <a:rPr lang="en-US" altLang="en-US" dirty="0" smtClean="0"/>
              <a:t>26. 450s-430s =&gt; eros "invades" matrimonial scenes to make explicit the element of desire between man and woman. </a:t>
            </a:r>
            <a:r>
              <a:rPr lang="en-US" altLang="en-US" dirty="0" err="1" smtClean="0"/>
              <a:t>sutton's</a:t>
            </a:r>
            <a:r>
              <a:rPr lang="en-US" altLang="en-US" dirty="0" smtClean="0"/>
              <a:t> idea being that these scenes are, in a sense, meant to encourage </a:t>
            </a:r>
            <a:r>
              <a:rPr lang="en-US" altLang="en-US" dirty="0" err="1" smtClean="0"/>
              <a:t>athenian</a:t>
            </a:r>
            <a:r>
              <a:rPr lang="en-US" altLang="en-US" dirty="0" smtClean="0"/>
              <a:t> women to embrace the role as wives.</a:t>
            </a:r>
          </a:p>
          <a:p>
            <a:pPr lvl="1">
              <a:lnSpc>
                <a:spcPct val="90000"/>
              </a:lnSpc>
              <a:buFontTx/>
              <a:buNone/>
            </a:pPr>
            <a:r>
              <a:rPr lang="en-US" altLang="en-US" dirty="0" smtClean="0"/>
              <a:t>26. 450s-430s =&gt; eros "invades" (figuratively as well as thematically) matrimonial scenes to make explicit the element of desire between man and woman. </a:t>
            </a:r>
            <a:r>
              <a:rPr lang="en-US" altLang="en-US" dirty="0" err="1" smtClean="0"/>
              <a:t>sutton's</a:t>
            </a:r>
            <a:r>
              <a:rPr lang="en-US" altLang="en-US" dirty="0" smtClean="0"/>
              <a:t> idea being that these scenes are, in a sense, meant to encourage </a:t>
            </a:r>
            <a:r>
              <a:rPr lang="en-US" altLang="en-US" dirty="0" err="1" smtClean="0"/>
              <a:t>athenian</a:t>
            </a:r>
            <a:r>
              <a:rPr lang="en-US" altLang="en-US" dirty="0" smtClean="0"/>
              <a:t> women to embrace the role as wives. (but why </a:t>
            </a:r>
            <a:r>
              <a:rPr lang="en-US" altLang="en-US" dirty="0" err="1" smtClean="0"/>
              <a:t>athenian</a:t>
            </a:r>
            <a:r>
              <a:rPr lang="en-US" altLang="en-US" dirty="0" smtClean="0"/>
              <a:t> brides as the targeted audience?? shouldn't it be men??)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7</a:t>
            </a:fld>
            <a:endParaRPr lang="en-US" altLang="en-US"/>
          </a:p>
        </p:txBody>
      </p:sp>
    </p:spTree>
    <p:extLst>
      <p:ext uri="{BB962C8B-B14F-4D97-AF65-F5344CB8AC3E}">
        <p14:creationId xmlns:p14="http://schemas.microsoft.com/office/powerpoint/2010/main" val="2534101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2856059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2B7BD6-8F9E-4E7C-BFCE-6D3E76FC44C5}" type="slidenum">
              <a:rPr lang="en-US" altLang="en-US"/>
              <a:pPr/>
              <a:t>9</a:t>
            </a:fld>
            <a:endParaRPr lang="en-US" altLang="en-US"/>
          </a:p>
        </p:txBody>
      </p:sp>
      <p:sp>
        <p:nvSpPr>
          <p:cNvPr id="148482" name="Rectangle 2"/>
          <p:cNvSpPr>
            <a:spLocks noGrp="1" noRot="1" noChangeAspect="1" noChangeArrowheads="1" noTextEdit="1"/>
          </p:cNvSpPr>
          <p:nvPr>
            <p:ph type="sldImg"/>
          </p:nvPr>
        </p:nvSpPr>
        <p:spPr>
          <a:xfrm>
            <a:off x="2227263" y="700088"/>
            <a:ext cx="2592387" cy="1944687"/>
          </a:xfrm>
          <a:ln/>
        </p:spPr>
      </p:sp>
      <p:sp>
        <p:nvSpPr>
          <p:cNvPr id="148483" name="Rectangle 3"/>
          <p:cNvSpPr>
            <a:spLocks noGrp="1" noChangeArrowheads="1"/>
          </p:cNvSpPr>
          <p:nvPr>
            <p:ph type="body" idx="1"/>
          </p:nvPr>
        </p:nvSpPr>
        <p:spPr/>
        <p:txBody>
          <a:bodyPr/>
          <a:lstStyle/>
          <a:p>
            <a:pPr>
              <a:lnSpc>
                <a:spcPct val="80000"/>
              </a:lnSpc>
            </a:pPr>
            <a:r>
              <a:rPr lang="en-US" altLang="en-US" sz="900" dirty="0"/>
              <a:t>Xenophon the Athenian</a:t>
            </a:r>
          </a:p>
          <a:p>
            <a:pPr lvl="1">
              <a:lnSpc>
                <a:spcPct val="80000"/>
              </a:lnSpc>
            </a:pPr>
            <a:r>
              <a:rPr lang="en-US" altLang="en-US" sz="900" dirty="0"/>
              <a:t>ca. 430 to ca. 349 BCE</a:t>
            </a:r>
          </a:p>
          <a:p>
            <a:pPr>
              <a:lnSpc>
                <a:spcPct val="80000"/>
              </a:lnSpc>
            </a:pPr>
            <a:r>
              <a:rPr lang="en-US" altLang="en-US" sz="900" i="1" dirty="0"/>
              <a:t>Oeconomicus</a:t>
            </a:r>
          </a:p>
          <a:p>
            <a:pPr lvl="1">
              <a:lnSpc>
                <a:spcPct val="80000"/>
              </a:lnSpc>
            </a:pPr>
            <a:r>
              <a:rPr lang="en-US" altLang="en-US" sz="900" dirty="0"/>
              <a:t>Socratic dialogue</a:t>
            </a:r>
          </a:p>
          <a:p>
            <a:pPr lvl="1">
              <a:lnSpc>
                <a:spcPct val="80000"/>
              </a:lnSpc>
            </a:pPr>
            <a:r>
              <a:rPr lang="en-US" altLang="en-US" sz="900" dirty="0"/>
              <a:t>themes</a:t>
            </a:r>
          </a:p>
          <a:p>
            <a:pPr lvl="2">
              <a:lnSpc>
                <a:spcPct val="80000"/>
              </a:lnSpc>
            </a:pPr>
            <a:r>
              <a:rPr lang="en-US" altLang="en-US" sz="900" i="1" dirty="0"/>
              <a:t>kalokagathia</a:t>
            </a:r>
            <a:endParaRPr lang="en-US" altLang="en-US" sz="900" dirty="0"/>
          </a:p>
          <a:p>
            <a:pPr lvl="3">
              <a:lnSpc>
                <a:spcPct val="80000"/>
              </a:lnSpc>
            </a:pPr>
            <a:r>
              <a:rPr lang="en-US" altLang="en-US" sz="900" dirty="0"/>
              <a:t>85. the honorable </a:t>
            </a:r>
            <a:r>
              <a:rPr lang="en-US" altLang="en-US" sz="900" dirty="0" err="1"/>
              <a:t>tekhnai</a:t>
            </a:r>
            <a:r>
              <a:rPr lang="en-US" altLang="en-US" sz="900" dirty="0"/>
              <a:t>.</a:t>
            </a:r>
          </a:p>
          <a:p>
            <a:pPr lvl="3">
              <a:lnSpc>
                <a:spcPct val="80000"/>
              </a:lnSpc>
            </a:pPr>
            <a:r>
              <a:rPr lang="en-US" altLang="en-US" sz="900" dirty="0"/>
              <a:t>96. i.e., </a:t>
            </a:r>
            <a:r>
              <a:rPr lang="en-US" altLang="en-US" sz="900" dirty="0" err="1"/>
              <a:t>isch</a:t>
            </a:r>
            <a:r>
              <a:rPr lang="en-US" altLang="en-US" sz="900" dirty="0"/>
              <a:t> has a manly tan.</a:t>
            </a:r>
          </a:p>
          <a:p>
            <a:pPr lvl="3">
              <a:lnSpc>
                <a:spcPct val="80000"/>
              </a:lnSpc>
            </a:pPr>
            <a:r>
              <a:rPr lang="en-US" altLang="en-US" sz="900" dirty="0"/>
              <a:t>97. </a:t>
            </a:r>
            <a:r>
              <a:rPr lang="en-US" altLang="en-US" sz="900" dirty="0" err="1"/>
              <a:t>isch</a:t>
            </a:r>
            <a:r>
              <a:rPr lang="en-US" altLang="en-US" sz="900" dirty="0"/>
              <a:t> boasts of capable wife such that he does not need to spend life indoors. hence a good wife as necessary accoutrement to </a:t>
            </a:r>
            <a:r>
              <a:rPr lang="en-US" altLang="en-US" sz="900" i="1" dirty="0"/>
              <a:t>kalokagathia</a:t>
            </a:r>
            <a:r>
              <a:rPr lang="en-US" altLang="en-US" sz="900" dirty="0"/>
              <a:t>.</a:t>
            </a:r>
          </a:p>
          <a:p>
            <a:pPr lvl="2">
              <a:lnSpc>
                <a:spcPct val="80000"/>
              </a:lnSpc>
            </a:pPr>
            <a:r>
              <a:rPr lang="en-US" altLang="en-US" sz="900" i="1" dirty="0"/>
              <a:t>enkrateia</a:t>
            </a:r>
            <a:endParaRPr lang="en-US" altLang="en-US" sz="900" dirty="0"/>
          </a:p>
          <a:p>
            <a:pPr lvl="3">
              <a:lnSpc>
                <a:spcPct val="80000"/>
              </a:lnSpc>
            </a:pPr>
            <a:r>
              <a:rPr lang="en-US" altLang="en-US" sz="900" dirty="0"/>
              <a:t>75. on the purchase of a prostitute as potentially harmful to mental, physical, financial condition. comparison to a drug that drives one mad. v. proper use of friends. conflates pleasure addiction with malakia etc. - equates with bad household management. slavery to pleasure etc.</a:t>
            </a:r>
          </a:p>
          <a:p>
            <a:pPr lvl="3">
              <a:lnSpc>
                <a:spcPct val="80000"/>
              </a:lnSpc>
            </a:pPr>
            <a:r>
              <a:rPr lang="en-US" altLang="en-US" sz="900" dirty="0"/>
              <a:t>77. ff. </a:t>
            </a:r>
            <a:r>
              <a:rPr lang="en-US" altLang="en-US" sz="900" dirty="0" err="1"/>
              <a:t>socr's</a:t>
            </a:r>
            <a:r>
              <a:rPr lang="en-US" altLang="en-US" sz="900" dirty="0"/>
              <a:t> paradox of his wealth and </a:t>
            </a:r>
            <a:r>
              <a:rPr lang="en-US" altLang="en-US" sz="900" dirty="0" err="1"/>
              <a:t>cr's</a:t>
            </a:r>
            <a:r>
              <a:rPr lang="en-US" altLang="en-US" sz="900" dirty="0"/>
              <a:t> </a:t>
            </a:r>
            <a:r>
              <a:rPr lang="en-US" altLang="en-US" sz="900" dirty="0" err="1"/>
              <a:t>povery</a:t>
            </a:r>
            <a:r>
              <a:rPr lang="en-US" altLang="en-US" sz="900" dirty="0"/>
              <a:t>. implies a degree of extravagance on </a:t>
            </a:r>
            <a:r>
              <a:rPr lang="en-US" altLang="en-US" sz="900" dirty="0" err="1"/>
              <a:t>cr's</a:t>
            </a:r>
            <a:r>
              <a:rPr lang="en-US" altLang="en-US" sz="900" dirty="0"/>
              <a:t> part.</a:t>
            </a:r>
          </a:p>
          <a:p>
            <a:pPr lvl="2">
              <a:lnSpc>
                <a:spcPct val="80000"/>
              </a:lnSpc>
            </a:pPr>
            <a:r>
              <a:rPr lang="en-US" altLang="en-US" sz="900" i="1" dirty="0" smtClean="0"/>
              <a:t>oikonomia</a:t>
            </a:r>
            <a:endParaRPr lang="en-US" altLang="en-US" sz="900" dirty="0"/>
          </a:p>
          <a:p>
            <a:pPr lvl="1">
              <a:lnSpc>
                <a:spcPct val="80000"/>
              </a:lnSpc>
            </a:pPr>
            <a:r>
              <a:rPr lang="en-US" altLang="en-US" sz="900" dirty="0" smtClean="0"/>
              <a:t>structure</a:t>
            </a:r>
            <a:endParaRPr lang="en-US" altLang="en-US" sz="900" dirty="0"/>
          </a:p>
          <a:p>
            <a:pPr lvl="2">
              <a:lnSpc>
                <a:spcPct val="80000"/>
              </a:lnSpc>
            </a:pPr>
            <a:r>
              <a:rPr lang="en-US" altLang="en-US" sz="900" dirty="0"/>
              <a:t>intro (Socrates, Critobulus)</a:t>
            </a:r>
          </a:p>
          <a:p>
            <a:pPr lvl="2">
              <a:lnSpc>
                <a:spcPct val="80000"/>
              </a:lnSpc>
            </a:pPr>
            <a:r>
              <a:rPr lang="en-US" altLang="en-US" sz="900" dirty="0"/>
              <a:t>main body (Socrates, Ischomachus)</a:t>
            </a:r>
          </a:p>
          <a:p>
            <a:pPr lvl="3">
              <a:lnSpc>
                <a:spcPct val="80000"/>
              </a:lnSpc>
            </a:pPr>
            <a:r>
              <a:rPr lang="en-US" altLang="en-US" sz="900" dirty="0"/>
              <a:t>education of wife</a:t>
            </a:r>
          </a:p>
          <a:p>
            <a:pPr lvl="4">
              <a:lnSpc>
                <a:spcPct val="80000"/>
              </a:lnSpc>
            </a:pPr>
            <a:r>
              <a:rPr lang="en-US" altLang="en-US" sz="900" dirty="0"/>
              <a:t>99. more on the purpose of hetero- marriage: perpetuation of species, support in old age, each partner to complement the other materially (men, production; women, management, child-care, clothes, cooking). natural-kind explanation of the differences of sexes, for the two sorts of work.</a:t>
            </a:r>
          </a:p>
          <a:p>
            <a:pPr lvl="4">
              <a:lnSpc>
                <a:spcPct val="80000"/>
              </a:lnSpc>
            </a:pPr>
            <a:r>
              <a:rPr lang="en-US" altLang="en-US" sz="900" dirty="0"/>
              <a:t>100. women naturally inclined to love </a:t>
            </a:r>
            <a:r>
              <a:rPr lang="en-US" altLang="en-US" sz="900" dirty="0" err="1"/>
              <a:t>chidren</a:t>
            </a:r>
            <a:r>
              <a:rPr lang="en-US" altLang="en-US" sz="900" dirty="0"/>
              <a:t> more. women more timid. "memory and power of attention," temperance, equally distributed. 7.27. καὶ </a:t>
            </a:r>
            <a:r>
              <a:rPr lang="en-US" altLang="en-US" sz="900" dirty="0" err="1"/>
              <a:t>τὸ</a:t>
            </a:r>
            <a:r>
              <a:rPr lang="en-US" altLang="en-US" sz="900" dirty="0"/>
              <a:t> </a:t>
            </a:r>
            <a:r>
              <a:rPr lang="en-US" altLang="en-US" sz="900" dirty="0" err="1"/>
              <a:t>ἐγκρ</a:t>
            </a:r>
            <a:r>
              <a:rPr lang="en-US" altLang="en-US" sz="900" dirty="0"/>
              <a:t>ατεῖς δὲ εἶναι ὧν δεῖ εἰς τὸ μέσον ἀμφοτέροις κατέθηκε. "The power of being temperate also in what is necessary he has conferred in equal measure upon both, and has allowed that </a:t>
            </a:r>
            <a:r>
              <a:rPr lang="en-US" altLang="en-US" sz="900" dirty="0" err="1"/>
              <a:t>whichsoever</a:t>
            </a:r>
            <a:r>
              <a:rPr lang="en-US" altLang="en-US" sz="900" dirty="0"/>
              <a:t> of the two is superior in this virtue, whether the man or the woman, shall receive a greater portion of the benefit arising I from it.“</a:t>
            </a:r>
          </a:p>
          <a:p>
            <a:pPr lvl="4">
              <a:lnSpc>
                <a:spcPct val="80000"/>
              </a:lnSpc>
            </a:pPr>
            <a:r>
              <a:rPr lang="en-US" altLang="en-US" sz="900" dirty="0"/>
              <a:t>7.30. </a:t>
            </a:r>
            <a:r>
              <a:rPr lang="en-US" altLang="en-US" sz="900" dirty="0" err="1"/>
              <a:t>συνε</a:t>
            </a:r>
            <a:r>
              <a:rPr lang="en-US" altLang="en-US" sz="900" dirty="0"/>
              <a:t>παινεῖ δέ, ἔφη φάναι, καὶ ὁ νόμος αὐτά, συζευγνὺς ἄνδρα καὶ γυναῖκα· καὶ κοινωνοὺς ὥσπερ τῶν τέκνων ὁ θεὸς ἐποίησεν, οὕτω καὶ ὁ νόμος &lt;τοῦ οἴκου&gt; κοινωνοὺς καθίστησι. '" The law, too," I told her,' he proceeded,'" gives its approbation to these arrangements, by uniting the man and the woman; and as the divinity has made them partners, as it were, in their offspring, so the law ordains them to be sharers in household affairs."</a:t>
            </a:r>
          </a:p>
          <a:p>
            <a:pPr lvl="3">
              <a:lnSpc>
                <a:spcPct val="80000"/>
              </a:lnSpc>
            </a:pPr>
            <a:r>
              <a:rPr lang="en-US" altLang="en-US" sz="900" dirty="0"/>
              <a:t>farming</a:t>
            </a:r>
          </a:p>
          <a:p>
            <a:pPr lvl="3">
              <a:lnSpc>
                <a:spcPct val="80000"/>
              </a:lnSpc>
            </a:pPr>
            <a:r>
              <a:rPr lang="en-US" altLang="en-US" sz="900" dirty="0"/>
              <a:t>the art of ruling</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2013-10-09</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Xenophon's Oeconomicus</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2013-10-09</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Xenophon's Oeconomicus</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2013-10-09</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Xenophon's Oeconomicus</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2013-10-09</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Xenophon's Oeconomicus</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2013-10-09</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Xenophon's Oeconomicus</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2013-10-09</a:t>
            </a:r>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Xenophon's Oeconomicus</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2013-10-09</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Xenophon's Oeconomicus</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2013-10-09</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Xenophon's Oeconomicus</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2013-10-09</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Xenophon's Oeconomicus</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p:txBody>
          <a:bodyPr/>
          <a:lstStyle/>
          <a:p>
            <a:r>
              <a:rPr lang="en-US" altLang="en-US" dirty="0"/>
              <a:t>50/50?</a:t>
            </a:r>
          </a:p>
        </p:txBody>
      </p:sp>
      <p:sp>
        <p:nvSpPr>
          <p:cNvPr id="93187" name="Rectangle 3"/>
          <p:cNvSpPr>
            <a:spLocks noGrp="1" noChangeArrowheads="1"/>
          </p:cNvSpPr>
          <p:nvPr>
            <p:ph type="subTitle" idx="1"/>
          </p:nvPr>
        </p:nvSpPr>
        <p:spPr/>
        <p:txBody>
          <a:bodyPr/>
          <a:lstStyle/>
          <a:p>
            <a:r>
              <a:rPr lang="en-US" altLang="en-US"/>
              <a:t>Marriage, Gender, and Reciprocity in Xenophon’s </a:t>
            </a:r>
            <a:r>
              <a:rPr lang="en-US" altLang="en-US" i="1"/>
              <a:t>Oeconomicus</a:t>
            </a:r>
            <a:endParaRPr lang="en-US" altLang="en-US"/>
          </a:p>
        </p:txBody>
      </p:sp>
    </p:spTree>
    <p:extLst>
      <p:ext uri="{BB962C8B-B14F-4D97-AF65-F5344CB8AC3E}">
        <p14:creationId xmlns:p14="http://schemas.microsoft.com/office/powerpoint/2010/main" val="41308485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4"/>
          <p:cNvSpPr>
            <a:spLocks noGrp="1" noChangeArrowheads="1"/>
          </p:cNvSpPr>
          <p:nvPr>
            <p:ph type="title"/>
          </p:nvPr>
        </p:nvSpPr>
        <p:spPr/>
        <p:txBody>
          <a:bodyPr/>
          <a:lstStyle/>
          <a:p>
            <a:r>
              <a:rPr lang="en-US" altLang="en-US" dirty="0"/>
              <a:t>Sequestration of the Sexes</a:t>
            </a:r>
          </a:p>
        </p:txBody>
      </p:sp>
      <p:sp>
        <p:nvSpPr>
          <p:cNvPr id="104453" name="Rectangle 5"/>
          <p:cNvSpPr>
            <a:spLocks noGrp="1" noChangeArrowheads="1"/>
          </p:cNvSpPr>
          <p:nvPr>
            <p:ph type="body" idx="1"/>
          </p:nvPr>
        </p:nvSpPr>
        <p:spPr/>
        <p:txBody>
          <a:bodyPr/>
          <a:lstStyle/>
          <a:p>
            <a:r>
              <a:rPr lang="en-US" altLang="en-US"/>
              <a:t>Actuality or Social Fiction?</a:t>
            </a:r>
          </a:p>
        </p:txBody>
      </p:sp>
    </p:spTree>
    <p:extLst>
      <p:ext uri="{BB962C8B-B14F-4D97-AF65-F5344CB8AC3E}">
        <p14:creationId xmlns:p14="http://schemas.microsoft.com/office/powerpoint/2010/main" val="1525895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Text Box 4"/>
          <p:cNvSpPr txBox="1">
            <a:spLocks noChangeArrowheads="1"/>
          </p:cNvSpPr>
          <p:nvPr/>
        </p:nvSpPr>
        <p:spPr bwMode="auto">
          <a:xfrm>
            <a:off x="673100" y="1312863"/>
            <a:ext cx="77724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lnSpc>
                <a:spcPct val="125000"/>
              </a:lnSpc>
            </a:pPr>
            <a:r>
              <a:rPr lang="en-US" altLang="en-US" sz="3200">
                <a:latin typeface="Calibri" panose="020F0502020204030204" pitchFamily="34" charset="0"/>
              </a:rPr>
              <a:t>“I pointed out to her also the situation of the apartment for the females, separated from that of the men by a door fastened with a bolt, that nothing improper may be taken out, and that the servants may not have children without our knowledge...”</a:t>
            </a:r>
            <a:br>
              <a:rPr lang="en-US" altLang="en-US" sz="3200">
                <a:latin typeface="Calibri" panose="020F0502020204030204" pitchFamily="34" charset="0"/>
              </a:rPr>
            </a:br>
            <a:r>
              <a:rPr lang="en-US" altLang="en-US" sz="2400">
                <a:latin typeface="Calibri" panose="020F0502020204030204" pitchFamily="34" charset="0"/>
              </a:rPr>
              <a:t>(</a:t>
            </a:r>
            <a:r>
              <a:rPr lang="en-US" altLang="en-US" sz="2400" i="1">
                <a:latin typeface="Calibri" panose="020F0502020204030204" pitchFamily="34" charset="0"/>
              </a:rPr>
              <a:t>Oeconomicus</a:t>
            </a:r>
            <a:r>
              <a:rPr lang="en-US" altLang="en-US" sz="2400">
                <a:latin typeface="Calibri" panose="020F0502020204030204" pitchFamily="34" charset="0"/>
              </a:rPr>
              <a:t> p. 109)</a:t>
            </a:r>
          </a:p>
        </p:txBody>
      </p:sp>
    </p:spTree>
    <p:extLst>
      <p:ext uri="{BB962C8B-B14F-4D97-AF65-F5344CB8AC3E}">
        <p14:creationId xmlns:p14="http://schemas.microsoft.com/office/powerpoint/2010/main" val="277684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2" name="Rectangle 4"/>
          <p:cNvSpPr>
            <a:spLocks noGrp="1" noChangeArrowheads="1"/>
          </p:cNvSpPr>
          <p:nvPr>
            <p:ph type="title"/>
          </p:nvPr>
        </p:nvSpPr>
        <p:spPr>
          <a:xfrm>
            <a:off x="1362075" y="196850"/>
            <a:ext cx="6396038" cy="488950"/>
          </a:xfrm>
          <a:noFill/>
        </p:spPr>
        <p:txBody>
          <a:bodyPr wrap="none">
            <a:spAutoFit/>
          </a:bodyPr>
          <a:lstStyle/>
          <a:p>
            <a:pPr algn="ctr"/>
            <a:r>
              <a:rPr lang="en-US" altLang="en-US" sz="2600" dirty="0"/>
              <a:t>Greek House: Abdera, Thrace (300s BCE)</a:t>
            </a:r>
          </a:p>
        </p:txBody>
      </p:sp>
      <p:grpSp>
        <p:nvGrpSpPr>
          <p:cNvPr id="94219" name="Group 11"/>
          <p:cNvGrpSpPr>
            <a:grpSpLocks/>
          </p:cNvGrpSpPr>
          <p:nvPr/>
        </p:nvGrpSpPr>
        <p:grpSpPr bwMode="auto">
          <a:xfrm>
            <a:off x="5334000" y="1524000"/>
            <a:ext cx="2940050" cy="3048000"/>
            <a:chOff x="3764" y="864"/>
            <a:chExt cx="1852" cy="1920"/>
          </a:xfrm>
        </p:grpSpPr>
        <p:pic>
          <p:nvPicPr>
            <p:cNvPr id="94213" name="Picture 5" descr="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4" y="864"/>
              <a:ext cx="1852" cy="19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4215" name="Text Box 7"/>
            <p:cNvSpPr txBox="1">
              <a:spLocks noChangeArrowheads="1"/>
            </p:cNvSpPr>
            <p:nvPr/>
          </p:nvSpPr>
          <p:spPr bwMode="auto">
            <a:xfrm>
              <a:off x="4624" y="919"/>
              <a:ext cx="350" cy="174"/>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5720" rIns="45720">
              <a:spAutoFit/>
            </a:bodyPr>
            <a:lstStyle/>
            <a:p>
              <a:pPr algn="r"/>
              <a:r>
                <a:rPr lang="en-US" altLang="en-US" sz="1200" b="1">
                  <a:latin typeface="Calibri" panose="020F0502020204030204" pitchFamily="34" charset="0"/>
                </a:rPr>
                <a:t>Abdera</a:t>
              </a:r>
            </a:p>
          </p:txBody>
        </p:sp>
        <p:sp>
          <p:nvSpPr>
            <p:cNvPr id="94214" name="Oval 6"/>
            <p:cNvSpPr>
              <a:spLocks noChangeArrowheads="1"/>
            </p:cNvSpPr>
            <p:nvPr/>
          </p:nvSpPr>
          <p:spPr bwMode="auto">
            <a:xfrm>
              <a:off x="4992" y="864"/>
              <a:ext cx="288" cy="288"/>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94216" name="Oval 8"/>
            <p:cNvSpPr>
              <a:spLocks noChangeArrowheads="1"/>
            </p:cNvSpPr>
            <p:nvPr/>
          </p:nvSpPr>
          <p:spPr bwMode="auto">
            <a:xfrm>
              <a:off x="4736" y="1952"/>
              <a:ext cx="288" cy="288"/>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94217" name="Text Box 9"/>
            <p:cNvSpPr txBox="1">
              <a:spLocks noChangeArrowheads="1"/>
            </p:cNvSpPr>
            <p:nvPr/>
          </p:nvSpPr>
          <p:spPr bwMode="auto">
            <a:xfrm>
              <a:off x="4369" y="1987"/>
              <a:ext cx="339" cy="174"/>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5720" rIns="45720">
              <a:spAutoFit/>
            </a:bodyPr>
            <a:lstStyle/>
            <a:p>
              <a:pPr algn="r"/>
              <a:r>
                <a:rPr lang="en-US" altLang="en-US" sz="1200" b="1">
                  <a:latin typeface="Calibri" panose="020F0502020204030204" pitchFamily="34" charset="0"/>
                </a:rPr>
                <a:t>Athens</a:t>
              </a:r>
            </a:p>
          </p:txBody>
        </p:sp>
      </p:grpSp>
      <p:pic>
        <p:nvPicPr>
          <p:cNvPr id="94218" name="Picture 10" descr="hou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963" y="914400"/>
            <a:ext cx="3275012" cy="5715000"/>
          </a:xfrm>
          <a:prstGeom prst="rect">
            <a:avLst/>
          </a:prstGeom>
          <a:noFill/>
          <a:extLst>
            <a:ext uri="{909E8E84-426E-40DD-AFC4-6F175D3DCCD1}">
              <a14:hiddenFill xmlns:a14="http://schemas.microsoft.com/office/drawing/2010/main">
                <a:solidFill>
                  <a:srgbClr val="FFFFFF"/>
                </a:solidFill>
              </a14:hiddenFill>
            </a:ext>
          </a:extLst>
        </p:spPr>
      </p:pic>
      <p:sp>
        <p:nvSpPr>
          <p:cNvPr id="94220" name="Text Box 12"/>
          <p:cNvSpPr txBox="1">
            <a:spLocks noChangeArrowheads="1"/>
          </p:cNvSpPr>
          <p:nvPr/>
        </p:nvSpPr>
        <p:spPr bwMode="auto">
          <a:xfrm>
            <a:off x="76200" y="3937000"/>
            <a:ext cx="8410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b="1">
                <a:latin typeface="Calibri" panose="020F0502020204030204" pitchFamily="34" charset="0"/>
              </a:rPr>
              <a:t>entrance</a:t>
            </a:r>
          </a:p>
        </p:txBody>
      </p:sp>
      <p:sp>
        <p:nvSpPr>
          <p:cNvPr id="94221" name="Text Box 13"/>
          <p:cNvSpPr txBox="1">
            <a:spLocks noChangeArrowheads="1"/>
          </p:cNvSpPr>
          <p:nvPr/>
        </p:nvSpPr>
        <p:spPr bwMode="auto">
          <a:xfrm>
            <a:off x="4038600" y="5181600"/>
            <a:ext cx="4838700" cy="12001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3550" indent="-463550">
              <a:defRPr>
                <a:solidFill>
                  <a:schemeClr val="tx1"/>
                </a:solidFill>
                <a:latin typeface="Arial" charset="0"/>
              </a:defRPr>
            </a:lvl1pPr>
            <a:lvl2pPr marL="57785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r>
              <a:rPr lang="en-US" altLang="en-US">
                <a:latin typeface="Calibri" panose="020F0502020204030204" pitchFamily="34" charset="0"/>
              </a:rPr>
              <a:t>Nevett, Lisa C. </a:t>
            </a:r>
            <a:r>
              <a:rPr lang="en-US" altLang="en-US" i="1">
                <a:latin typeface="Calibri" panose="020F0502020204030204" pitchFamily="34" charset="0"/>
              </a:rPr>
              <a:t>House and Society in the Ancient Greek World</a:t>
            </a:r>
            <a:r>
              <a:rPr lang="en-US" altLang="en-US">
                <a:latin typeface="Calibri" panose="020F0502020204030204" pitchFamily="34" charset="0"/>
              </a:rPr>
              <a:t>. New studies in Archaeology. Cambridge and New York: Cambridge University Press, 1999.</a:t>
            </a:r>
          </a:p>
        </p:txBody>
      </p:sp>
    </p:spTree>
    <p:extLst>
      <p:ext uri="{BB962C8B-B14F-4D97-AF65-F5344CB8AC3E}">
        <p14:creationId xmlns:p14="http://schemas.microsoft.com/office/powerpoint/2010/main" val="3251361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742950"/>
            <a:ext cx="8534400" cy="5200650"/>
          </a:xfrm>
          <a:prstGeom prst="rect">
            <a:avLst/>
          </a:prstGeom>
          <a:noFill/>
          <a:extLst>
            <a:ext uri="{909E8E84-426E-40DD-AFC4-6F175D3DCCD1}">
              <a14:hiddenFill xmlns:a14="http://schemas.microsoft.com/office/drawing/2010/main">
                <a:solidFill>
                  <a:srgbClr val="FFFFFF"/>
                </a:solidFill>
              </a14:hiddenFill>
            </a:ext>
          </a:extLst>
        </p:spPr>
      </p:pic>
      <p:sp>
        <p:nvSpPr>
          <p:cNvPr id="96259" name="Text Box 3"/>
          <p:cNvSpPr txBox="1">
            <a:spLocks noChangeArrowheads="1"/>
          </p:cNvSpPr>
          <p:nvPr/>
        </p:nvSpPr>
        <p:spPr bwMode="auto">
          <a:xfrm>
            <a:off x="695905" y="6059488"/>
            <a:ext cx="77918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Calibri" panose="020F0502020204030204" pitchFamily="34" charset="0"/>
              </a:rPr>
              <a:t>Greek House (</a:t>
            </a:r>
            <a:r>
              <a:rPr lang="en-US" altLang="en-US" sz="2400" i="1">
                <a:latin typeface="Calibri" panose="020F0502020204030204" pitchFamily="34" charset="0"/>
              </a:rPr>
              <a:t>oikia</a:t>
            </a:r>
            <a:r>
              <a:rPr lang="en-US" altLang="en-US" sz="2400">
                <a:latin typeface="Calibri" panose="020F0502020204030204" pitchFamily="34" charset="0"/>
              </a:rPr>
              <a:t>)</a:t>
            </a:r>
            <a:r>
              <a:rPr lang="en-US" altLang="en-US" sz="2400" i="1">
                <a:latin typeface="Calibri" panose="020F0502020204030204" pitchFamily="34" charset="0"/>
              </a:rPr>
              <a:t>,</a:t>
            </a:r>
            <a:r>
              <a:rPr lang="en-US" altLang="en-US" sz="2400">
                <a:latin typeface="Calibri" panose="020F0502020204030204" pitchFamily="34" charset="0"/>
              </a:rPr>
              <a:t> Olynthus, 4th cent. BCE (reconstruction)</a:t>
            </a:r>
          </a:p>
        </p:txBody>
      </p:sp>
      <p:sp>
        <p:nvSpPr>
          <p:cNvPr id="96260" name="Line 4"/>
          <p:cNvSpPr>
            <a:spLocks noChangeShapeType="1"/>
          </p:cNvSpPr>
          <p:nvPr/>
        </p:nvSpPr>
        <p:spPr bwMode="auto">
          <a:xfrm>
            <a:off x="838200" y="2438400"/>
            <a:ext cx="457200" cy="6096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Calibri" panose="020F0502020204030204" pitchFamily="34" charset="0"/>
            </a:endParaRPr>
          </a:p>
        </p:txBody>
      </p:sp>
      <p:sp>
        <p:nvSpPr>
          <p:cNvPr id="96261" name="Text Box 5"/>
          <p:cNvSpPr txBox="1">
            <a:spLocks noChangeArrowheads="1"/>
          </p:cNvSpPr>
          <p:nvPr/>
        </p:nvSpPr>
        <p:spPr bwMode="auto">
          <a:xfrm>
            <a:off x="228600" y="1995488"/>
            <a:ext cx="856325" cy="369332"/>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i="1">
                <a:latin typeface="Calibri" panose="020F0502020204030204" pitchFamily="34" charset="0"/>
                <a:cs typeface="Arial" charset="0"/>
              </a:rPr>
              <a:t>andron</a:t>
            </a:r>
            <a:endParaRPr lang="en-US" altLang="en-US">
              <a:latin typeface="Calibri" panose="020F0502020204030204" pitchFamily="34" charset="0"/>
              <a:cs typeface="Arial" charset="0"/>
            </a:endParaRPr>
          </a:p>
        </p:txBody>
      </p:sp>
    </p:spTree>
    <p:extLst>
      <p:ext uri="{BB962C8B-B14F-4D97-AF65-F5344CB8AC3E}">
        <p14:creationId xmlns:p14="http://schemas.microsoft.com/office/powerpoint/2010/main" val="3117965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4" name="Rectangle 4"/>
          <p:cNvSpPr>
            <a:spLocks noGrp="1" noChangeArrowheads="1"/>
          </p:cNvSpPr>
          <p:nvPr>
            <p:ph type="title"/>
          </p:nvPr>
        </p:nvSpPr>
        <p:spPr/>
        <p:txBody>
          <a:bodyPr/>
          <a:lstStyle/>
          <a:p>
            <a:r>
              <a:rPr lang="en-US" altLang="en-US" dirty="0"/>
              <a:t>Sex and the Married Woman</a:t>
            </a:r>
          </a:p>
        </p:txBody>
      </p:sp>
      <p:sp>
        <p:nvSpPr>
          <p:cNvPr id="128005" name="Rectangle 5"/>
          <p:cNvSpPr>
            <a:spLocks noGrp="1" noChangeArrowheads="1"/>
          </p:cNvSpPr>
          <p:nvPr>
            <p:ph type="body" idx="1"/>
          </p:nvPr>
        </p:nvSpPr>
        <p:spPr/>
        <p:txBody>
          <a:bodyPr/>
          <a:lstStyle/>
          <a:p>
            <a:r>
              <a:rPr lang="en-US" altLang="en-US"/>
              <a:t>Do/How do </a:t>
            </a:r>
            <a:r>
              <a:rPr lang="en-US" altLang="en-US" i="1"/>
              <a:t>eros</a:t>
            </a:r>
            <a:r>
              <a:rPr lang="en-US" altLang="en-US"/>
              <a:t> and Marriage Mix?</a:t>
            </a:r>
          </a:p>
        </p:txBody>
      </p:sp>
    </p:spTree>
    <p:extLst>
      <p:ext uri="{BB962C8B-B14F-4D97-AF65-F5344CB8AC3E}">
        <p14:creationId xmlns:p14="http://schemas.microsoft.com/office/powerpoint/2010/main" val="393259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5" name="Rectangle 7"/>
          <p:cNvSpPr>
            <a:spLocks noGrp="1" noChangeArrowheads="1"/>
          </p:cNvSpPr>
          <p:nvPr>
            <p:ph type="title"/>
          </p:nvPr>
        </p:nvSpPr>
        <p:spPr/>
        <p:txBody>
          <a:bodyPr/>
          <a:lstStyle/>
          <a:p>
            <a:r>
              <a:rPr lang="en-US" altLang="en-US" dirty="0"/>
              <a:t>Two Quotes…</a:t>
            </a:r>
          </a:p>
        </p:txBody>
      </p:sp>
      <p:sp>
        <p:nvSpPr>
          <p:cNvPr id="130056" name="Rectangle 8"/>
          <p:cNvSpPr>
            <a:spLocks noGrp="1" noChangeArrowheads="1"/>
          </p:cNvSpPr>
          <p:nvPr>
            <p:ph type="body" sz="half" idx="1"/>
          </p:nvPr>
        </p:nvSpPr>
        <p:spPr>
          <a:xfrm>
            <a:off x="682170" y="1752600"/>
            <a:ext cx="3886200" cy="4495800"/>
          </a:xfrm>
        </p:spPr>
        <p:txBody>
          <a:bodyPr/>
          <a:lstStyle/>
          <a:p>
            <a:pPr marL="0" indent="0">
              <a:lnSpc>
                <a:spcPct val="110000"/>
              </a:lnSpc>
              <a:buNone/>
            </a:pPr>
            <a:r>
              <a:rPr lang="en-US" altLang="en-US" sz="2000" dirty="0"/>
              <a:t>“We [Athenian men] have prostitutes for the sake of pleasure, concubines for meeting our bodily needs day-to-day, but wives for having legitimate children” (</a:t>
            </a:r>
            <a:r>
              <a:rPr lang="en-US" altLang="en-US" sz="2000" i="1" dirty="0"/>
              <a:t>Against Neaera</a:t>
            </a:r>
            <a:r>
              <a:rPr lang="en-US" altLang="en-US" sz="2000" dirty="0"/>
              <a:t> p. 191)</a:t>
            </a:r>
          </a:p>
        </p:txBody>
      </p:sp>
      <p:sp>
        <p:nvSpPr>
          <p:cNvPr id="130057" name="Rectangle 9"/>
          <p:cNvSpPr>
            <a:spLocks noGrp="1" noChangeArrowheads="1"/>
          </p:cNvSpPr>
          <p:nvPr>
            <p:ph type="body" sz="half" idx="2"/>
          </p:nvPr>
        </p:nvSpPr>
        <p:spPr>
          <a:xfrm>
            <a:off x="4807854" y="1752600"/>
            <a:ext cx="3886200" cy="4495800"/>
          </a:xfrm>
        </p:spPr>
        <p:txBody>
          <a:bodyPr/>
          <a:lstStyle/>
          <a:p>
            <a:pPr marL="0" indent="0">
              <a:lnSpc>
                <a:spcPct val="110000"/>
              </a:lnSpc>
              <a:buNone/>
            </a:pPr>
            <a:r>
              <a:rPr lang="en-US" altLang="en-US" sz="2000" dirty="0"/>
              <a:t>“Seeing her … painted over … that she might appear still fairer than she really was…, ‘Tell me,’ said I, ‘…should I seem, as an intimate associate, more worthy of your love, if … I should take care … that it be healthy and strong, … or if … I should paint myself with vermilion…?’ ”*  (</a:t>
            </a:r>
            <a:r>
              <a:rPr lang="en-US" altLang="en-US" sz="2000" i="1" dirty="0" err="1"/>
              <a:t>Oec</a:t>
            </a:r>
            <a:r>
              <a:rPr lang="en-US" altLang="en-US" sz="2000" i="1" dirty="0"/>
              <a:t>.</a:t>
            </a:r>
            <a:r>
              <a:rPr lang="en-US" altLang="en-US" sz="2000" dirty="0"/>
              <a:t> p. 112)</a:t>
            </a:r>
          </a:p>
        </p:txBody>
      </p:sp>
      <p:sp>
        <p:nvSpPr>
          <p:cNvPr id="130058" name="Text Box 10"/>
          <p:cNvSpPr txBox="1">
            <a:spLocks noChangeArrowheads="1"/>
          </p:cNvSpPr>
          <p:nvPr/>
        </p:nvSpPr>
        <p:spPr bwMode="auto">
          <a:xfrm>
            <a:off x="1517580" y="5665343"/>
            <a:ext cx="6108852" cy="408623"/>
          </a:xfrm>
          <a:prstGeom prst="roundRect">
            <a:avLst/>
          </a:prstGeom>
          <a:ln>
            <a:headEnd/>
            <a:tailEnd/>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a:spAutoFit/>
          </a:bodyPr>
          <a:lstStyle/>
          <a:p>
            <a:pPr algn="ctr"/>
            <a:r>
              <a:rPr lang="en-US" altLang="en-US" dirty="0">
                <a:latin typeface="Calibri" panose="020F0502020204030204" pitchFamily="34" charset="0"/>
              </a:rPr>
              <a:t>* </a:t>
            </a:r>
            <a:r>
              <a:rPr lang="en-US" altLang="en-US" dirty="0" smtClean="0">
                <a:latin typeface="Calibri" panose="020F0502020204030204" pitchFamily="34" charset="0"/>
              </a:rPr>
              <a:t>Larger context has to do with sharing </a:t>
            </a:r>
            <a:r>
              <a:rPr lang="en-US" altLang="en-US" dirty="0">
                <a:latin typeface="Calibri" panose="020F0502020204030204" pitchFamily="34" charset="0"/>
              </a:rPr>
              <a:t>of bodies, i.e., to sex.</a:t>
            </a:r>
          </a:p>
        </p:txBody>
      </p:sp>
      <p:sp>
        <p:nvSpPr>
          <p:cNvPr id="130059" name="Line 11"/>
          <p:cNvSpPr>
            <a:spLocks noChangeShapeType="1"/>
          </p:cNvSpPr>
          <p:nvPr/>
        </p:nvSpPr>
        <p:spPr bwMode="auto">
          <a:xfrm>
            <a:off x="4572000" y="2209800"/>
            <a:ext cx="0" cy="3276600"/>
          </a:xfrm>
          <a:prstGeom prst="line">
            <a:avLst/>
          </a:prstGeom>
          <a:noFill/>
          <a:ln w="9525">
            <a:solidFill>
              <a:srgbClr val="77777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Date Placeholder 1"/>
          <p:cNvSpPr>
            <a:spLocks noGrp="1"/>
          </p:cNvSpPr>
          <p:nvPr>
            <p:ph type="dt" sz="half" idx="10"/>
          </p:nvPr>
        </p:nvSpPr>
        <p:spPr/>
        <p:txBody>
          <a:bodyPr/>
          <a:lstStyle/>
          <a:p>
            <a:r>
              <a:rPr lang="en-US" altLang="en-US" smtClean="0"/>
              <a:t>2013-10-09</a:t>
            </a:r>
            <a:endParaRPr lang="en-US" altLang="en-US"/>
          </a:p>
        </p:txBody>
      </p:sp>
      <p:sp>
        <p:nvSpPr>
          <p:cNvPr id="3" name="Footer Placeholder 2"/>
          <p:cNvSpPr>
            <a:spLocks noGrp="1"/>
          </p:cNvSpPr>
          <p:nvPr>
            <p:ph type="ftr" sz="quarter" idx="11"/>
          </p:nvPr>
        </p:nvSpPr>
        <p:spPr/>
        <p:txBody>
          <a:bodyPr/>
          <a:lstStyle/>
          <a:p>
            <a:r>
              <a:rPr lang="en-US" altLang="en-US" smtClean="0"/>
              <a:t>Xenophon's Oeconomicus</a:t>
            </a:r>
            <a:endParaRPr lang="en-US" altLang="en-US"/>
          </a:p>
        </p:txBody>
      </p:sp>
      <p:sp>
        <p:nvSpPr>
          <p:cNvPr id="4" name="Slide Number Placeholder 3"/>
          <p:cNvSpPr>
            <a:spLocks noGrp="1"/>
          </p:cNvSpPr>
          <p:nvPr>
            <p:ph type="sldNum" sz="quarter" idx="12"/>
          </p:nvPr>
        </p:nvSpPr>
        <p:spPr/>
        <p:txBody>
          <a:bodyPr/>
          <a:lstStyle/>
          <a:p>
            <a:fld id="{559CED4C-F468-4C47-B8E8-69794AA6189D}" type="slidenum">
              <a:rPr lang="en-US" altLang="en-US" smtClean="0"/>
              <a:pPr/>
              <a:t>15</a:t>
            </a:fld>
            <a:endParaRPr lang="en-US" altLang="en-US"/>
          </a:p>
        </p:txBody>
      </p:sp>
    </p:spTree>
    <p:extLst>
      <p:ext uri="{BB962C8B-B14F-4D97-AF65-F5344CB8AC3E}">
        <p14:creationId xmlns:p14="http://schemas.microsoft.com/office/powerpoint/2010/main" val="3153588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8" name="Rectangle 4"/>
          <p:cNvSpPr>
            <a:spLocks noGrp="1" noChangeArrowheads="1"/>
          </p:cNvSpPr>
          <p:nvPr>
            <p:ph type="title"/>
          </p:nvPr>
        </p:nvSpPr>
        <p:spPr/>
        <p:txBody>
          <a:bodyPr/>
          <a:lstStyle/>
          <a:p>
            <a:r>
              <a:rPr lang="en-US" altLang="en-US" dirty="0" smtClean="0"/>
              <a:t>(Un)equal Partnership?</a:t>
            </a:r>
            <a:endParaRPr lang="en-US" altLang="en-US" dirty="0"/>
          </a:p>
        </p:txBody>
      </p:sp>
      <p:sp>
        <p:nvSpPr>
          <p:cNvPr id="134149" name="Rectangle 5"/>
          <p:cNvSpPr>
            <a:spLocks noGrp="1" noChangeArrowheads="1"/>
          </p:cNvSpPr>
          <p:nvPr>
            <p:ph type="body" idx="1"/>
          </p:nvPr>
        </p:nvSpPr>
        <p:spPr/>
        <p:txBody>
          <a:bodyPr/>
          <a:lstStyle/>
          <a:p>
            <a:r>
              <a:rPr lang="en-US" altLang="en-US" dirty="0"/>
              <a:t>Marriage and Gender Roles in </a:t>
            </a:r>
            <a:r>
              <a:rPr lang="en-US" altLang="en-US" i="1" dirty="0"/>
              <a:t>Oeconomicus</a:t>
            </a:r>
            <a:endParaRPr lang="en-US" altLang="en-US" dirty="0"/>
          </a:p>
        </p:txBody>
      </p:sp>
    </p:spTree>
    <p:extLst>
      <p:ext uri="{BB962C8B-B14F-4D97-AF65-F5344CB8AC3E}">
        <p14:creationId xmlns:p14="http://schemas.microsoft.com/office/powerpoint/2010/main" val="2604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en-US" altLang="en-US" dirty="0" smtClean="0"/>
              <a:t>Quotes</a:t>
            </a:r>
            <a:endParaRPr lang="en-US" altLang="en-US" dirty="0"/>
          </a:p>
        </p:txBody>
      </p:sp>
      <p:sp>
        <p:nvSpPr>
          <p:cNvPr id="19" name="Rectangle 18"/>
          <p:cNvSpPr/>
          <p:nvPr/>
        </p:nvSpPr>
        <p:spPr>
          <a:xfrm>
            <a:off x="381000" y="1634989"/>
            <a:ext cx="8382000" cy="4515210"/>
          </a:xfrm>
          <a:prstGeom prst="rect">
            <a:avLst/>
          </a:prstGeom>
        </p:spPr>
        <p:txBody>
          <a:bodyPr wrap="square">
            <a:spAutoFit/>
          </a:bodyPr>
          <a:lstStyle/>
          <a:p>
            <a:pPr algn="ctr">
              <a:lnSpc>
                <a:spcPct val="125000"/>
              </a:lnSpc>
              <a:spcAft>
                <a:spcPts val="1200"/>
              </a:spcAft>
            </a:pPr>
            <a:r>
              <a:rPr lang="en-US" altLang="en-US" sz="2800" dirty="0">
                <a:latin typeface="Calibri" panose="020F0502020204030204" pitchFamily="34" charset="0"/>
              </a:rPr>
              <a:t>“ ‘… is there any one to whom you </a:t>
            </a:r>
            <a:r>
              <a:rPr lang="en-US" altLang="en-US" sz="2800" dirty="0" err="1">
                <a:latin typeface="Calibri" panose="020F0502020204030204" pitchFamily="34" charset="0"/>
              </a:rPr>
              <a:t>intrust</a:t>
            </a:r>
            <a:r>
              <a:rPr lang="en-US" altLang="en-US" sz="2800" dirty="0">
                <a:latin typeface="Calibri" panose="020F0502020204030204" pitchFamily="34" charset="0"/>
              </a:rPr>
              <a:t> a greater number of important affairs than to your wife?’ … ‘And is there any one with whom you hold fewer discussions…?’ ” (Socrates to Critobulus, p. 84)</a:t>
            </a:r>
          </a:p>
          <a:p>
            <a:pPr algn="ctr">
              <a:lnSpc>
                <a:spcPct val="125000"/>
              </a:lnSpc>
              <a:spcAft>
                <a:spcPts val="1200"/>
              </a:spcAft>
            </a:pPr>
            <a:r>
              <a:rPr lang="en-US" altLang="en-US" sz="2800" dirty="0">
                <a:latin typeface="Calibri" panose="020F0502020204030204" pitchFamily="34" charset="0"/>
              </a:rPr>
              <a:t>“ ‘The law, too, … gives its approbation …; and as the divinity has made them partners … in their offspring, so the law ordains them to be sharers (</a:t>
            </a:r>
            <a:r>
              <a:rPr lang="en-US" altLang="en-US" sz="2800" dirty="0" err="1">
                <a:latin typeface="Calibri" panose="020F0502020204030204" pitchFamily="34" charset="0"/>
              </a:rPr>
              <a:t>koinonoi</a:t>
            </a:r>
            <a:r>
              <a:rPr lang="en-US" altLang="en-US" sz="2800" dirty="0">
                <a:latin typeface="Calibri" panose="020F0502020204030204" pitchFamily="34" charset="0"/>
              </a:rPr>
              <a:t>) in household affairs’ ” (Ischomachus, p. 100)</a:t>
            </a:r>
            <a:endParaRPr lang="en-US" sz="2800" dirty="0">
              <a:latin typeface="Calibri" panose="020F0502020204030204" pitchFamily="34" charset="0"/>
            </a:endParaRPr>
          </a:p>
        </p:txBody>
      </p:sp>
    </p:spTree>
    <p:extLst>
      <p:ext uri="{BB962C8B-B14F-4D97-AF65-F5344CB8AC3E}">
        <p14:creationId xmlns:p14="http://schemas.microsoft.com/office/powerpoint/2010/main" val="3170771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TextBox 2"/>
          <p:cNvSpPr txBox="1"/>
          <p:nvPr/>
        </p:nvSpPr>
        <p:spPr>
          <a:xfrm>
            <a:off x="317985" y="2455298"/>
            <a:ext cx="8484822" cy="2366605"/>
          </a:xfrm>
          <a:prstGeom prst="roundRect">
            <a:avLst/>
          </a:prstGeom>
          <a:noFill/>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pPr>
              <a:spcAft>
                <a:spcPts val="600"/>
              </a:spcAft>
            </a:pPr>
            <a:r>
              <a:rPr lang="en-US" sz="3200" dirty="0" smtClean="0">
                <a:latin typeface="Calibri" panose="020F0502020204030204" pitchFamily="34" charset="0"/>
              </a:rPr>
              <a:t>Is there an ideology (Butler would call it a “script”) of partnership or parity in Ischomachus’ house? Of </a:t>
            </a:r>
            <a:r>
              <a:rPr lang="en-US" sz="3200" i="1" dirty="0" smtClean="0">
                <a:latin typeface="Calibri" panose="020F0502020204030204" pitchFamily="34" charset="0"/>
              </a:rPr>
              <a:t>in</a:t>
            </a:r>
            <a:r>
              <a:rPr lang="en-US" sz="3200" dirty="0" smtClean="0">
                <a:latin typeface="Calibri" panose="020F0502020204030204" pitchFamily="34" charset="0"/>
              </a:rPr>
              <a:t>equality?</a:t>
            </a:r>
          </a:p>
          <a:p>
            <a:pPr marL="914400" lvl="1" indent="-457200">
              <a:spcAft>
                <a:spcPts val="600"/>
              </a:spcAft>
              <a:buFont typeface="Wingdings" panose="05000000000000000000" pitchFamily="2" charset="2"/>
              <a:buChar char=""/>
            </a:pPr>
            <a:r>
              <a:rPr lang="en-US" sz="3200" dirty="0" smtClean="0">
                <a:latin typeface="Calibri" panose="020F0502020204030204" pitchFamily="34" charset="0"/>
              </a:rPr>
              <a:t>Speech acts validating same?</a:t>
            </a:r>
          </a:p>
        </p:txBody>
      </p:sp>
    </p:spTree>
    <p:extLst>
      <p:ext uri="{BB962C8B-B14F-4D97-AF65-F5344CB8AC3E}">
        <p14:creationId xmlns:p14="http://schemas.microsoft.com/office/powerpoint/2010/main" val="3792725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sz="2400" dirty="0" smtClean="0"/>
              <a:t>Art, Concluded</a:t>
            </a:r>
          </a:p>
          <a:p>
            <a:pPr lvl="1"/>
            <a:r>
              <a:rPr lang="en-US" sz="2000" dirty="0" smtClean="0"/>
              <a:t>Sexual Values, a Democratic Transformation?</a:t>
            </a:r>
          </a:p>
          <a:p>
            <a:pPr lvl="0"/>
            <a:r>
              <a:rPr lang="en-US" altLang="en-US" sz="2400" dirty="0"/>
              <a:t>Xenophon’s </a:t>
            </a:r>
            <a:r>
              <a:rPr lang="en-US" altLang="en-US" sz="2400" i="1" dirty="0" smtClean="0"/>
              <a:t>Oeconomicus</a:t>
            </a:r>
            <a:endParaRPr lang="en-US" altLang="en-US" sz="2400" dirty="0" smtClean="0"/>
          </a:p>
          <a:p>
            <a:pPr lvl="1"/>
            <a:r>
              <a:rPr lang="en-US" altLang="en-US" sz="2000" dirty="0"/>
              <a:t>Introduction</a:t>
            </a:r>
            <a:endParaRPr lang="en-US" altLang="en-US" sz="2000" i="1" dirty="0" smtClean="0"/>
          </a:p>
          <a:p>
            <a:pPr lvl="1"/>
            <a:r>
              <a:rPr lang="en-US" altLang="en-US" sz="2000" dirty="0" smtClean="0"/>
              <a:t>Sequestration of the Sexes</a:t>
            </a:r>
          </a:p>
          <a:p>
            <a:pPr lvl="2"/>
            <a:r>
              <a:rPr lang="en-US" altLang="en-US" sz="1600" dirty="0" smtClean="0"/>
              <a:t>Actuality or Social Fiction?</a:t>
            </a:r>
          </a:p>
          <a:p>
            <a:pPr lvl="1"/>
            <a:r>
              <a:rPr lang="en-US" altLang="en-US" sz="2000" dirty="0" smtClean="0"/>
              <a:t>Sex and the Married Woman</a:t>
            </a:r>
          </a:p>
          <a:p>
            <a:pPr lvl="2"/>
            <a:r>
              <a:rPr lang="en-US" altLang="en-US" sz="1600" dirty="0" smtClean="0"/>
              <a:t>Do/How do </a:t>
            </a:r>
            <a:r>
              <a:rPr lang="en-US" altLang="en-US" sz="1600" i="1" dirty="0" smtClean="0"/>
              <a:t>eros</a:t>
            </a:r>
            <a:r>
              <a:rPr lang="en-US" altLang="en-US" sz="1600" dirty="0" smtClean="0"/>
              <a:t> and Marriage Mix?</a:t>
            </a:r>
          </a:p>
          <a:p>
            <a:pPr lvl="1"/>
            <a:r>
              <a:rPr lang="en-US" altLang="en-US" sz="2000" dirty="0" smtClean="0"/>
              <a:t>(Un)equal Partnership?</a:t>
            </a:r>
          </a:p>
          <a:p>
            <a:pPr lvl="2"/>
            <a:r>
              <a:rPr lang="en-US" altLang="en-US" sz="1600" dirty="0" smtClean="0"/>
              <a:t>Marriage and Gender Roles in </a:t>
            </a:r>
            <a:r>
              <a:rPr lang="en-US" altLang="en-US" sz="1600" i="1" dirty="0" smtClean="0"/>
              <a:t>Oeconomicus</a:t>
            </a:r>
            <a:endParaRPr lang="en-US" sz="1600" dirty="0"/>
          </a:p>
        </p:txBody>
      </p:sp>
      <p:sp>
        <p:nvSpPr>
          <p:cNvPr id="4" name="Date Placeholder 3"/>
          <p:cNvSpPr>
            <a:spLocks noGrp="1"/>
          </p:cNvSpPr>
          <p:nvPr>
            <p:ph type="dt" sz="half" idx="10"/>
          </p:nvPr>
        </p:nvSpPr>
        <p:spPr/>
        <p:txBody>
          <a:bodyPr/>
          <a:lstStyle/>
          <a:p>
            <a:r>
              <a:rPr lang="en-US" altLang="en-US" smtClean="0"/>
              <a:t>2013-10-09</a:t>
            </a:r>
            <a:endParaRPr lang="en-US" altLang="en-US"/>
          </a:p>
        </p:txBody>
      </p:sp>
      <p:sp>
        <p:nvSpPr>
          <p:cNvPr id="5" name="Footer Placeholder 4"/>
          <p:cNvSpPr>
            <a:spLocks noGrp="1"/>
          </p:cNvSpPr>
          <p:nvPr>
            <p:ph type="ftr" sz="quarter" idx="11"/>
          </p:nvPr>
        </p:nvSpPr>
        <p:spPr/>
        <p:txBody>
          <a:bodyPr/>
          <a:lstStyle/>
          <a:p>
            <a:r>
              <a:rPr lang="en-US" altLang="en-US" smtClean="0"/>
              <a:t>Xenophon's Oeconomicus</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2</a:t>
            </a:fld>
            <a:endParaRPr lang="en-US" altLang="en-US"/>
          </a:p>
        </p:txBody>
      </p:sp>
    </p:spTree>
    <p:extLst>
      <p:ext uri="{BB962C8B-B14F-4D97-AF65-F5344CB8AC3E}">
        <p14:creationId xmlns:p14="http://schemas.microsoft.com/office/powerpoint/2010/main" val="185052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 Concluded</a:t>
            </a:r>
            <a:endParaRPr lang="en-US" dirty="0"/>
          </a:p>
        </p:txBody>
      </p:sp>
      <p:sp>
        <p:nvSpPr>
          <p:cNvPr id="3" name="Text Placeholder 2"/>
          <p:cNvSpPr>
            <a:spLocks noGrp="1"/>
          </p:cNvSpPr>
          <p:nvPr>
            <p:ph type="body" idx="1"/>
          </p:nvPr>
        </p:nvSpPr>
        <p:spPr/>
        <p:txBody>
          <a:bodyPr/>
          <a:lstStyle/>
          <a:p>
            <a:r>
              <a:rPr lang="en-US" dirty="0" smtClean="0"/>
              <a:t>Sexual Values, a Democratic Transformation?</a:t>
            </a:r>
            <a:endParaRPr lang="en-US" dirty="0"/>
          </a:p>
        </p:txBody>
      </p:sp>
    </p:spTree>
    <p:extLst>
      <p:ext uri="{BB962C8B-B14F-4D97-AF65-F5344CB8AC3E}">
        <p14:creationId xmlns:p14="http://schemas.microsoft.com/office/powerpoint/2010/main" val="304617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718852" name="Picture 4" descr="kyli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00" y="315913"/>
            <a:ext cx="7343775" cy="5715000"/>
          </a:xfrm>
          <a:prstGeom prst="rect">
            <a:avLst/>
          </a:prstGeom>
          <a:noFill/>
          <a:extLst>
            <a:ext uri="{909E8E84-426E-40DD-AFC4-6F175D3DCCD1}">
              <a14:hiddenFill xmlns:a14="http://schemas.microsoft.com/office/drawing/2010/main">
                <a:solidFill>
                  <a:srgbClr val="FFFFFF"/>
                </a:solidFill>
              </a14:hiddenFill>
            </a:ext>
          </a:extLst>
        </p:spPr>
      </p:pic>
      <p:sp>
        <p:nvSpPr>
          <p:cNvPr id="718853" name="Text Box 5"/>
          <p:cNvSpPr txBox="1">
            <a:spLocks noChangeArrowheads="1"/>
          </p:cNvSpPr>
          <p:nvPr/>
        </p:nvSpPr>
        <p:spPr bwMode="auto">
          <a:xfrm>
            <a:off x="959490" y="6069013"/>
            <a:ext cx="72281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dirty="0">
                <a:solidFill>
                  <a:srgbClr val="FFFFFF"/>
                </a:solidFill>
                <a:latin typeface="Calibri" panose="020F0502020204030204" pitchFamily="34" charset="0"/>
              </a:rPr>
              <a:t>Inside of Attic Red Figure drinking cup (kylix): man/woman sexual congress.</a:t>
            </a:r>
            <a:br>
              <a:rPr lang="en-US" altLang="en-US" dirty="0">
                <a:solidFill>
                  <a:srgbClr val="FFFFFF"/>
                </a:solidFill>
                <a:latin typeface="Calibri" panose="020F0502020204030204" pitchFamily="34" charset="0"/>
              </a:rPr>
            </a:br>
            <a:r>
              <a:rPr lang="en-US" altLang="en-US" dirty="0">
                <a:solidFill>
                  <a:srgbClr val="FFFFFF"/>
                </a:solidFill>
                <a:latin typeface="Calibri" panose="020F0502020204030204" pitchFamily="34" charset="0"/>
              </a:rPr>
              <a:t>(Man says, “Keep quiet</a:t>
            </a:r>
            <a:r>
              <a:rPr lang="en-US" altLang="en-US" dirty="0" smtClean="0">
                <a:solidFill>
                  <a:srgbClr val="FFFFFF"/>
                </a:solidFill>
                <a:latin typeface="Calibri" panose="020F0502020204030204" pitchFamily="34" charset="0"/>
              </a:rPr>
              <a:t>!” or “Keep still!”)</a:t>
            </a:r>
            <a:endParaRPr lang="en-US" altLang="en-US" dirty="0">
              <a:solidFill>
                <a:srgbClr val="FFFFFF"/>
              </a:solidFill>
              <a:latin typeface="Calibri" panose="020F0502020204030204" pitchFamily="34" charset="0"/>
            </a:endParaRPr>
          </a:p>
        </p:txBody>
      </p:sp>
    </p:spTree>
    <p:extLst>
      <p:ext uri="{BB962C8B-B14F-4D97-AF65-F5344CB8AC3E}">
        <p14:creationId xmlns:p14="http://schemas.microsoft.com/office/powerpoint/2010/main" val="96120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942" y="1135703"/>
            <a:ext cx="3006278" cy="456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5898" y="1434947"/>
            <a:ext cx="3967162" cy="3967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212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719874" name="Picture 2" descr="cou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600" y="333375"/>
            <a:ext cx="6632575" cy="4829175"/>
          </a:xfrm>
          <a:prstGeom prst="rect">
            <a:avLst/>
          </a:prstGeom>
          <a:noFill/>
          <a:extLst>
            <a:ext uri="{909E8E84-426E-40DD-AFC4-6F175D3DCCD1}">
              <a14:hiddenFill xmlns:a14="http://schemas.microsoft.com/office/drawing/2010/main">
                <a:solidFill>
                  <a:srgbClr val="FFFFFF"/>
                </a:solidFill>
              </a14:hiddenFill>
            </a:ext>
          </a:extLst>
        </p:spPr>
      </p:pic>
      <p:grpSp>
        <p:nvGrpSpPr>
          <p:cNvPr id="719875" name="Group 3"/>
          <p:cNvGrpSpPr>
            <a:grpSpLocks/>
          </p:cNvGrpSpPr>
          <p:nvPr/>
        </p:nvGrpSpPr>
        <p:grpSpPr bwMode="auto">
          <a:xfrm>
            <a:off x="195263" y="3306763"/>
            <a:ext cx="8586787" cy="2630487"/>
            <a:chOff x="130" y="2508"/>
            <a:chExt cx="5409" cy="1657"/>
          </a:xfrm>
        </p:grpSpPr>
        <p:sp>
          <p:nvSpPr>
            <p:cNvPr id="719876" name="Text Box 4"/>
            <p:cNvSpPr txBox="1">
              <a:spLocks noChangeArrowheads="1"/>
            </p:cNvSpPr>
            <p:nvPr/>
          </p:nvSpPr>
          <p:spPr bwMode="auto">
            <a:xfrm>
              <a:off x="130" y="3761"/>
              <a:ext cx="175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i="1">
                  <a:solidFill>
                    <a:srgbClr val="FF0000"/>
                  </a:solidFill>
                  <a:latin typeface="Calibri" panose="020F0502020204030204" pitchFamily="34" charset="0"/>
                </a:rPr>
                <a:t>hē numphē kalē</a:t>
              </a:r>
              <a:r>
                <a:rPr lang="en-US" altLang="en-US">
                  <a:solidFill>
                    <a:srgbClr val="FF0000"/>
                  </a:solidFill>
                  <a:latin typeface="Calibri" panose="020F0502020204030204" pitchFamily="34" charset="0"/>
                </a:rPr>
                <a:t>, “The bride is beautiful.”</a:t>
              </a:r>
            </a:p>
          </p:txBody>
        </p:sp>
        <p:sp>
          <p:nvSpPr>
            <p:cNvPr id="719877" name="Line 5"/>
            <p:cNvSpPr>
              <a:spLocks noChangeShapeType="1"/>
            </p:cNvSpPr>
            <p:nvPr/>
          </p:nvSpPr>
          <p:spPr bwMode="auto">
            <a:xfrm flipV="1">
              <a:off x="1503" y="2508"/>
              <a:ext cx="1175" cy="122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Calibri" panose="020F0502020204030204" pitchFamily="34" charset="0"/>
              </a:endParaRPr>
            </a:p>
          </p:txBody>
        </p:sp>
        <p:sp>
          <p:nvSpPr>
            <p:cNvPr id="719878" name="Text Box 6"/>
            <p:cNvSpPr txBox="1">
              <a:spLocks noChangeArrowheads="1"/>
            </p:cNvSpPr>
            <p:nvPr/>
          </p:nvSpPr>
          <p:spPr bwMode="auto">
            <a:xfrm>
              <a:off x="3256" y="3794"/>
              <a:ext cx="228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i="1">
                  <a:solidFill>
                    <a:srgbClr val="FF0000"/>
                  </a:solidFill>
                  <a:latin typeface="Calibri" panose="020F0502020204030204" pitchFamily="34" charset="0"/>
                </a:rPr>
                <a:t>Timodēmos kalos</a:t>
              </a:r>
              <a:r>
                <a:rPr lang="en-US" altLang="en-US" sz="1600">
                  <a:solidFill>
                    <a:srgbClr val="FF0000"/>
                  </a:solidFill>
                  <a:latin typeface="Calibri" panose="020F0502020204030204" pitchFamily="34" charset="0"/>
                </a:rPr>
                <a:t>, “Timodemos is handsome.”</a:t>
              </a:r>
            </a:p>
          </p:txBody>
        </p:sp>
        <p:sp>
          <p:nvSpPr>
            <p:cNvPr id="719879" name="Line 7"/>
            <p:cNvSpPr>
              <a:spLocks noChangeShapeType="1"/>
            </p:cNvSpPr>
            <p:nvPr/>
          </p:nvSpPr>
          <p:spPr bwMode="auto">
            <a:xfrm flipH="1" flipV="1">
              <a:off x="4077" y="3269"/>
              <a:ext cx="254" cy="441"/>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Calibri" panose="020F0502020204030204" pitchFamily="34" charset="0"/>
              </a:endParaRPr>
            </a:p>
          </p:txBody>
        </p:sp>
      </p:grpSp>
      <p:sp>
        <p:nvSpPr>
          <p:cNvPr id="719880" name="Text Box 8"/>
          <p:cNvSpPr txBox="1">
            <a:spLocks noChangeArrowheads="1"/>
          </p:cNvSpPr>
          <p:nvPr/>
        </p:nvSpPr>
        <p:spPr bwMode="auto">
          <a:xfrm>
            <a:off x="3222096" y="6180138"/>
            <a:ext cx="2702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solidFill>
                  <a:schemeClr val="tx2"/>
                </a:solidFill>
                <a:latin typeface="Calibri" panose="020F0502020204030204" pitchFamily="34" charset="0"/>
              </a:rPr>
              <a:t>Attic Red Figure alabastron</a:t>
            </a:r>
          </a:p>
        </p:txBody>
      </p:sp>
    </p:spTree>
    <p:extLst>
      <p:ext uri="{BB962C8B-B14F-4D97-AF65-F5344CB8AC3E}">
        <p14:creationId xmlns:p14="http://schemas.microsoft.com/office/powerpoint/2010/main" val="1343280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6" name="Text Box 4"/>
          <p:cNvSpPr txBox="1">
            <a:spLocks noChangeArrowheads="1"/>
          </p:cNvSpPr>
          <p:nvPr/>
        </p:nvSpPr>
        <p:spPr bwMode="auto">
          <a:xfrm>
            <a:off x="379413" y="1107185"/>
            <a:ext cx="8366125"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14400" indent="-914400">
              <a:defRPr sz="2400">
                <a:solidFill>
                  <a:schemeClr val="tx1"/>
                </a:solidFill>
                <a:latin typeface="Times New Roman" pitchFamily="18" charset="0"/>
              </a:defRPr>
            </a:lvl1pPr>
            <a:lvl2pPr marL="1028700">
              <a:defRPr sz="2400">
                <a:solidFill>
                  <a:schemeClr val="tx1"/>
                </a:solidFill>
                <a:latin typeface="Times New Roman" pitchFamily="18" charset="0"/>
              </a:defRPr>
            </a:lvl2pPr>
            <a:lvl3pPr marL="1143000">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Aft>
                <a:spcPts val="1200"/>
              </a:spcAft>
            </a:pPr>
            <a:r>
              <a:rPr lang="en-US" dirty="0" err="1">
                <a:latin typeface="Calibri" panose="020F0502020204030204" pitchFamily="34" charset="0"/>
              </a:rPr>
              <a:t>Cantarella</a:t>
            </a:r>
            <a:r>
              <a:rPr lang="en-US" dirty="0">
                <a:latin typeface="Calibri" panose="020F0502020204030204" pitchFamily="34" charset="0"/>
              </a:rPr>
              <a:t>, Eva. </a:t>
            </a:r>
            <a:r>
              <a:rPr lang="en-US" i="1" dirty="0">
                <a:latin typeface="Calibri" panose="020F0502020204030204" pitchFamily="34" charset="0"/>
              </a:rPr>
              <a:t>Bisexuality in the Ancient World</a:t>
            </a:r>
            <a:r>
              <a:rPr lang="en-US" dirty="0">
                <a:latin typeface="Calibri" panose="020F0502020204030204" pitchFamily="34" charset="0"/>
              </a:rPr>
              <a:t>. Trans. Cormac </a:t>
            </a:r>
            <a:r>
              <a:rPr lang="en-US" dirty="0" err="1">
                <a:latin typeface="Calibri" panose="020F0502020204030204" pitchFamily="34" charset="0"/>
              </a:rPr>
              <a:t>O'Cuilleanain</a:t>
            </a:r>
            <a:r>
              <a:rPr lang="en-US" dirty="0">
                <a:latin typeface="Calibri" panose="020F0502020204030204" pitchFamily="34" charset="0"/>
              </a:rPr>
              <a:t>. 2 ed. New Haven and London: Yale University Press, 2002. Print.</a:t>
            </a:r>
            <a:endParaRPr lang="en-US" altLang="en-US" dirty="0">
              <a:latin typeface="Calibri" panose="020F0502020204030204" pitchFamily="34" charset="0"/>
            </a:endParaRPr>
          </a:p>
          <a:p>
            <a:pPr>
              <a:spcAft>
                <a:spcPts val="1200"/>
              </a:spcAft>
            </a:pPr>
            <a:r>
              <a:rPr lang="en-US" dirty="0">
                <a:latin typeface="Calibri" panose="020F0502020204030204" pitchFamily="34" charset="0"/>
              </a:rPr>
              <a:t>Dover, K. J. </a:t>
            </a:r>
            <a:r>
              <a:rPr lang="en-US" i="1" dirty="0">
                <a:latin typeface="Calibri" panose="020F0502020204030204" pitchFamily="34" charset="0"/>
              </a:rPr>
              <a:t>Greek Homosexuality</a:t>
            </a:r>
            <a:r>
              <a:rPr lang="en-US" dirty="0">
                <a:latin typeface="Calibri" panose="020F0502020204030204" pitchFamily="34" charset="0"/>
              </a:rPr>
              <a:t>. 2 ed. Cambridge, Mass., </a:t>
            </a:r>
            <a:r>
              <a:rPr lang="en-US" dirty="0" smtClean="0">
                <a:latin typeface="Calibri" panose="020F0502020204030204" pitchFamily="34" charset="0"/>
              </a:rPr>
              <a:t>1989.</a:t>
            </a:r>
          </a:p>
          <a:p>
            <a:pPr>
              <a:spcAft>
                <a:spcPts val="1200"/>
              </a:spcAft>
            </a:pPr>
            <a:r>
              <a:rPr lang="en-US" dirty="0" smtClean="0">
                <a:latin typeface="Calibri" panose="020F0502020204030204" pitchFamily="34" charset="0"/>
              </a:rPr>
              <a:t>Hubbard</a:t>
            </a:r>
            <a:r>
              <a:rPr lang="en-US" dirty="0">
                <a:latin typeface="Calibri" panose="020F0502020204030204" pitchFamily="34" charset="0"/>
              </a:rPr>
              <a:t>, Thomas K. </a:t>
            </a:r>
            <a:r>
              <a:rPr lang="en-US" dirty="0" smtClean="0">
                <a:latin typeface="Calibri" panose="020F0502020204030204" pitchFamily="34" charset="0"/>
              </a:rPr>
              <a:t>“Popular </a:t>
            </a:r>
            <a:r>
              <a:rPr lang="en-US" dirty="0">
                <a:latin typeface="Calibri" panose="020F0502020204030204" pitchFamily="34" charset="0"/>
              </a:rPr>
              <a:t>Perceptions of Elite Homosexuality in Classical Athens</a:t>
            </a:r>
            <a:r>
              <a:rPr lang="en-US" dirty="0" smtClean="0">
                <a:latin typeface="Calibri" panose="020F0502020204030204" pitchFamily="34" charset="0"/>
              </a:rPr>
              <a:t>.” </a:t>
            </a:r>
            <a:r>
              <a:rPr lang="en-US" i="1" dirty="0" err="1">
                <a:latin typeface="Calibri" panose="020F0502020204030204" pitchFamily="34" charset="0"/>
              </a:rPr>
              <a:t>Arion</a:t>
            </a:r>
            <a:r>
              <a:rPr lang="en-US" dirty="0">
                <a:latin typeface="Calibri" panose="020F0502020204030204" pitchFamily="34" charset="0"/>
              </a:rPr>
              <a:t> 6 (1998): </a:t>
            </a:r>
            <a:r>
              <a:rPr lang="en-US" dirty="0" smtClean="0">
                <a:latin typeface="Calibri" panose="020F0502020204030204" pitchFamily="34" charset="0"/>
              </a:rPr>
              <a:t>48–78</a:t>
            </a:r>
            <a:r>
              <a:rPr lang="en-US" dirty="0">
                <a:latin typeface="Calibri" panose="020F0502020204030204" pitchFamily="34" charset="0"/>
              </a:rPr>
              <a:t>. [Reconsideration of Dover, Foucault, Halperin.] </a:t>
            </a:r>
            <a:endParaRPr lang="en-US" altLang="en-US" dirty="0" smtClean="0">
              <a:latin typeface="Calibri" panose="020F0502020204030204" pitchFamily="34" charset="0"/>
            </a:endParaRPr>
          </a:p>
          <a:p>
            <a:pPr>
              <a:spcAft>
                <a:spcPts val="1200"/>
              </a:spcAft>
            </a:pPr>
            <a:r>
              <a:rPr lang="en-US" altLang="en-US" dirty="0" smtClean="0">
                <a:latin typeface="Calibri" panose="020F0502020204030204" pitchFamily="34" charset="0"/>
              </a:rPr>
              <a:t>Sutton</a:t>
            </a:r>
            <a:r>
              <a:rPr lang="en-US" altLang="en-US" dirty="0">
                <a:latin typeface="Calibri" panose="020F0502020204030204" pitchFamily="34" charset="0"/>
              </a:rPr>
              <a:t>, Robert F. “Pornography and Persuasion on Attic Pottery.” </a:t>
            </a:r>
            <a:r>
              <a:rPr lang="en-US" altLang="en-US" i="1" dirty="0">
                <a:latin typeface="Calibri" panose="020F0502020204030204" pitchFamily="34" charset="0"/>
              </a:rPr>
              <a:t>Pornography and Representation in Greece and Rome</a:t>
            </a:r>
            <a:r>
              <a:rPr lang="en-US" altLang="en-US" dirty="0">
                <a:latin typeface="Calibri" panose="020F0502020204030204" pitchFamily="34" charset="0"/>
              </a:rPr>
              <a:t>. Ed. Amy </a:t>
            </a:r>
            <a:r>
              <a:rPr lang="en-US" altLang="en-US" dirty="0" err="1">
                <a:latin typeface="Calibri" panose="020F0502020204030204" pitchFamily="34" charset="0"/>
              </a:rPr>
              <a:t>Richlin</a:t>
            </a:r>
            <a:r>
              <a:rPr lang="en-US" altLang="en-US" dirty="0">
                <a:latin typeface="Calibri" panose="020F0502020204030204" pitchFamily="34" charset="0"/>
              </a:rPr>
              <a:t>. New York: Oxford University Press, 1992. 3–35.</a:t>
            </a:r>
          </a:p>
        </p:txBody>
      </p:sp>
    </p:spTree>
    <p:extLst>
      <p:ext uri="{BB962C8B-B14F-4D97-AF65-F5344CB8AC3E}">
        <p14:creationId xmlns:p14="http://schemas.microsoft.com/office/powerpoint/2010/main" val="3312103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Rectangle 4"/>
          <p:cNvSpPr>
            <a:spLocks noGrp="1" noChangeArrowheads="1"/>
          </p:cNvSpPr>
          <p:nvPr>
            <p:ph type="title"/>
          </p:nvPr>
        </p:nvSpPr>
        <p:spPr/>
        <p:txBody>
          <a:bodyPr/>
          <a:lstStyle/>
          <a:p>
            <a:r>
              <a:rPr lang="en-US" altLang="en-US" dirty="0"/>
              <a:t>Xenophon’s </a:t>
            </a:r>
            <a:r>
              <a:rPr lang="en-US" altLang="en-US" i="1" dirty="0" smtClean="0"/>
              <a:t>Oeconomicus</a:t>
            </a:r>
            <a:endParaRPr lang="en-US" altLang="en-US" dirty="0"/>
          </a:p>
        </p:txBody>
      </p:sp>
      <p:sp>
        <p:nvSpPr>
          <p:cNvPr id="122885" name="Rectangle 5"/>
          <p:cNvSpPr>
            <a:spLocks noGrp="1" noChangeArrowheads="1"/>
          </p:cNvSpPr>
          <p:nvPr>
            <p:ph type="body" idx="1"/>
          </p:nvPr>
        </p:nvSpPr>
        <p:spPr/>
        <p:txBody>
          <a:bodyPr/>
          <a:lstStyle/>
          <a:p>
            <a:r>
              <a:rPr lang="en-US" altLang="en-US" dirty="0"/>
              <a:t>Introduction</a:t>
            </a:r>
          </a:p>
        </p:txBody>
      </p:sp>
    </p:spTree>
    <p:extLst>
      <p:ext uri="{BB962C8B-B14F-4D97-AF65-F5344CB8AC3E}">
        <p14:creationId xmlns:p14="http://schemas.microsoft.com/office/powerpoint/2010/main" val="334667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n-US" altLang="en-US" dirty="0" smtClean="0"/>
              <a:t>Text/Author Facts</a:t>
            </a:r>
            <a:endParaRPr lang="en-US" altLang="en-US" dirty="0"/>
          </a:p>
        </p:txBody>
      </p:sp>
      <p:sp>
        <p:nvSpPr>
          <p:cNvPr id="124931" name="Rectangle 3"/>
          <p:cNvSpPr>
            <a:spLocks noGrp="1" noChangeArrowheads="1"/>
          </p:cNvSpPr>
          <p:nvPr>
            <p:ph idx="1"/>
          </p:nvPr>
        </p:nvSpPr>
        <p:spPr>
          <a:xfrm>
            <a:off x="609600" y="1752600"/>
            <a:ext cx="4601029" cy="4495800"/>
          </a:xfrm>
        </p:spPr>
        <p:txBody>
          <a:bodyPr/>
          <a:lstStyle/>
          <a:p>
            <a:r>
              <a:rPr lang="en-US" altLang="en-US" dirty="0" smtClean="0"/>
              <a:t>Xenophon the Athenian</a:t>
            </a:r>
          </a:p>
          <a:p>
            <a:pPr lvl="1"/>
            <a:r>
              <a:rPr lang="en-US" altLang="en-US" dirty="0" smtClean="0"/>
              <a:t>ca. 430 to ca. 349 BCE</a:t>
            </a:r>
          </a:p>
          <a:p>
            <a:r>
              <a:rPr lang="en-US" altLang="en-US" i="1" dirty="0" smtClean="0"/>
              <a:t>Oeconomicus</a:t>
            </a:r>
          </a:p>
          <a:p>
            <a:pPr lvl="1"/>
            <a:r>
              <a:rPr lang="en-US" altLang="en-US" dirty="0" smtClean="0"/>
              <a:t>Socratic dialogue</a:t>
            </a:r>
          </a:p>
          <a:p>
            <a:pPr lvl="1"/>
            <a:r>
              <a:rPr lang="en-US" altLang="en-US" dirty="0" smtClean="0"/>
              <a:t>themes</a:t>
            </a:r>
          </a:p>
          <a:p>
            <a:pPr lvl="2"/>
            <a:r>
              <a:rPr lang="en-US" altLang="en-US" i="1" dirty="0" smtClean="0"/>
              <a:t>kalokagathia</a:t>
            </a:r>
          </a:p>
          <a:p>
            <a:pPr lvl="2"/>
            <a:r>
              <a:rPr lang="en-US" altLang="en-US" i="1" dirty="0" smtClean="0"/>
              <a:t>enkrateia</a:t>
            </a:r>
          </a:p>
          <a:p>
            <a:pPr lvl="2"/>
            <a:r>
              <a:rPr lang="en-US" altLang="en-US" i="1" dirty="0" smtClean="0"/>
              <a:t>oikonomia</a:t>
            </a:r>
          </a:p>
          <a:p>
            <a:pPr lvl="2"/>
            <a:r>
              <a:rPr lang="en-US" altLang="en-US" i="1" dirty="0" smtClean="0"/>
              <a:t>kosmos</a:t>
            </a:r>
            <a:endParaRPr lang="en-US" altLang="en-US" i="1" dirty="0"/>
          </a:p>
        </p:txBody>
      </p:sp>
      <p:sp>
        <p:nvSpPr>
          <p:cNvPr id="5" name="Date Placeholder 4"/>
          <p:cNvSpPr>
            <a:spLocks noGrp="1"/>
          </p:cNvSpPr>
          <p:nvPr>
            <p:ph type="dt" sz="half" idx="10"/>
          </p:nvPr>
        </p:nvSpPr>
        <p:spPr/>
        <p:txBody>
          <a:bodyPr/>
          <a:lstStyle/>
          <a:p>
            <a:r>
              <a:rPr lang="en-US" altLang="en-US" smtClean="0"/>
              <a:t>2013-10-09</a:t>
            </a:r>
            <a:endParaRPr lang="en-US" altLang="en-US"/>
          </a:p>
        </p:txBody>
      </p:sp>
      <p:sp>
        <p:nvSpPr>
          <p:cNvPr id="6" name="Footer Placeholder 5"/>
          <p:cNvSpPr>
            <a:spLocks noGrp="1"/>
          </p:cNvSpPr>
          <p:nvPr>
            <p:ph type="ftr" sz="quarter" idx="11"/>
          </p:nvPr>
        </p:nvSpPr>
        <p:spPr/>
        <p:txBody>
          <a:bodyPr/>
          <a:lstStyle/>
          <a:p>
            <a:r>
              <a:rPr lang="en-US" altLang="en-US" smtClean="0"/>
              <a:t>Xenophon's Oeconomicus</a:t>
            </a:r>
            <a:endParaRPr lang="en-US" altLang="en-US"/>
          </a:p>
        </p:txBody>
      </p:sp>
      <p:sp>
        <p:nvSpPr>
          <p:cNvPr id="7" name="Slide Number Placeholder 6"/>
          <p:cNvSpPr>
            <a:spLocks noGrp="1"/>
          </p:cNvSpPr>
          <p:nvPr>
            <p:ph type="sldNum" sz="quarter" idx="12"/>
          </p:nvPr>
        </p:nvSpPr>
        <p:spPr/>
        <p:txBody>
          <a:bodyPr/>
          <a:lstStyle/>
          <a:p>
            <a:fld id="{45CBAB23-029E-42B1-8BBA-6B5058138180}" type="slidenum">
              <a:rPr lang="en-US" altLang="en-US" smtClean="0"/>
              <a:pPr/>
              <a:t>9</a:t>
            </a:fld>
            <a:endParaRPr lang="en-US" altLang="en-US"/>
          </a:p>
        </p:txBody>
      </p:sp>
      <p:sp>
        <p:nvSpPr>
          <p:cNvPr id="8" name="TextBox 7"/>
          <p:cNvSpPr txBox="1"/>
          <p:nvPr/>
        </p:nvSpPr>
        <p:spPr>
          <a:xfrm>
            <a:off x="4151085" y="3552719"/>
            <a:ext cx="4760685" cy="2026087"/>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pPr marL="231775" indent="-231775">
              <a:spcAft>
                <a:spcPts val="600"/>
              </a:spcAft>
            </a:pPr>
            <a:r>
              <a:rPr lang="en-US" dirty="0" smtClean="0">
                <a:latin typeface="Calibri" panose="020F0502020204030204" pitchFamily="34" charset="0"/>
              </a:rPr>
              <a:t>For Xenophon, Ps-Demosthenes:</a:t>
            </a:r>
          </a:p>
          <a:p>
            <a:pPr marL="231775" indent="-231775">
              <a:spcAft>
                <a:spcPts val="600"/>
              </a:spcAft>
            </a:pPr>
            <a:r>
              <a:rPr lang="en-US" dirty="0" smtClean="0">
                <a:latin typeface="Calibri" panose="020F0502020204030204" pitchFamily="34" charset="0"/>
              </a:rPr>
              <a:t>Foucault</a:t>
            </a:r>
            <a:r>
              <a:rPr lang="en-US" dirty="0">
                <a:latin typeface="Calibri" panose="020F0502020204030204" pitchFamily="34" charset="0"/>
              </a:rPr>
              <a:t>, Michel. “Part Three. Economics.” Trans. Robert Hurley. </a:t>
            </a:r>
            <a:r>
              <a:rPr lang="en-US" i="1" dirty="0">
                <a:latin typeface="Calibri" panose="020F0502020204030204" pitchFamily="34" charset="0"/>
              </a:rPr>
              <a:t>The History of Sexuality. Volume 2: The Use of Pleasure</a:t>
            </a:r>
            <a:r>
              <a:rPr lang="en-US" dirty="0">
                <a:latin typeface="Calibri" panose="020F0502020204030204" pitchFamily="34" charset="0"/>
              </a:rPr>
              <a:t>. New York: Pantheon Books, 1978. 141–84. Print.</a:t>
            </a:r>
            <a:endParaRPr lang="en-US" dirty="0" smtClean="0">
              <a:latin typeface="Calibri" panose="020F0502020204030204" pitchFamily="34" charset="0"/>
            </a:endParaRPr>
          </a:p>
        </p:txBody>
      </p:sp>
    </p:spTree>
    <p:extLst>
      <p:ext uri="{BB962C8B-B14F-4D97-AF65-F5344CB8AC3E}">
        <p14:creationId xmlns:p14="http://schemas.microsoft.com/office/powerpoint/2010/main" val="205800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animEffect transition="in" filter="dissolve">
                                      <p:cBhvr>
                                        <p:cTn id="7" dur="500"/>
                                        <p:tgtEl>
                                          <p:spTgt spid="124931">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24931">
                                            <p:txEl>
                                              <p:pRg st="1" end="1"/>
                                            </p:txEl>
                                          </p:spTgt>
                                        </p:tgtEl>
                                        <p:attrNameLst>
                                          <p:attrName>style.visibility</p:attrName>
                                        </p:attrNameLst>
                                      </p:cBhvr>
                                      <p:to>
                                        <p:strVal val="visible"/>
                                      </p:to>
                                    </p:set>
                                    <p:animEffect transition="in" filter="dissolve">
                                      <p:cBhvr>
                                        <p:cTn id="10" dur="500"/>
                                        <p:tgtEl>
                                          <p:spTgt spid="12493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124931">
                                            <p:txEl>
                                              <p:pRg st="2" end="2"/>
                                            </p:txEl>
                                          </p:spTgt>
                                        </p:tgtEl>
                                        <p:attrNameLst>
                                          <p:attrName>style.visibility</p:attrName>
                                        </p:attrNameLst>
                                      </p:cBhvr>
                                      <p:to>
                                        <p:strVal val="visible"/>
                                      </p:to>
                                    </p:set>
                                    <p:animEffect transition="in" filter="dissolve">
                                      <p:cBhvr>
                                        <p:cTn id="15" dur="500"/>
                                        <p:tgtEl>
                                          <p:spTgt spid="124931">
                                            <p:txEl>
                                              <p:pRg st="2" end="2"/>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124931">
                                            <p:txEl>
                                              <p:pRg st="3" end="3"/>
                                            </p:txEl>
                                          </p:spTgt>
                                        </p:tgtEl>
                                        <p:attrNameLst>
                                          <p:attrName>style.visibility</p:attrName>
                                        </p:attrNameLst>
                                      </p:cBhvr>
                                      <p:to>
                                        <p:strVal val="visible"/>
                                      </p:to>
                                    </p:set>
                                    <p:animEffect transition="in" filter="dissolve">
                                      <p:cBhvr>
                                        <p:cTn id="18" dur="500"/>
                                        <p:tgtEl>
                                          <p:spTgt spid="124931">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124931">
                                            <p:txEl>
                                              <p:pRg st="4" end="4"/>
                                            </p:txEl>
                                          </p:spTgt>
                                        </p:tgtEl>
                                        <p:attrNameLst>
                                          <p:attrName>style.visibility</p:attrName>
                                        </p:attrNameLst>
                                      </p:cBhvr>
                                      <p:to>
                                        <p:strVal val="visible"/>
                                      </p:to>
                                    </p:set>
                                    <p:animEffect transition="in" filter="dissolve">
                                      <p:cBhvr>
                                        <p:cTn id="23" dur="500"/>
                                        <p:tgtEl>
                                          <p:spTgt spid="124931">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124931">
                                            <p:txEl>
                                              <p:pRg st="5" end="5"/>
                                            </p:txEl>
                                          </p:spTgt>
                                        </p:tgtEl>
                                        <p:attrNameLst>
                                          <p:attrName>style.visibility</p:attrName>
                                        </p:attrNameLst>
                                      </p:cBhvr>
                                      <p:to>
                                        <p:strVal val="visible"/>
                                      </p:to>
                                    </p:set>
                                    <p:animEffect transition="in" filter="dissolve">
                                      <p:cBhvr>
                                        <p:cTn id="28" dur="500"/>
                                        <p:tgtEl>
                                          <p:spTgt spid="124931">
                                            <p:txEl>
                                              <p:pRg st="5" end="5"/>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124931">
                                            <p:txEl>
                                              <p:pRg st="6" end="6"/>
                                            </p:txEl>
                                          </p:spTgt>
                                        </p:tgtEl>
                                        <p:attrNameLst>
                                          <p:attrName>style.visibility</p:attrName>
                                        </p:attrNameLst>
                                      </p:cBhvr>
                                      <p:to>
                                        <p:strVal val="visible"/>
                                      </p:to>
                                    </p:set>
                                    <p:animEffect transition="in" filter="dissolve">
                                      <p:cBhvr>
                                        <p:cTn id="33" dur="500"/>
                                        <p:tgtEl>
                                          <p:spTgt spid="124931">
                                            <p:txEl>
                                              <p:pRg st="6" end="6"/>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124931">
                                            <p:txEl>
                                              <p:pRg st="7" end="7"/>
                                            </p:txEl>
                                          </p:spTgt>
                                        </p:tgtEl>
                                        <p:attrNameLst>
                                          <p:attrName>style.visibility</p:attrName>
                                        </p:attrNameLst>
                                      </p:cBhvr>
                                      <p:to>
                                        <p:strVal val="visible"/>
                                      </p:to>
                                    </p:set>
                                    <p:animEffect transition="in" filter="dissolve">
                                      <p:cBhvr>
                                        <p:cTn id="38" dur="500"/>
                                        <p:tgtEl>
                                          <p:spTgt spid="124931">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24931">
                                            <p:txEl>
                                              <p:pRg st="8" end="8"/>
                                            </p:txEl>
                                          </p:spTgt>
                                        </p:tgtEl>
                                        <p:attrNameLst>
                                          <p:attrName>style.visibility</p:attrName>
                                        </p:attrNameLst>
                                      </p:cBhvr>
                                      <p:to>
                                        <p:strVal val="visible"/>
                                      </p:to>
                                    </p:set>
                                    <p:animEffect transition="in" filter="dissolve">
                                      <p:cBhvr>
                                        <p:cTn id="43" dur="500"/>
                                        <p:tgtEl>
                                          <p:spTgt spid="12493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789</TotalTime>
  <Words>2873</Words>
  <Application>Microsoft Office PowerPoint</Application>
  <PresentationFormat>On-screen Show (4:3)</PresentationFormat>
  <Paragraphs>179</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ancient_sexuality_and_gender</vt:lpstr>
      <vt:lpstr>50/50?</vt:lpstr>
      <vt:lpstr>Agenda</vt:lpstr>
      <vt:lpstr>Art, Concluded</vt:lpstr>
      <vt:lpstr>PowerPoint Presentation</vt:lpstr>
      <vt:lpstr>PowerPoint Presentation</vt:lpstr>
      <vt:lpstr>PowerPoint Presentation</vt:lpstr>
      <vt:lpstr>PowerPoint Presentation</vt:lpstr>
      <vt:lpstr>Xenophon’s Oeconomicus</vt:lpstr>
      <vt:lpstr>Text/Author Facts</vt:lpstr>
      <vt:lpstr>Sequestration of the Sexes</vt:lpstr>
      <vt:lpstr>PowerPoint Presentation</vt:lpstr>
      <vt:lpstr>Greek House: Abdera, Thrace (300s BCE)</vt:lpstr>
      <vt:lpstr>PowerPoint Presentation</vt:lpstr>
      <vt:lpstr>Sex and the Married Woman</vt:lpstr>
      <vt:lpstr>Two Quotes…</vt:lpstr>
      <vt:lpstr>(Un)equal Partnership?</vt:lpstr>
      <vt:lpstr>Quotes</vt:lpstr>
      <vt:lpstr>Question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ascholtz</dc:creator>
  <cp:lastModifiedBy>ascholtz</cp:lastModifiedBy>
  <cp:revision>51</cp:revision>
  <cp:lastPrinted>2013-10-10T18:39:04Z</cp:lastPrinted>
  <dcterms:created xsi:type="dcterms:W3CDTF">2013-10-10T00:59:53Z</dcterms:created>
  <dcterms:modified xsi:type="dcterms:W3CDTF">2013-10-11T04:21:44Z</dcterms:modified>
</cp:coreProperties>
</file>