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0" r:id="rId3"/>
    <p:sldId id="257" r:id="rId4"/>
    <p:sldId id="279" r:id="rId5"/>
    <p:sldId id="278" r:id="rId6"/>
    <p:sldId id="258" r:id="rId7"/>
    <p:sldId id="262" r:id="rId8"/>
    <p:sldId id="281" r:id="rId9"/>
    <p:sldId id="263" r:id="rId10"/>
    <p:sldId id="264" r:id="rId11"/>
    <p:sldId id="276" r:id="rId12"/>
    <p:sldId id="267" r:id="rId13"/>
    <p:sldId id="268" r:id="rId14"/>
    <p:sldId id="269" r:id="rId15"/>
    <p:sldId id="270" r:id="rId16"/>
    <p:sldId id="271" r:id="rId1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1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4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36" y="114"/>
      </p:cViewPr>
      <p:guideLst>
        <p:guide orient="horz" pos="888"/>
        <p:guide pos="1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A9D4-5973-42B6-A8D3-E592B116EA51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34A1-DBA6-418F-9DD5-741EC3CC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09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0C950-2178-4B59-AD7A-94E0D6353B3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CBC29-9A20-4355-B831-A6DFAAEC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4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7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57D03-C129-4EA1-9D1F-AFA8CE875839}" type="slidenum">
              <a:rPr lang="en-US"/>
              <a:pPr/>
              <a:t>13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A6EEB-B763-4F54-A12E-46FD50A03786}" type="slidenum">
              <a:rPr lang="en-US"/>
              <a:pPr/>
              <a:t>14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5873D-4E13-47C7-93A8-08AD430F56F8}" type="slidenum">
              <a:rPr lang="en-US"/>
              <a:pPr/>
              <a:t>15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AE14D-1F8B-49FF-B578-F21BAE5D2A18}" type="slidenum">
              <a:rPr lang="en-US"/>
              <a:pPr/>
              <a:t>16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8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condos1@binghamton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90616"/>
            <a:ext cx="10363200" cy="737318"/>
          </a:xfrm>
        </p:spPr>
        <p:txBody>
          <a:bodyPr/>
          <a:lstStyle/>
          <a:p>
            <a:r>
              <a:rPr lang="en-US" dirty="0" smtClean="0"/>
              <a:t>GRK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Pronouns Drill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62951"/>
          <a:ext cx="8229600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000" u="none" strike="noStrike" baseline="30000" dirty="0"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 per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000" u="none" strike="noStrike" baseline="30000" dirty="0"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 per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000" u="none" strike="noStrike" baseline="3000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 per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singular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“I”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“you”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“he”/“she”/ “it”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masc/fem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/fem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neut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ἐγώ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σύ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sngStrike" dirty="0">
                          <a:effectLst/>
                          <a:latin typeface="Calibri" panose="020F0502020204030204" pitchFamily="34" charset="0"/>
                        </a:rPr>
                        <a:t>                 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sngStrike">
                          <a:effectLst/>
                          <a:latin typeface="Calibri" panose="020F0502020204030204" pitchFamily="34" charset="0"/>
                        </a:rPr>
                        <a:t>                 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sngStrike" dirty="0">
                          <a:effectLst/>
                          <a:latin typeface="Calibri" panose="020F0502020204030204" pitchFamily="34" charset="0"/>
                        </a:rPr>
                        <a:t>                 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ἐμοῦ / μου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σοῦ / σου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ὐτοῦ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αυτῆς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ὐτοῦ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ἐμοί / μοι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σοί / σοι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αὐτῷ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ὐτῇ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ὐτῷ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ἐμέ / μέ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σέ / σε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αὐτόν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ὐτήν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ὐτό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plural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“we”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“you(-all)”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“they”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ἡμεῖς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ὑμεῖς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sngStrike">
                          <a:effectLst/>
                          <a:latin typeface="Calibri" panose="020F0502020204030204" pitchFamily="34" charset="0"/>
                        </a:rPr>
                        <a:t>                 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sngStrike" dirty="0">
                          <a:effectLst/>
                          <a:latin typeface="Calibri" panose="020F0502020204030204" pitchFamily="34" charset="0"/>
                        </a:rPr>
                        <a:t>                 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sngStrike" dirty="0">
                          <a:effectLst/>
                          <a:latin typeface="Calibri" panose="020F0502020204030204" pitchFamily="34" charset="0"/>
                        </a:rPr>
                        <a:t>                 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ἡμῶν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ὑμῶν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αὐτῶν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υτῶν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ὐτῶν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ἡμῖν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ὑμῖν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αὐτοῖς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ὐτ</a:t>
                      </a: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αῖς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ὐτοῖς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ἡμᾶς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ὑμᾶς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αὐτούς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αὐτάς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ὐτά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1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Pronouns Drill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ἐγώ, μ</a:t>
            </a:r>
            <a:r>
              <a:rPr lang="LID9216" dirty="0" smtClean="0"/>
              <a:t>ου</a:t>
            </a:r>
            <a:r>
              <a:rPr lang="el-GR" dirty="0" smtClean="0"/>
              <a:t>/ἐμ</a:t>
            </a:r>
            <a:r>
              <a:rPr lang="LID9216" dirty="0" smtClean="0"/>
              <a:t>οῦ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ἡμεῖς, ἡμ</a:t>
            </a:r>
            <a:r>
              <a:rPr lang="LID9216" dirty="0" smtClean="0"/>
              <a:t>ῶν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σύ, σ</a:t>
            </a:r>
            <a:r>
              <a:rPr lang="LID9216" dirty="0" smtClean="0"/>
              <a:t>ου</a:t>
            </a:r>
            <a:r>
              <a:rPr lang="el-GR" dirty="0" smtClean="0"/>
              <a:t>/σ</a:t>
            </a:r>
            <a:r>
              <a:rPr lang="LID9216" dirty="0" smtClean="0"/>
              <a:t>οῦ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ὑμεῖς, ὑμ</a:t>
            </a:r>
            <a:r>
              <a:rPr lang="LID9216" dirty="0" smtClean="0"/>
              <a:t>ῶν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αὐτ</a:t>
            </a:r>
            <a:r>
              <a:rPr lang="LID9216" dirty="0" smtClean="0"/>
              <a:t>οῦ</a:t>
            </a:r>
            <a:r>
              <a:rPr lang="el-GR" dirty="0" smtClean="0"/>
              <a:t>, αὐτ</a:t>
            </a:r>
            <a:r>
              <a:rPr lang="LID9216" dirty="0" smtClean="0"/>
              <a:t>ης</a:t>
            </a:r>
            <a:r>
              <a:rPr lang="el-GR" dirty="0" smtClean="0"/>
              <a:t>, αὐτ</a:t>
            </a:r>
            <a:r>
              <a:rPr lang="LID9216" dirty="0" smtClean="0"/>
              <a:t>οῦ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LID9216" dirty="0" smtClean="0"/>
              <a:t>ὁρῶ</a:t>
            </a:r>
            <a:r>
              <a:rPr lang="en-US" dirty="0" smtClean="0"/>
              <a:t>...</a:t>
            </a:r>
          </a:p>
          <a:p>
            <a:pPr lvl="1">
              <a:lnSpc>
                <a:spcPct val="150000"/>
              </a:lnSpc>
            </a:pPr>
            <a:r>
              <a:rPr lang="el-GR" dirty="0" smtClean="0"/>
              <a:t>αὐτήν</a:t>
            </a:r>
            <a:endParaRPr lang="el-GR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αὐτόν</a:t>
            </a:r>
          </a:p>
          <a:p>
            <a:pPr lvl="1">
              <a:lnSpc>
                <a:spcPct val="150000"/>
              </a:lnSpc>
            </a:pPr>
            <a:r>
              <a:rPr lang="LID9216" dirty="0" smtClean="0"/>
              <a:t>αὐτό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l-GR" dirty="0" smtClean="0"/>
              <a:t>αὐτάς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αὐτούς</a:t>
            </a:r>
            <a:endParaRPr lang="LID9216" dirty="0" smtClean="0"/>
          </a:p>
          <a:p>
            <a:pPr lvl="1">
              <a:lnSpc>
                <a:spcPct val="150000"/>
              </a:lnSpc>
            </a:pPr>
            <a:r>
              <a:rPr lang="LID9216" dirty="0" smtClean="0"/>
              <a:t>αὐτά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τὴν κόρην αὐτήν</a:t>
            </a:r>
            <a:endParaRPr lang="LID9216" dirty="0" smtClean="0"/>
          </a:p>
          <a:p>
            <a:pPr>
              <a:lnSpc>
                <a:spcPct val="150000"/>
              </a:lnSpc>
            </a:pPr>
            <a:r>
              <a:rPr lang="LID9216" dirty="0" smtClean="0"/>
              <a:t>αὐτὴ ὁρᾷ με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353766" y="1409700"/>
            <a:ext cx="1779399" cy="565480"/>
            <a:chOff x="2312601" y="1743254"/>
            <a:chExt cx="1779399" cy="565480"/>
          </a:xfrm>
        </p:grpSpPr>
        <p:sp>
          <p:nvSpPr>
            <p:cNvPr id="22" name="Freeform 21"/>
            <p:cNvSpPr/>
            <p:nvPr/>
          </p:nvSpPr>
          <p:spPr>
            <a:xfrm>
              <a:off x="2312601" y="1993611"/>
              <a:ext cx="1109471" cy="46601"/>
            </a:xfrm>
            <a:custGeom>
              <a:avLst/>
              <a:gdLst>
                <a:gd name="connsiteX0" fmla="*/ 2009955 w 2009955"/>
                <a:gd name="connsiteY0" fmla="*/ 95571 h 95571"/>
                <a:gd name="connsiteX1" fmla="*/ 0 w 2009955"/>
                <a:gd name="connsiteY1" fmla="*/ 680 h 9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9955" h="95571">
                  <a:moveTo>
                    <a:pt x="2009955" y="95571"/>
                  </a:moveTo>
                  <a:cubicBezTo>
                    <a:pt x="1122872" y="44531"/>
                    <a:pt x="235789" y="-6509"/>
                    <a:pt x="0" y="68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Journey to Surrender: 07/01/2012 - 08/01/2012 - Journey to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520" y="1743254"/>
              <a:ext cx="565480" cy="56548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922445" y="2361564"/>
            <a:ext cx="2753087" cy="570169"/>
            <a:chOff x="2987007" y="2466932"/>
            <a:chExt cx="2753087" cy="570169"/>
          </a:xfrm>
        </p:grpSpPr>
        <p:sp>
          <p:nvSpPr>
            <p:cNvPr id="5" name="Freeform 4"/>
            <p:cNvSpPr/>
            <p:nvPr/>
          </p:nvSpPr>
          <p:spPr>
            <a:xfrm rot="942912">
              <a:off x="2987007" y="2621978"/>
              <a:ext cx="673872" cy="45719"/>
            </a:xfrm>
            <a:custGeom>
              <a:avLst/>
              <a:gdLst>
                <a:gd name="connsiteX0" fmla="*/ 2279904 w 2279904"/>
                <a:gd name="connsiteY0" fmla="*/ 0 h 0"/>
                <a:gd name="connsiteX1" fmla="*/ 0 w 22799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79904">
                  <a:moveTo>
                    <a:pt x="2279904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724350" y="2466932"/>
              <a:ext cx="2015744" cy="570169"/>
              <a:chOff x="3724350" y="2466932"/>
              <a:chExt cx="2015744" cy="570169"/>
            </a:xfrm>
          </p:grpSpPr>
          <p:pic>
            <p:nvPicPr>
              <p:cNvPr id="20" name="Picture 19" descr="Journey to Surrender: 07/01/2012 - 08/01/2012 - Journey to ...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4350" y="2466932"/>
                <a:ext cx="565480" cy="565480"/>
              </a:xfrm>
              <a:prstGeom prst="rect">
                <a:avLst/>
              </a:prstGeom>
            </p:spPr>
          </p:pic>
          <p:pic>
            <p:nvPicPr>
              <p:cNvPr id="28" name="Picture 27" descr="Journey to Surrender: 07/01/2012 - 08/01/2012 - Journey to ...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9482" y="2471621"/>
                <a:ext cx="565480" cy="565480"/>
              </a:xfrm>
              <a:prstGeom prst="rect">
                <a:avLst/>
              </a:prstGeom>
            </p:spPr>
          </p:pic>
          <p:pic>
            <p:nvPicPr>
              <p:cNvPr id="29" name="Picture 28" descr="Journey to Surrender: 07/01/2012 - 08/01/2012 - Journey to ...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4614" y="2466932"/>
                <a:ext cx="565480" cy="565480"/>
              </a:xfrm>
              <a:prstGeom prst="rect">
                <a:avLst/>
              </a:prstGeom>
            </p:spPr>
          </p:pic>
        </p:grpSp>
      </p:grpSp>
      <p:grpSp>
        <p:nvGrpSpPr>
          <p:cNvPr id="44" name="Group 43"/>
          <p:cNvGrpSpPr/>
          <p:nvPr/>
        </p:nvGrpSpPr>
        <p:grpSpPr>
          <a:xfrm>
            <a:off x="3082287" y="3147993"/>
            <a:ext cx="2404841" cy="886909"/>
            <a:chOff x="2633713" y="3182499"/>
            <a:chExt cx="2404841" cy="886909"/>
          </a:xfrm>
        </p:grpSpPr>
        <p:sp>
          <p:nvSpPr>
            <p:cNvPr id="6" name="Freeform 5"/>
            <p:cNvSpPr/>
            <p:nvPr/>
          </p:nvSpPr>
          <p:spPr>
            <a:xfrm rot="191819">
              <a:off x="2633713" y="3182499"/>
              <a:ext cx="1185671" cy="226556"/>
            </a:xfrm>
            <a:custGeom>
              <a:avLst/>
              <a:gdLst>
                <a:gd name="connsiteX0" fmla="*/ 2913888 w 2913888"/>
                <a:gd name="connsiteY0" fmla="*/ 256032 h 256032"/>
                <a:gd name="connsiteX1" fmla="*/ 0 w 2913888"/>
                <a:gd name="connsiteY1" fmla="*/ 0 h 256032"/>
                <a:gd name="connsiteX2" fmla="*/ 0 w 2913888"/>
                <a:gd name="connsiteY2" fmla="*/ 0 h 25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3888" h="256032">
                  <a:moveTo>
                    <a:pt x="2913888" y="25603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You Finger Pointing · Free image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2527" y="3196012"/>
              <a:ext cx="1096027" cy="873396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3329796" y="4063041"/>
            <a:ext cx="2366916" cy="1483377"/>
            <a:chOff x="1457863" y="4520241"/>
            <a:chExt cx="2366916" cy="1483377"/>
          </a:xfrm>
        </p:grpSpPr>
        <p:sp>
          <p:nvSpPr>
            <p:cNvPr id="12" name="Freeform 11"/>
            <p:cNvSpPr/>
            <p:nvPr/>
          </p:nvSpPr>
          <p:spPr>
            <a:xfrm rot="1595670" flipV="1">
              <a:off x="1457863" y="4520241"/>
              <a:ext cx="1099071" cy="94890"/>
            </a:xfrm>
            <a:custGeom>
              <a:avLst/>
              <a:gdLst>
                <a:gd name="connsiteX0" fmla="*/ 1706880 w 1706880"/>
                <a:gd name="connsiteY0" fmla="*/ 707136 h 814364"/>
                <a:gd name="connsiteX1" fmla="*/ 560832 w 1706880"/>
                <a:gd name="connsiteY1" fmla="*/ 755904 h 814364"/>
                <a:gd name="connsiteX2" fmla="*/ 0 w 1706880"/>
                <a:gd name="connsiteY2" fmla="*/ 0 h 81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6880" h="814364">
                  <a:moveTo>
                    <a:pt x="1706880" y="707136"/>
                  </a:moveTo>
                  <a:cubicBezTo>
                    <a:pt x="1276096" y="790448"/>
                    <a:pt x="845312" y="873760"/>
                    <a:pt x="560832" y="755904"/>
                  </a:cubicBezTo>
                  <a:cubicBezTo>
                    <a:pt x="276352" y="638048"/>
                    <a:pt x="138176" y="319024"/>
                    <a:pt x="0" y="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729" y="5022543"/>
              <a:ext cx="1162050" cy="981075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9100868" y="4679622"/>
            <a:ext cx="2872596" cy="1143001"/>
            <a:chOff x="8445640" y="5351782"/>
            <a:chExt cx="2872596" cy="1143001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68813" y="5620309"/>
              <a:ext cx="302973" cy="605946"/>
            </a:xfrm>
            <a:prstGeom prst="rect">
              <a:avLst/>
            </a:prstGeom>
          </p:spPr>
        </p:pic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9448799" y="5351782"/>
              <a:ext cx="1143001" cy="1143001"/>
            </a:xfrm>
            <a:prstGeom prst="ellipse">
              <a:avLst/>
            </a:pr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 flipV="1">
              <a:off x="10722395" y="5984575"/>
              <a:ext cx="595841" cy="1481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8445640" y="5908394"/>
              <a:ext cx="845389" cy="1035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 descr="Journey to Surrender: 07/01/2012 - 08/01/2012 - Journey t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74" y="5773739"/>
            <a:ext cx="565480" cy="565480"/>
          </a:xfrm>
          <a:prstGeom prst="rect">
            <a:avLst/>
          </a:prstGeom>
        </p:spPr>
      </p:pic>
      <p:pic>
        <p:nvPicPr>
          <p:cNvPr id="11" name="Picture 10" descr="Archivo:Symbole de la planète Venus et de la Fémininité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27" y="1812106"/>
            <a:ext cx="392142" cy="499772"/>
          </a:xfrm>
          <a:prstGeom prst="rect">
            <a:avLst/>
          </a:prstGeom>
        </p:spPr>
      </p:pic>
      <p:pic>
        <p:nvPicPr>
          <p:cNvPr id="13" name="Picture 12" descr="Ficheiro:Mars symbol.svg – Wikipédia, a enciclopédia liv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841" y="2301814"/>
            <a:ext cx="475891" cy="4758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193836" y="3313102"/>
            <a:ext cx="1023672" cy="499772"/>
            <a:chOff x="8193836" y="3313102"/>
            <a:chExt cx="1023672" cy="499772"/>
          </a:xfrm>
        </p:grpSpPr>
        <p:pic>
          <p:nvPicPr>
            <p:cNvPr id="41" name="Picture 40" descr="Archivo:Symbole de la planète Venus et de la Fémininité ...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836" y="3313102"/>
              <a:ext cx="392142" cy="499772"/>
            </a:xfrm>
            <a:prstGeom prst="rect">
              <a:avLst/>
            </a:prstGeom>
          </p:spPr>
        </p:pic>
        <p:pic>
          <p:nvPicPr>
            <p:cNvPr id="43" name="Picture 42" descr="Archivo:Symbole de la planète Venus et de la Fémininité ...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601" y="3313102"/>
              <a:ext cx="392142" cy="499772"/>
            </a:xfrm>
            <a:prstGeom prst="rect">
              <a:avLst/>
            </a:prstGeom>
          </p:spPr>
        </p:pic>
        <p:pic>
          <p:nvPicPr>
            <p:cNvPr id="45" name="Picture 44" descr="Archivo:Symbole de la planète Venus et de la Fémininité ...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5366" y="3313102"/>
              <a:ext cx="392142" cy="49977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197701" y="3880448"/>
            <a:ext cx="1107419" cy="475891"/>
            <a:chOff x="8309844" y="3889074"/>
            <a:chExt cx="1107419" cy="475891"/>
          </a:xfrm>
        </p:grpSpPr>
        <p:pic>
          <p:nvPicPr>
            <p:cNvPr id="50" name="Picture 49" descr="Ficheiro:Mars symbol.svg – Wikipédia, a enciclopédia livr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844" y="3889074"/>
              <a:ext cx="475891" cy="475891"/>
            </a:xfrm>
            <a:prstGeom prst="rect">
              <a:avLst/>
            </a:prstGeom>
          </p:spPr>
        </p:pic>
        <p:pic>
          <p:nvPicPr>
            <p:cNvPr id="52" name="Picture 51" descr="Ficheiro:Mars symbol.svg – Wikipédia, a enciclopédia livr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609" y="3889074"/>
              <a:ext cx="475891" cy="475891"/>
            </a:xfrm>
            <a:prstGeom prst="rect">
              <a:avLst/>
            </a:prstGeom>
          </p:spPr>
        </p:pic>
        <p:pic>
          <p:nvPicPr>
            <p:cNvPr id="56" name="Picture 55" descr="Ficheiro:Mars symbol.svg – Wikipédia, a enciclopédia livr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1372" y="3889074"/>
              <a:ext cx="475891" cy="47589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341109" y="4787660"/>
            <a:ext cx="1909872" cy="1796482"/>
            <a:chOff x="1341109" y="4787660"/>
            <a:chExt cx="1909872" cy="1796482"/>
          </a:xfrm>
        </p:grpSpPr>
        <p:pic>
          <p:nvPicPr>
            <p:cNvPr id="10" name="Picture 9" descr="3rd place Trophy - Wisc-Online OER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437" y="4973749"/>
              <a:ext cx="1344544" cy="1610393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1341109" y="4787660"/>
              <a:ext cx="401427" cy="1032191"/>
            </a:xfrm>
            <a:custGeom>
              <a:avLst/>
              <a:gdLst>
                <a:gd name="connsiteX0" fmla="*/ 401427 w 401427"/>
                <a:gd name="connsiteY0" fmla="*/ 992038 h 1032191"/>
                <a:gd name="connsiteX1" fmla="*/ 30491 w 401427"/>
                <a:gd name="connsiteY1" fmla="*/ 914400 h 1032191"/>
                <a:gd name="connsiteX2" fmla="*/ 47744 w 401427"/>
                <a:gd name="connsiteY2" fmla="*/ 0 h 103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427" h="1032191">
                  <a:moveTo>
                    <a:pt x="401427" y="992038"/>
                  </a:moveTo>
                  <a:cubicBezTo>
                    <a:pt x="245432" y="1035889"/>
                    <a:pt x="89438" y="1079740"/>
                    <a:pt x="30491" y="914400"/>
                  </a:cubicBezTo>
                  <a:cubicBezTo>
                    <a:pt x="-28456" y="749060"/>
                    <a:pt x="9644" y="374530"/>
                    <a:pt x="47744" y="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The Thing (film, 1982) — Wikipédi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21" y="2855343"/>
            <a:ext cx="475651" cy="36538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046719" y="4459857"/>
            <a:ext cx="1632119" cy="399891"/>
            <a:chOff x="8046719" y="4321833"/>
            <a:chExt cx="1818922" cy="537915"/>
          </a:xfrm>
        </p:grpSpPr>
        <p:pic>
          <p:nvPicPr>
            <p:cNvPr id="55" name="Picture 54" descr="The Thing (film, 1982) — Wikipédia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719" y="4416724"/>
              <a:ext cx="576718" cy="443024"/>
            </a:xfrm>
            <a:prstGeom prst="rect">
              <a:avLst/>
            </a:prstGeom>
          </p:spPr>
        </p:pic>
        <p:pic>
          <p:nvPicPr>
            <p:cNvPr id="57" name="Picture 56" descr="The Thing (film, 1982) — Wikipédia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5074" y="4382218"/>
              <a:ext cx="576718" cy="443024"/>
            </a:xfrm>
            <a:prstGeom prst="rect">
              <a:avLst/>
            </a:prstGeom>
          </p:spPr>
        </p:pic>
        <p:pic>
          <p:nvPicPr>
            <p:cNvPr id="58" name="Picture 57" descr="The Thing (film, 1982) — Wikipédia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923" y="4321833"/>
              <a:ext cx="576718" cy="443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1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Religion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Civ</a:t>
            </a:r>
            <a:r>
              <a:rPr lang="en-US" dirty="0" smtClean="0"/>
              <a:t>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concepts, terms</a:t>
            </a:r>
            <a:endParaRPr lang="en-US" dirty="0"/>
          </a:p>
        </p:txBody>
      </p:sp>
      <p:sp>
        <p:nvSpPr>
          <p:cNvPr id="24592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hiera</a:t>
            </a:r>
            <a:r>
              <a:rPr lang="en-US" dirty="0" smtClean="0"/>
              <a:t> (neut. </a:t>
            </a:r>
            <a:r>
              <a:rPr lang="en-US" dirty="0" err="1" smtClean="0"/>
              <a:t>plur</a:t>
            </a:r>
            <a:r>
              <a:rPr lang="en-US" dirty="0" smtClean="0"/>
              <a:t>.) “sacred things” = SACRIFICE (noun)</a:t>
            </a:r>
          </a:p>
          <a:p>
            <a:r>
              <a:rPr lang="en-US" dirty="0" smtClean="0"/>
              <a:t>“victim” = (animal) offering</a:t>
            </a:r>
          </a:p>
          <a:p>
            <a:r>
              <a:rPr lang="en-US" dirty="0" smtClean="0"/>
              <a:t>reciprocity</a:t>
            </a:r>
            <a:endParaRPr lang="en-US" dirty="0"/>
          </a:p>
        </p:txBody>
      </p:sp>
      <p:sp>
        <p:nvSpPr>
          <p:cNvPr id="24587" name="AutoShape 11" descr="greekreligion-animalsacrifice-corinth-6C-BCE"/>
          <p:cNvSpPr>
            <a:spLocks noChangeAspect="1" noChangeArrowheads="1"/>
          </p:cNvSpPr>
          <p:nvPr/>
        </p:nvSpPr>
        <p:spPr bwMode="auto">
          <a:xfrm>
            <a:off x="5948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979438" y="6144473"/>
            <a:ext cx="2210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Ram led to sacrifice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1" y="2865878"/>
            <a:ext cx="6397624" cy="29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28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ltGray">
          <a:xfrm>
            <a:off x="4614202" y="6442641"/>
            <a:ext cx="2966773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Athena Nike (Athens, Acropolis)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38400" y="1010433"/>
            <a:ext cx="7315200" cy="5268913"/>
            <a:chOff x="914400" y="609600"/>
            <a:chExt cx="7315200" cy="5268913"/>
          </a:xfrm>
        </p:grpSpPr>
        <p:pic>
          <p:nvPicPr>
            <p:cNvPr id="22530" name="Picture 2" descr="nik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987652"/>
              <a:ext cx="7315200" cy="4879522"/>
            </a:xfrm>
            <a:prstGeom prst="rect">
              <a:avLst/>
            </a:prstGeom>
            <a:noFill/>
          </p:spPr>
        </p:pic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1219200" y="5359400"/>
              <a:ext cx="87788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itchFamily="34" charset="0"/>
                  <a:cs typeface="Calibri" pitchFamily="34" charset="0"/>
                </a:rPr>
                <a:t>altar</a:t>
              </a:r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 flipV="1">
              <a:off x="1828800" y="50292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6705600" y="609600"/>
              <a:ext cx="12954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Calibri" pitchFamily="34" charset="0"/>
                  <a:cs typeface="Calibri" pitchFamily="34" charset="0"/>
                </a:rPr>
                <a:t>naos</a:t>
              </a:r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 flipH="1">
              <a:off x="6705600" y="1066800"/>
              <a:ext cx="4572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2538" name="Rectangle 10"/>
          <p:cNvSpPr>
            <a:spLocks noGrp="1" noChangeArrowheads="1"/>
          </p:cNvSpPr>
          <p:nvPr>
            <p:ph type="title"/>
          </p:nvPr>
        </p:nvSpPr>
        <p:spPr>
          <a:xfrm>
            <a:off x="2702424" y="323563"/>
            <a:ext cx="6781800" cy="523220"/>
          </a:xfr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religious space: the temple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266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362200" y="889000"/>
            <a:ext cx="7543800" cy="5410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28800" y="6324600"/>
            <a:ext cx="3733800" cy="444500"/>
            <a:chOff x="192" y="3936"/>
            <a:chExt cx="2352" cy="280"/>
          </a:xfrm>
        </p:grpSpPr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 flipV="1">
              <a:off x="2256" y="3936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192" y="3966"/>
              <a:ext cx="20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temenos (sacred area) wall</a:t>
              </a:r>
            </a:p>
          </p:txBody>
        </p:sp>
      </p:grp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581400" y="2692400"/>
            <a:ext cx="3810000" cy="1828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934200" y="29210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6934200" y="39878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6400800" y="26924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248400" y="3225800"/>
            <a:ext cx="304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9753600" y="2768600"/>
            <a:ext cx="3048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32126" y="1789114"/>
            <a:ext cx="6189663" cy="3216275"/>
            <a:chOff x="950" y="1015"/>
            <a:chExt cx="3899" cy="2026"/>
          </a:xfrm>
        </p:grpSpPr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950" y="2791"/>
              <a:ext cx="2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naos (god’s statue, offerings)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3206" y="1015"/>
              <a:ext cx="1643" cy="473"/>
              <a:chOff x="3206" y="1015"/>
              <a:chExt cx="1643" cy="473"/>
            </a:xfrm>
          </p:grpSpPr>
          <p:sp>
            <p:nvSpPr>
              <p:cNvPr id="21518" name="Text Box 14"/>
              <p:cNvSpPr txBox="1">
                <a:spLocks noChangeArrowheads="1"/>
              </p:cNvSpPr>
              <p:nvPr/>
            </p:nvSpPr>
            <p:spPr bwMode="auto">
              <a:xfrm>
                <a:off x="3206" y="1015"/>
                <a:ext cx="164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pronaos (entry porch)</a:t>
                </a:r>
              </a:p>
            </p:txBody>
          </p:sp>
          <p:sp>
            <p:nvSpPr>
              <p:cNvPr id="21519" name="Line 15"/>
              <p:cNvSpPr>
                <a:spLocks noChangeShapeType="1"/>
              </p:cNvSpPr>
              <p:nvPr/>
            </p:nvSpPr>
            <p:spPr bwMode="auto">
              <a:xfrm flipH="1">
                <a:off x="3312" y="1296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8001000" y="3149600"/>
            <a:ext cx="4572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5638800" cy="533400"/>
          </a:xfrm>
        </p:spPr>
        <p:txBody>
          <a:bodyPr/>
          <a:lstStyle/>
          <a:p>
            <a:pPr algn="ctr"/>
            <a:r>
              <a:rPr lang="en-US" sz="2800" b="1" dirty="0"/>
              <a:t>temple (cont.)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467600" y="2667000"/>
            <a:ext cx="2362200" cy="2771775"/>
            <a:chOff x="5943600" y="2667000"/>
            <a:chExt cx="2362200" cy="2771775"/>
          </a:xfrm>
        </p:grpSpPr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6248400" y="4140200"/>
              <a:ext cx="1847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altar (sacrifice)</a:t>
              </a:r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5943600" y="2667000"/>
              <a:ext cx="2362200" cy="2771775"/>
              <a:chOff x="3744" y="1680"/>
              <a:chExt cx="1488" cy="1746"/>
            </a:xfrm>
          </p:grpSpPr>
          <p:sp>
            <p:nvSpPr>
              <p:cNvPr id="21526" name="Oval 22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1488" cy="148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7" name="Text Box 23"/>
              <p:cNvSpPr txBox="1">
                <a:spLocks noChangeArrowheads="1"/>
              </p:cNvSpPr>
              <p:nvPr/>
            </p:nvSpPr>
            <p:spPr bwMode="auto">
              <a:xfrm>
                <a:off x="3966" y="3193"/>
                <a:ext cx="8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main focus</a:t>
                </a:r>
              </a:p>
            </p:txBody>
          </p:sp>
        </p:grpSp>
      </p:grpSp>
      <p:sp>
        <p:nvSpPr>
          <p:cNvPr id="21529" name="Line 25"/>
          <p:cNvSpPr>
            <a:spLocks noChangeShapeType="1"/>
          </p:cNvSpPr>
          <p:nvPr/>
        </p:nvSpPr>
        <p:spPr bwMode="auto">
          <a:xfrm flipV="1">
            <a:off x="1955800" y="19050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1779318" y="129540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9943506" y="3182938"/>
            <a:ext cx="61555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pPr algn="ctr"/>
            <a:r>
              <a:rPr lang="en-US" sz="2800" b="1"/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20061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Epithets, Function: Aphrodite</a:t>
            </a:r>
            <a:endParaRPr lang="en-US" dirty="0"/>
          </a:p>
        </p:txBody>
      </p:sp>
      <p:graphicFrame>
        <p:nvGraphicFramePr>
          <p:cNvPr id="34897" name="Group 81"/>
          <p:cNvGraphicFramePr>
            <a:graphicFrameLocks noGrp="1"/>
          </p:cNvGraphicFramePr>
          <p:nvPr>
            <p:ph type="tbl" idx="4294967295"/>
            <p:extLst/>
          </p:nvPr>
        </p:nvGraphicFramePr>
        <p:xfrm>
          <a:off x="2209800" y="1801813"/>
          <a:ext cx="7772400" cy="416433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epithet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Ourania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Heavenly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marriage, childbirth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Pandemos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“Everyone’s”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marriage, politics, prostitution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Hegemone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Leader-Guide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Military, civic,coming-of-age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Kolias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“She of Cape Kolias”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marriage, fertility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kēpōi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“In the Gardens”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marriage, fertility (?)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Pontia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the sea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navigation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7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course, “Myths of the Olympians”</a:t>
            </a:r>
          </a:p>
          <a:p>
            <a:r>
              <a:rPr lang="en-US" dirty="0" smtClean="0"/>
              <a:t>Tutor!! Olivia Condos</a:t>
            </a:r>
          </a:p>
          <a:p>
            <a:pPr lvl="1"/>
            <a:r>
              <a:rPr lang="en-US" dirty="0" smtClean="0"/>
              <a:t>Works with University Tutoring Services</a:t>
            </a:r>
          </a:p>
          <a:p>
            <a:pPr lvl="1"/>
            <a:r>
              <a:rPr lang="en-US" dirty="0" smtClean="0"/>
              <a:t>Starfish contact? </a:t>
            </a:r>
            <a:r>
              <a:rPr lang="en-US" dirty="0"/>
              <a:t>I’d email her @ </a:t>
            </a:r>
            <a:r>
              <a:rPr lang="en-US" dirty="0">
                <a:hlinkClick r:id="rId2"/>
              </a:rPr>
              <a:t>ocondos1@binghamton.edu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Ὁ λύκος, </a:t>
            </a:r>
            <a:r>
              <a:rPr lang="en-US" dirty="0" smtClean="0"/>
              <a:t>“The Wolf”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Oral Greek...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21" y="2489200"/>
            <a:ext cx="3426354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Verbs in -α: </a:t>
            </a:r>
            <a:r>
              <a:rPr lang="en-US" dirty="0" err="1"/>
              <a:t>ὁράω</a:t>
            </a:r>
            <a:r>
              <a:rPr lang="en-US" dirty="0"/>
              <a:t>, “I see” (stem: </a:t>
            </a:r>
            <a:r>
              <a:rPr lang="en-US" dirty="0" err="1"/>
              <a:t>ὁρ</a:t>
            </a:r>
            <a:r>
              <a:rPr lang="en-US" dirty="0"/>
              <a:t>α-)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409700"/>
            <a:ext cx="9756648" cy="52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Verbs in -α: </a:t>
            </a:r>
            <a:r>
              <a:rPr lang="en-US" dirty="0" err="1"/>
              <a:t>ὁράω</a:t>
            </a:r>
            <a:r>
              <a:rPr lang="en-US" dirty="0"/>
              <a:t>, “I see” (stem: </a:t>
            </a:r>
            <a:r>
              <a:rPr lang="en-US" dirty="0" err="1"/>
              <a:t>ὁρ</a:t>
            </a:r>
            <a:r>
              <a:rPr lang="en-US" dirty="0"/>
              <a:t>α-)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20" y="1409231"/>
            <a:ext cx="9752766" cy="52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ὁράω </a:t>
            </a:r>
            <a:r>
              <a:rPr lang="en-US" dirty="0" smtClean="0"/>
              <a:t>(alpha</a:t>
            </a:r>
            <a:r>
              <a:rPr lang="el-GR" dirty="0" smtClean="0"/>
              <a:t>-</a:t>
            </a:r>
            <a:r>
              <a:rPr lang="en-US" dirty="0" smtClean="0"/>
              <a:t>contract verb)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ὁ λύκος</a:t>
            </a:r>
            <a:r>
              <a:rPr lang="en-US" dirty="0" smtClean="0"/>
              <a:t>, acc. </a:t>
            </a:r>
            <a:r>
              <a:rPr lang="el-GR" dirty="0" smtClean="0"/>
              <a:t>τὸν λύκον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l-GR" dirty="0" smtClean="0"/>
              <a:t>οἱ λύκοι, </a:t>
            </a:r>
            <a:r>
              <a:rPr lang="en-US" dirty="0" smtClean="0"/>
              <a:t>acc. </a:t>
            </a:r>
            <a:r>
              <a:rPr lang="el-GR" dirty="0" smtClean="0"/>
              <a:t>τοὺς λυκους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ἡ κόρη, </a:t>
            </a:r>
            <a:r>
              <a:rPr lang="en-US" dirty="0" smtClean="0"/>
              <a:t>acc. </a:t>
            </a:r>
            <a:r>
              <a:rPr lang="el-GR" dirty="0" smtClean="0"/>
              <a:t>τὴν κόρην</a:t>
            </a:r>
          </a:p>
          <a:p>
            <a:pPr lvl="1">
              <a:lnSpc>
                <a:spcPct val="150000"/>
              </a:lnSpc>
            </a:pPr>
            <a:r>
              <a:rPr lang="el-GR" dirty="0" smtClean="0"/>
              <a:t>αἱ κόραι, </a:t>
            </a:r>
            <a:r>
              <a:rPr lang="en-US" dirty="0"/>
              <a:t>acc. </a:t>
            </a:r>
            <a:r>
              <a:rPr lang="el-GR" dirty="0" smtClean="0"/>
              <a:t>τὰς κόρας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75399" y="1220477"/>
            <a:ext cx="1859040" cy="550684"/>
            <a:chOff x="6050520" y="1188434"/>
            <a:chExt cx="1859040" cy="550684"/>
          </a:xfrm>
        </p:grpSpPr>
        <p:pic>
          <p:nvPicPr>
            <p:cNvPr id="7" name="Picture 6" descr="Clipart - Cartoon Eye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022592" y="1188434"/>
              <a:ext cx="886968" cy="427802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6050520" y="1498988"/>
              <a:ext cx="764165" cy="240130"/>
            </a:xfrm>
            <a:custGeom>
              <a:avLst/>
              <a:gdLst>
                <a:gd name="connsiteX0" fmla="*/ 1453896 w 1453896"/>
                <a:gd name="connsiteY0" fmla="*/ 0 h 621792"/>
                <a:gd name="connsiteX1" fmla="*/ 0 w 1453896"/>
                <a:gd name="connsiteY1" fmla="*/ 621792 h 62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3896" h="621792">
                  <a:moveTo>
                    <a:pt x="1453896" y="0"/>
                  </a:moveTo>
                  <a:lnTo>
                    <a:pt x="0" y="621792"/>
                  </a:ln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39951" y="2134366"/>
            <a:ext cx="2512427" cy="876300"/>
            <a:chOff x="5539951" y="2134366"/>
            <a:chExt cx="2512427" cy="876300"/>
          </a:xfrm>
        </p:grpSpPr>
        <p:sp>
          <p:nvSpPr>
            <p:cNvPr id="16" name="Freeform 15"/>
            <p:cNvSpPr/>
            <p:nvPr/>
          </p:nvSpPr>
          <p:spPr>
            <a:xfrm>
              <a:off x="5539951" y="2637322"/>
              <a:ext cx="1478595" cy="61795"/>
            </a:xfrm>
            <a:custGeom>
              <a:avLst/>
              <a:gdLst>
                <a:gd name="connsiteX0" fmla="*/ 3640347 w 3640347"/>
                <a:gd name="connsiteY0" fmla="*/ 0 h 86264"/>
                <a:gd name="connsiteX1" fmla="*/ 0 w 3640347"/>
                <a:gd name="connsiteY1" fmla="*/ 86264 h 86264"/>
                <a:gd name="connsiteX2" fmla="*/ 0 w 3640347"/>
                <a:gd name="connsiteY2" fmla="*/ 86264 h 8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0347" h="86264">
                  <a:moveTo>
                    <a:pt x="3640347" y="0"/>
                  </a:moveTo>
                  <a:lnTo>
                    <a:pt x="0" y="86264"/>
                  </a:lnTo>
                  <a:lnTo>
                    <a:pt x="0" y="86264"/>
                  </a:ln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565" y="2134366"/>
              <a:ext cx="912813" cy="8763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568293" y="3227906"/>
            <a:ext cx="5283469" cy="904789"/>
            <a:chOff x="5830696" y="3225972"/>
            <a:chExt cx="5283469" cy="904789"/>
          </a:xfrm>
        </p:grpSpPr>
        <p:sp>
          <p:nvSpPr>
            <p:cNvPr id="30" name="Freeform 29"/>
            <p:cNvSpPr/>
            <p:nvPr/>
          </p:nvSpPr>
          <p:spPr>
            <a:xfrm rot="286724" flipV="1">
              <a:off x="5830696" y="3663221"/>
              <a:ext cx="2079537" cy="45719"/>
            </a:xfrm>
            <a:custGeom>
              <a:avLst/>
              <a:gdLst>
                <a:gd name="connsiteX0" fmla="*/ 3640347 w 3640347"/>
                <a:gd name="connsiteY0" fmla="*/ 0 h 86264"/>
                <a:gd name="connsiteX1" fmla="*/ 0 w 3640347"/>
                <a:gd name="connsiteY1" fmla="*/ 86264 h 86264"/>
                <a:gd name="connsiteX2" fmla="*/ 0 w 3640347"/>
                <a:gd name="connsiteY2" fmla="*/ 86264 h 8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0347" h="86264">
                  <a:moveTo>
                    <a:pt x="3640347" y="0"/>
                  </a:moveTo>
                  <a:lnTo>
                    <a:pt x="0" y="86264"/>
                  </a:lnTo>
                  <a:lnTo>
                    <a:pt x="0" y="86264"/>
                  </a:ln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439" y="3254461"/>
              <a:ext cx="912813" cy="8763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7252" y="3225972"/>
              <a:ext cx="912813" cy="8763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352" y="3225972"/>
              <a:ext cx="912813" cy="8763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775158" y="4245931"/>
            <a:ext cx="2196385" cy="1062669"/>
            <a:chOff x="5775158" y="4245931"/>
            <a:chExt cx="2196385" cy="1062669"/>
          </a:xfrm>
        </p:grpSpPr>
        <p:sp>
          <p:nvSpPr>
            <p:cNvPr id="41" name="Freeform 40"/>
            <p:cNvSpPr/>
            <p:nvPr/>
          </p:nvSpPr>
          <p:spPr>
            <a:xfrm>
              <a:off x="5775158" y="4543124"/>
              <a:ext cx="1001027" cy="134754"/>
            </a:xfrm>
            <a:custGeom>
              <a:avLst/>
              <a:gdLst>
                <a:gd name="connsiteX0" fmla="*/ 1001027 w 1001027"/>
                <a:gd name="connsiteY0" fmla="*/ 134754 h 134754"/>
                <a:gd name="connsiteX1" fmla="*/ 0 w 1001027"/>
                <a:gd name="connsiteY1" fmla="*/ 0 h 13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1027" h="134754">
                  <a:moveTo>
                    <a:pt x="1001027" y="134754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Girl Child Young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04" y="4245931"/>
              <a:ext cx="776339" cy="106266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100377" y="5553734"/>
            <a:ext cx="5091486" cy="1175334"/>
            <a:chOff x="4283242" y="5476775"/>
            <a:chExt cx="5091486" cy="1175334"/>
          </a:xfrm>
        </p:grpSpPr>
        <p:sp>
          <p:nvSpPr>
            <p:cNvPr id="43" name="Freeform 42"/>
            <p:cNvSpPr/>
            <p:nvPr/>
          </p:nvSpPr>
          <p:spPr>
            <a:xfrm>
              <a:off x="4283242" y="5476775"/>
              <a:ext cx="1867301" cy="682785"/>
            </a:xfrm>
            <a:custGeom>
              <a:avLst/>
              <a:gdLst>
                <a:gd name="connsiteX0" fmla="*/ 1867301 w 1867301"/>
                <a:gd name="connsiteY0" fmla="*/ 616017 h 682785"/>
                <a:gd name="connsiteX1" fmla="*/ 924025 w 1867301"/>
                <a:gd name="connsiteY1" fmla="*/ 625642 h 682785"/>
                <a:gd name="connsiteX2" fmla="*/ 0 w 1867301"/>
                <a:gd name="connsiteY2" fmla="*/ 0 h 68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301" h="682785">
                  <a:moveTo>
                    <a:pt x="1867301" y="616017"/>
                  </a:moveTo>
                  <a:cubicBezTo>
                    <a:pt x="1551271" y="672164"/>
                    <a:pt x="1235242" y="728311"/>
                    <a:pt x="924025" y="625642"/>
                  </a:cubicBezTo>
                  <a:cubicBezTo>
                    <a:pt x="612808" y="522973"/>
                    <a:pt x="306404" y="261486"/>
                    <a:pt x="0" y="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Girl Child Young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132" y="5589440"/>
              <a:ext cx="776339" cy="1062669"/>
            </a:xfrm>
            <a:prstGeom prst="rect">
              <a:avLst/>
            </a:prstGeom>
          </p:spPr>
        </p:pic>
        <p:pic>
          <p:nvPicPr>
            <p:cNvPr id="33" name="Picture 32" descr="Girl Child Young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971" y="5589440"/>
              <a:ext cx="776339" cy="1062669"/>
            </a:xfrm>
            <a:prstGeom prst="rect">
              <a:avLst/>
            </a:prstGeom>
          </p:spPr>
        </p:pic>
        <p:pic>
          <p:nvPicPr>
            <p:cNvPr id="34" name="Picture 33" descr="Girl Child Young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8389" y="5589440"/>
              <a:ext cx="776339" cy="1062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9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+ </a:t>
            </a:r>
            <a:r>
              <a:rPr lang="el-GR" dirty="0" smtClean="0"/>
              <a:t>δέ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el-G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αὐτήν </a:t>
            </a:r>
            <a:r>
              <a:rPr lang="en-US" dirty="0"/>
              <a:t>“her”</a:t>
            </a:r>
          </a:p>
          <a:p>
            <a:r>
              <a:rPr lang="el-GR" dirty="0"/>
              <a:t>αὐτόν </a:t>
            </a:r>
            <a:r>
              <a:rPr lang="en-US" dirty="0"/>
              <a:t>“him”</a:t>
            </a:r>
          </a:p>
          <a:p>
            <a:r>
              <a:rPr lang="el-GR" dirty="0"/>
              <a:t>αὐτούς / αὐτάς </a:t>
            </a:r>
            <a:r>
              <a:rPr lang="en-US" dirty="0"/>
              <a:t>“them”</a:t>
            </a:r>
            <a:endParaRPr lang="el-GR" dirty="0"/>
          </a:p>
          <a:p>
            <a:r>
              <a:rPr lang="el-GR" dirty="0"/>
              <a:t>ὁ δέ, ἡ </a:t>
            </a:r>
            <a:r>
              <a:rPr lang="el-GR" dirty="0" smtClean="0"/>
              <a:t>δέ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/>
              <a:t>τὸ δέ, οἱ δέ, </a:t>
            </a:r>
            <a:r>
              <a:rPr lang="en-US" dirty="0"/>
              <a:t>etc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ἡ μὲν κόρη τὸν λύκον ὁρᾷ</a:t>
            </a:r>
          </a:p>
          <a:p>
            <a:pPr lvl="1"/>
            <a:r>
              <a:rPr lang="el-GR" sz="2800" dirty="0"/>
              <a:t>ὁ δὲ αὐτήν οὐχ </a:t>
            </a:r>
            <a:r>
              <a:rPr lang="el-GR" sz="2800" dirty="0" smtClean="0"/>
              <a:t>ὁρᾷ</a:t>
            </a:r>
            <a:endParaRPr lang="en-US" sz="2800" dirty="0"/>
          </a:p>
          <a:p>
            <a:r>
              <a:rPr lang="el-GR" dirty="0"/>
              <a:t>ὁ μὲν λύκος τὴν κόρην ὁρᾷ</a:t>
            </a:r>
          </a:p>
          <a:p>
            <a:pPr lvl="1"/>
            <a:r>
              <a:rPr lang="LID9216" sz="2800" dirty="0" smtClean="0"/>
              <a:t>ἡ δὲ αὐτὸν οὐχ ὁρᾷ</a:t>
            </a:r>
            <a:endParaRPr lang="en-US" sz="2800" dirty="0"/>
          </a:p>
          <a:p>
            <a:r>
              <a:rPr lang="el-GR" dirty="0"/>
              <a:t>ἡμεῖς τοὺς λύκους </a:t>
            </a:r>
            <a:r>
              <a:rPr lang="el-GR" dirty="0" smtClean="0"/>
              <a:t>ὁρ</a:t>
            </a:r>
            <a:r>
              <a:rPr lang="LID9216" dirty="0" smtClean="0"/>
              <a:t>ῶμεν</a:t>
            </a:r>
          </a:p>
          <a:p>
            <a:pPr lvl="1"/>
            <a:r>
              <a:rPr lang="LID9216" dirty="0" smtClean="0"/>
              <a:t>[</a:t>
            </a:r>
            <a:r>
              <a:rPr lang="en-US" dirty="0" smtClean="0"/>
              <a:t>But the wolves don’t see us]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ἐγώ</a:t>
            </a:r>
          </a:p>
          <a:p>
            <a:pPr lvl="1">
              <a:lnSpc>
                <a:spcPct val="150000"/>
              </a:lnSpc>
            </a:pPr>
            <a:r>
              <a:rPr lang="el-GR" sz="2800" dirty="0" smtClean="0"/>
              <a:t>ἡμεῖς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σύ</a:t>
            </a:r>
          </a:p>
          <a:p>
            <a:pPr lvl="1">
              <a:lnSpc>
                <a:spcPct val="150000"/>
              </a:lnSpc>
            </a:pPr>
            <a:r>
              <a:rPr lang="el-GR" sz="2800" dirty="0" smtClean="0"/>
              <a:t>ὑμεῖς</a:t>
            </a:r>
            <a:endParaRPr lang="en-US" sz="280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αὐτοῦ, αὐτῆς, </a:t>
            </a:r>
            <a:r>
              <a:rPr lang="el-GR" dirty="0" smtClean="0"/>
              <a:t>αὐτοῦ</a:t>
            </a:r>
            <a:endParaRPr lang="LID9216" dirty="0" smtClean="0"/>
          </a:p>
          <a:p>
            <a:r>
              <a:rPr lang="el-GR" dirty="0" smtClean="0"/>
              <a:t>αὐτ</a:t>
            </a:r>
            <a:r>
              <a:rPr lang="LID9216" dirty="0" smtClean="0"/>
              <a:t>ῶν</a:t>
            </a:r>
            <a:r>
              <a:rPr lang="el-GR" dirty="0" smtClean="0"/>
              <a:t>, αὐτ</a:t>
            </a:r>
            <a:r>
              <a:rPr lang="LID9216" dirty="0" smtClean="0"/>
              <a:t>ῶν</a:t>
            </a:r>
            <a:r>
              <a:rPr lang="el-GR" dirty="0" smtClean="0"/>
              <a:t>, αὐτ</a:t>
            </a:r>
            <a:r>
              <a:rPr lang="LID9216" dirty="0" smtClean="0"/>
              <a:t>ῶν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25283" y="3209026"/>
            <a:ext cx="3539374" cy="1167335"/>
            <a:chOff x="1725283" y="3209026"/>
            <a:chExt cx="3539374" cy="1167335"/>
          </a:xfrm>
        </p:grpSpPr>
        <p:pic>
          <p:nvPicPr>
            <p:cNvPr id="1026" name="Picture 2" descr="Pointing at you emot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328" y="3484179"/>
              <a:ext cx="1235329" cy="892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1725283" y="3209026"/>
              <a:ext cx="2021357" cy="514909"/>
            </a:xfrm>
            <a:custGeom>
              <a:avLst/>
              <a:gdLst>
                <a:gd name="connsiteX0" fmla="*/ 2913888 w 2913888"/>
                <a:gd name="connsiteY0" fmla="*/ 256032 h 256032"/>
                <a:gd name="connsiteX1" fmla="*/ 0 w 2913888"/>
                <a:gd name="connsiteY1" fmla="*/ 0 h 256032"/>
                <a:gd name="connsiteX2" fmla="*/ 0 w 2913888"/>
                <a:gd name="connsiteY2" fmla="*/ 0 h 25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3888" h="256032">
                  <a:moveTo>
                    <a:pt x="2913888" y="25603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13747" y="4545158"/>
            <a:ext cx="2874341" cy="1419661"/>
            <a:chOff x="2413747" y="4545158"/>
            <a:chExt cx="2874341" cy="1419661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1355358"/>
                </p:ext>
              </p:extLst>
            </p:nvPr>
          </p:nvGraphicFramePr>
          <p:xfrm>
            <a:off x="4124577" y="4990625"/>
            <a:ext cx="1163511" cy="974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r:id="rId4" imgW="7961760" imgH="6666480" progId="">
                    <p:embed/>
                  </p:oleObj>
                </mc:Choice>
                <mc:Fallback>
                  <p:oleObj r:id="rId4" imgW="7961760" imgH="6666480" progId="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124577" y="4990625"/>
                          <a:ext cx="1163511" cy="9741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Freeform 11"/>
            <p:cNvSpPr/>
            <p:nvPr/>
          </p:nvSpPr>
          <p:spPr>
            <a:xfrm rot="1393618" flipV="1">
              <a:off x="2413747" y="4545158"/>
              <a:ext cx="1520476" cy="45719"/>
            </a:xfrm>
            <a:custGeom>
              <a:avLst/>
              <a:gdLst>
                <a:gd name="connsiteX0" fmla="*/ 1706880 w 1706880"/>
                <a:gd name="connsiteY0" fmla="*/ 707136 h 814364"/>
                <a:gd name="connsiteX1" fmla="*/ 560832 w 1706880"/>
                <a:gd name="connsiteY1" fmla="*/ 755904 h 814364"/>
                <a:gd name="connsiteX2" fmla="*/ 0 w 1706880"/>
                <a:gd name="connsiteY2" fmla="*/ 0 h 81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6880" h="814364">
                  <a:moveTo>
                    <a:pt x="1706880" y="707136"/>
                  </a:moveTo>
                  <a:cubicBezTo>
                    <a:pt x="1276096" y="790448"/>
                    <a:pt x="845312" y="873760"/>
                    <a:pt x="560832" y="755904"/>
                  </a:cubicBezTo>
                  <a:cubicBezTo>
                    <a:pt x="276352" y="638048"/>
                    <a:pt x="138176" y="319024"/>
                    <a:pt x="0" y="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69518" y="1477952"/>
            <a:ext cx="2083428" cy="565480"/>
            <a:chOff x="2243591" y="1813775"/>
            <a:chExt cx="2083428" cy="565480"/>
          </a:xfrm>
        </p:grpSpPr>
        <p:sp>
          <p:nvSpPr>
            <p:cNvPr id="22" name="Freeform 21"/>
            <p:cNvSpPr/>
            <p:nvPr/>
          </p:nvSpPr>
          <p:spPr>
            <a:xfrm rot="212018" flipV="1">
              <a:off x="2243591" y="2046099"/>
              <a:ext cx="1296377" cy="45719"/>
            </a:xfrm>
            <a:custGeom>
              <a:avLst/>
              <a:gdLst>
                <a:gd name="connsiteX0" fmla="*/ 2009955 w 2009955"/>
                <a:gd name="connsiteY0" fmla="*/ 95571 h 95571"/>
                <a:gd name="connsiteX1" fmla="*/ 0 w 2009955"/>
                <a:gd name="connsiteY1" fmla="*/ 680 h 9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9955" h="95571">
                  <a:moveTo>
                    <a:pt x="2009955" y="95571"/>
                  </a:moveTo>
                  <a:cubicBezTo>
                    <a:pt x="1122872" y="44531"/>
                    <a:pt x="235789" y="-6509"/>
                    <a:pt x="0" y="68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Journey to Surrender: 07/01/2012 - 08/01/2012 - Journey to ...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539" y="1813775"/>
              <a:ext cx="565480" cy="56548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391745" y="2480366"/>
            <a:ext cx="3321357" cy="565480"/>
            <a:chOff x="2391745" y="2480366"/>
            <a:chExt cx="3321357" cy="565480"/>
          </a:xfrm>
        </p:grpSpPr>
        <p:sp>
          <p:nvSpPr>
            <p:cNvPr id="5" name="Freeform 4"/>
            <p:cNvSpPr/>
            <p:nvPr/>
          </p:nvSpPr>
          <p:spPr>
            <a:xfrm rot="552520">
              <a:off x="2391745" y="2575872"/>
              <a:ext cx="1182015" cy="170886"/>
            </a:xfrm>
            <a:custGeom>
              <a:avLst/>
              <a:gdLst>
                <a:gd name="connsiteX0" fmla="*/ 2279904 w 2279904"/>
                <a:gd name="connsiteY0" fmla="*/ 0 h 0"/>
                <a:gd name="connsiteX1" fmla="*/ 0 w 22799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79904">
                  <a:moveTo>
                    <a:pt x="2279904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788213" y="2480366"/>
              <a:ext cx="1924889" cy="565480"/>
              <a:chOff x="3788213" y="2480366"/>
              <a:chExt cx="1924889" cy="565480"/>
            </a:xfrm>
          </p:grpSpPr>
          <p:pic>
            <p:nvPicPr>
              <p:cNvPr id="20" name="Picture 19" descr="Journey to Surrender: 07/01/2012 - 08/01/2012 - Journey to ...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8213" y="2480366"/>
                <a:ext cx="565480" cy="565480"/>
              </a:xfrm>
              <a:prstGeom prst="rect">
                <a:avLst/>
              </a:prstGeom>
            </p:spPr>
          </p:pic>
          <p:pic>
            <p:nvPicPr>
              <p:cNvPr id="28" name="Picture 27" descr="Journey to Surrender: 07/01/2012 - 08/01/2012 - Journey to ...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0474" y="2480366"/>
                <a:ext cx="565480" cy="565480"/>
              </a:xfrm>
              <a:prstGeom prst="rect">
                <a:avLst/>
              </a:prstGeom>
            </p:spPr>
          </p:pic>
          <p:pic>
            <p:nvPicPr>
              <p:cNvPr id="29" name="Picture 28" descr="Journey to Surrender: 07/01/2012 - 08/01/2012 - Journey to ...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622" y="2480366"/>
                <a:ext cx="565480" cy="565480"/>
              </a:xfrm>
              <a:prstGeom prst="rect">
                <a:avLst/>
              </a:prstGeom>
            </p:spPr>
          </p:pic>
        </p:grpSp>
      </p:grpSp>
      <p:pic>
        <p:nvPicPr>
          <p:cNvPr id="21" name="Picture 20" descr="3rd place Trophy - Wisc-Online O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48" y="1773349"/>
            <a:ext cx="1344544" cy="16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Pronouns Drill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62951"/>
          <a:ext cx="8229600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000" u="none" strike="noStrike" baseline="30000" dirty="0"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 per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000" u="none" strike="noStrike" baseline="30000" dirty="0"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 per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000" u="none" strike="noStrike" baseline="3000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 per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singular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“I”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“you”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“he”/“she”/ “it”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masc/fem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/fem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neut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sngStrike" dirty="0">
                          <a:effectLst/>
                          <a:latin typeface="Calibri" panose="020F0502020204030204" pitchFamily="34" charset="0"/>
                        </a:rPr>
                        <a:t>                 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sngStrike">
                          <a:effectLst/>
                          <a:latin typeface="Calibri" panose="020F0502020204030204" pitchFamily="34" charset="0"/>
                        </a:rPr>
                        <a:t>                 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sngStrike" dirty="0">
                          <a:effectLst/>
                          <a:latin typeface="Calibri" panose="020F0502020204030204" pitchFamily="34" charset="0"/>
                        </a:rPr>
                        <a:t>                 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plural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“we”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“you(-all)”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“they”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sngStrike">
                          <a:effectLst/>
                          <a:latin typeface="Calibri" panose="020F0502020204030204" pitchFamily="34" charset="0"/>
                        </a:rPr>
                        <a:t>                 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sngStrike" dirty="0">
                          <a:effectLst/>
                          <a:latin typeface="Calibri" panose="020F0502020204030204" pitchFamily="34" charset="0"/>
                        </a:rPr>
                        <a:t>                 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sngStrike" dirty="0">
                          <a:effectLst/>
                          <a:latin typeface="Calibri" panose="020F0502020204030204" pitchFamily="34" charset="0"/>
                        </a:rPr>
                        <a:t>                 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0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2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755</TotalTime>
  <Words>747</Words>
  <Application>Microsoft Office PowerPoint</Application>
  <PresentationFormat>Widescreen</PresentationFormat>
  <Paragraphs>202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Gill Sans MT</vt:lpstr>
      <vt:lpstr>Wingdings</vt:lpstr>
      <vt:lpstr>grk101-102</vt:lpstr>
      <vt:lpstr>Chapter 5</vt:lpstr>
      <vt:lpstr>Announcements</vt:lpstr>
      <vt:lpstr>Ὁ λύκος, “The Wolf”</vt:lpstr>
      <vt:lpstr>Contract Verbs in -α: ὁράω, “I see” (stem: ὁρα-)</vt:lpstr>
      <vt:lpstr>Contract Verbs in -α: ὁράω, “I see” (stem: ὁρα-)</vt:lpstr>
      <vt:lpstr>Vocab</vt:lpstr>
      <vt:lpstr>Article + δέ</vt:lpstr>
      <vt:lpstr>Vocab</vt:lpstr>
      <vt:lpstr>Personal Pronouns Drill</vt:lpstr>
      <vt:lpstr>Personal Pronouns Drill</vt:lpstr>
      <vt:lpstr>Personal Pronouns Drill</vt:lpstr>
      <vt:lpstr>Greek Religion</vt:lpstr>
      <vt:lpstr>concepts, terms</vt:lpstr>
      <vt:lpstr>religious space: the temple</vt:lpstr>
      <vt:lpstr>temple (cont.)</vt:lpstr>
      <vt:lpstr>Epithets, Function: Aphrodite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ch3 various: grammar, etc.</dc:title>
  <dc:creator>Scholtz, Andrew</dc:creator>
  <cp:lastModifiedBy>Scholtz, Andrew</cp:lastModifiedBy>
  <cp:revision>71</cp:revision>
  <cp:lastPrinted>2019-03-07T15:02:43Z</cp:lastPrinted>
  <dcterms:created xsi:type="dcterms:W3CDTF">2019-02-21T13:11:41Z</dcterms:created>
  <dcterms:modified xsi:type="dcterms:W3CDTF">2021-03-29T19:58:33Z</dcterms:modified>
</cp:coreProperties>
</file>