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7" r:id="rId3"/>
    <p:sldId id="286" r:id="rId4"/>
    <p:sldId id="293" r:id="rId5"/>
    <p:sldId id="285" r:id="rId6"/>
    <p:sldId id="278" r:id="rId7"/>
    <p:sldId id="281" r:id="rId8"/>
    <p:sldId id="291" r:id="rId9"/>
    <p:sldId id="298" r:id="rId10"/>
    <p:sldId id="297" r:id="rId11"/>
    <p:sldId id="280" r:id="rId12"/>
    <p:sldId id="300" r:id="rId13"/>
    <p:sldId id="292" r:id="rId14"/>
    <p:sldId id="301" r:id="rId15"/>
    <p:sldId id="305" r:id="rId16"/>
    <p:sldId id="306" r:id="rId17"/>
    <p:sldId id="274" r:id="rId18"/>
    <p:sldId id="283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FE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396" autoAdjust="0"/>
    <p:restoredTop sz="94434" autoAdjust="0"/>
  </p:normalViewPr>
  <p:slideViewPr>
    <p:cSldViewPr snapToGrid="0">
      <p:cViewPr varScale="1">
        <p:scale>
          <a:sx n="105" d="100"/>
          <a:sy n="105" d="100"/>
        </p:scale>
        <p:origin x="14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-253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9F380D05-2BA0-4E23-995B-2111A765DB4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1ECAF82B-55F1-4425-8CD6-4D221FA3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76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43050" y="473075"/>
            <a:ext cx="3924300" cy="220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2788920"/>
            <a:ext cx="560832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12B0A-34DB-4896-B34C-2A720438CA56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9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4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2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2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2904915"/>
            <a:ext cx="10363200" cy="656718"/>
          </a:xfrm>
        </p:spPr>
        <p:txBody>
          <a:bodyPr/>
          <a:lstStyle/>
          <a:p>
            <a:r>
              <a:rPr lang="en-US" dirty="0" err="1" smtClean="0"/>
              <a:t>athenaze</a:t>
            </a:r>
            <a:r>
              <a:rPr lang="en-US" dirty="0" smtClean="0"/>
              <a:t> – </a:t>
            </a:r>
            <a:r>
              <a:rPr lang="en-US" dirty="0" err="1" smtClean="0"/>
              <a:t>grk</a:t>
            </a:r>
            <a:r>
              <a:rPr lang="en-US" smtClean="0"/>
              <a:t> 101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306033"/>
              </p:ext>
            </p:extLst>
          </p:nvPr>
        </p:nvGraphicFramePr>
        <p:xfrm>
          <a:off x="571500" y="457200"/>
          <a:ext cx="10972801" cy="5376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indicative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infinitive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participle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sing.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μεῖσθ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to be going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to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μούμενος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, 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μουμένη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,</a:t>
                      </a:r>
                      <a:b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</a:b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μούμενον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going to be tired,</a:t>
                      </a:r>
                      <a:br>
                        <a:rPr lang="en-US" sz="1800" kern="800">
                          <a:effectLst/>
                        </a:rPr>
                      </a:br>
                      <a:r>
                        <a:rPr lang="en-US" sz="1800" kern="800">
                          <a:effectLst/>
                        </a:rPr>
                        <a:t>in order to be tired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μοῦμ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μεῖ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μεῖτ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he/she/it will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plur.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μούμεθ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α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we’ll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μεῖσθε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μοῦντ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they’ll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2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091203"/>
              </p:ext>
            </p:extLst>
          </p:nvPr>
        </p:nvGraphicFramePr>
        <p:xfrm>
          <a:off x="571500" y="457200"/>
          <a:ext cx="10972801" cy="5376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indicative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infinitive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participle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sing.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καμεῖσθαι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to be going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to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effectLst/>
                        </a:rPr>
                        <a:t>μούμενος</a:t>
                      </a:r>
                      <a:r>
                        <a:rPr lang="en-US" sz="1800" kern="800" dirty="0">
                          <a:effectLst/>
                        </a:rPr>
                        <a:t>, κα</a:t>
                      </a:r>
                      <a:r>
                        <a:rPr lang="en-US" sz="1800" kern="800" dirty="0" err="1">
                          <a:effectLst/>
                        </a:rPr>
                        <a:t>μουμένη</a:t>
                      </a:r>
                      <a:r>
                        <a:rPr lang="en-US" sz="1800" kern="800" dirty="0">
                          <a:effectLst/>
                        </a:rPr>
                        <a:t>,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κα</a:t>
                      </a:r>
                      <a:r>
                        <a:rPr lang="en-US" sz="1800" kern="800" dirty="0" err="1">
                          <a:effectLst/>
                        </a:rPr>
                        <a:t>μούμενον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going to be tired,</a:t>
                      </a:r>
                      <a:br>
                        <a:rPr lang="en-US" sz="1800" kern="800">
                          <a:effectLst/>
                        </a:rPr>
                      </a:br>
                      <a:r>
                        <a:rPr lang="en-US" sz="1800" kern="800">
                          <a:effectLst/>
                        </a:rPr>
                        <a:t>in order to be tired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καμοῦμαι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καμεῖ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καμεῖται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he/she/it will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plur.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καμούμεθα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we’ll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καμεῖσθε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3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καμοῦνται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they’ll be tired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83462"/>
              </p:ext>
            </p:extLst>
          </p:nvPr>
        </p:nvGraphicFramePr>
        <p:xfrm>
          <a:off x="571500" y="1790700"/>
          <a:ext cx="109728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indicative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imperative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infinitive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participle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FUT/PRES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FUT/PRES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kern="8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εἶμι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go</a:t>
                      </a:r>
                      <a:b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ἰέν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going</a:t>
                      </a:r>
                      <a:b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ἰών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ἰοῦσ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 ἰόν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εἶ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ἴθι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εἶσι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(ν)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ἴμεν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ἴτε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ἴτε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ἴασι(ν)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ἔρχομαι </a:t>
            </a:r>
            <a:r>
              <a:rPr lang="en-US" dirty="0" smtClean="0"/>
              <a:t>“go”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ἔρχομαι </a:t>
            </a:r>
            <a:r>
              <a:rPr lang="en-US" dirty="0" smtClean="0"/>
              <a:t>“go”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46037"/>
              </p:ext>
            </p:extLst>
          </p:nvPr>
        </p:nvGraphicFramePr>
        <p:xfrm>
          <a:off x="571500" y="1790700"/>
          <a:ext cx="109728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indicative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imperative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infinitive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participle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FUT/PRES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FUT/PRES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kern="800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εἶμι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go</a:t>
                      </a:r>
                      <a:b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ἰέν</a:t>
                      </a: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going</a:t>
                      </a:r>
                      <a:b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ἰών</a:t>
                      </a: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ἰοῦσ</a:t>
                      </a: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 ἰόν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kern="800" baseline="30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εἶ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ἴθι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kern="800" baseline="30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εἶσι</a:t>
                      </a: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(ν)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kern="800" baseline="30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ἴμεν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kern="800" baseline="30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ἴτε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ἴτε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kern="800" baseline="30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ἴασι(ν)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kern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0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Let’s speak Greek!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dirty="0" smtClean="0"/>
              <a:t>τί ποιεῖς </a:t>
            </a:r>
            <a:r>
              <a:rPr lang="cpg-Grek" dirty="0" smtClean="0"/>
              <a:t>νῦν </a:t>
            </a:r>
            <a:r>
              <a:rPr lang="cpg-Grek" sz="2800" dirty="0" smtClean="0"/>
              <a:t>(</a:t>
            </a:r>
            <a:r>
              <a:rPr lang="en-US" sz="2800" dirty="0" smtClean="0"/>
              <a:t>“right now,” present time, present tense)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  <a:r>
              <a:rPr lang="cpg-Grek" dirty="0" smtClean="0"/>
              <a:t>πότερον...</a:t>
            </a:r>
            <a:endParaRPr lang="el-GR" dirty="0" smtClean="0"/>
          </a:p>
          <a:p>
            <a:pPr lvl="1">
              <a:spcAft>
                <a:spcPts val="1200"/>
              </a:spcAft>
            </a:pPr>
            <a:r>
              <a:rPr lang="el-GR" dirty="0" smtClean="0"/>
              <a:t>τὴν σφαῖραν βάλλ</a:t>
            </a:r>
            <a:r>
              <a:rPr lang="cpg-Grek" dirty="0" smtClean="0"/>
              <a:t>εις, ἢ</a:t>
            </a:r>
          </a:p>
          <a:p>
            <a:pPr lvl="1">
              <a:spcAft>
                <a:spcPts val="1200"/>
              </a:spcAft>
            </a:pPr>
            <a:r>
              <a:rPr lang="el-GR" dirty="0" smtClean="0"/>
              <a:t>ἔρχ</a:t>
            </a:r>
            <a:r>
              <a:rPr lang="cpg-Grek" dirty="0" smtClean="0"/>
              <a:t>ει</a:t>
            </a:r>
            <a:r>
              <a:rPr lang="el-GR" dirty="0" smtClean="0"/>
              <a:t> </a:t>
            </a:r>
            <a:r>
              <a:rPr lang="el-GR" dirty="0"/>
              <a:t>πρὸς τὸ </a:t>
            </a:r>
            <a:r>
              <a:rPr lang="el-GR" dirty="0" smtClean="0"/>
              <a:t>ἄστυ</a:t>
            </a:r>
            <a:r>
              <a:rPr lang="cpg-Grek" dirty="0" smtClean="0"/>
              <a:t>, ἢ</a:t>
            </a:r>
            <a:endParaRPr lang="el-GR" dirty="0" smtClean="0"/>
          </a:p>
          <a:p>
            <a:pPr lvl="1">
              <a:spcAft>
                <a:spcPts val="1200"/>
              </a:spcAft>
            </a:pPr>
            <a:r>
              <a:rPr lang="el-GR" dirty="0" smtClean="0"/>
              <a:t>οὐ ποι</a:t>
            </a:r>
            <a:r>
              <a:rPr lang="cpg-Grek" dirty="0" smtClean="0"/>
              <a:t>ήσεις </a:t>
            </a:r>
            <a:r>
              <a:rPr lang="el-GR" dirty="0" smtClean="0"/>
              <a:t>οὐδέν· κάμν</a:t>
            </a:r>
            <a:r>
              <a:rPr lang="cpg-Grek" dirty="0" smtClean="0"/>
              <a:t>εις </a:t>
            </a:r>
            <a:r>
              <a:rPr lang="el-GR" dirty="0" smtClean="0"/>
              <a:t>γάρ</a:t>
            </a:r>
          </a:p>
          <a:p>
            <a:r>
              <a:rPr lang="el-GR" dirty="0" smtClean="0"/>
              <a:t>καὶ αὔριον</a:t>
            </a:r>
            <a:r>
              <a:rPr lang="cpg-Grek" dirty="0" smtClean="0"/>
              <a:t>·</a:t>
            </a:r>
            <a:r>
              <a:rPr lang="el-GR" dirty="0" smtClean="0"/>
              <a:t> τί ποι</a:t>
            </a:r>
            <a:r>
              <a:rPr lang="cpg-Grek" dirty="0" smtClean="0"/>
              <a:t>ή</a:t>
            </a:r>
            <a:r>
              <a:rPr lang="el-GR" dirty="0" smtClean="0"/>
              <a:t>ε</a:t>
            </a:r>
            <a:r>
              <a:rPr lang="cpg-Grek" dirty="0" smtClean="0"/>
              <a:t>ι</a:t>
            </a:r>
            <a:r>
              <a:rPr lang="el-GR" dirty="0" smtClean="0"/>
              <a:t>ς </a:t>
            </a:r>
            <a:r>
              <a:rPr lang="en-US" sz="2800" dirty="0" smtClean="0"/>
              <a:t>(</a:t>
            </a:r>
            <a:r>
              <a:rPr lang="en-US" sz="2800" dirty="0" err="1" smtClean="0"/>
              <a:t>fut</a:t>
            </a:r>
            <a:r>
              <a:rPr lang="en-US" sz="2800" dirty="0" smtClean="0"/>
              <a:t> time and tense)</a:t>
            </a:r>
            <a:r>
              <a:rPr lang="el-GR" dirty="0" smtClean="0"/>
              <a:t>;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91014" y="2337670"/>
            <a:ext cx="3841774" cy="820034"/>
            <a:chOff x="6635372" y="2097902"/>
            <a:chExt cx="3841774" cy="820034"/>
          </a:xfrm>
        </p:grpSpPr>
        <p:pic>
          <p:nvPicPr>
            <p:cNvPr id="4" name="Picture 3" descr="Softball Baseball Ball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372" y="2332732"/>
              <a:ext cx="509139" cy="509139"/>
            </a:xfrm>
            <a:prstGeom prst="rect">
              <a:avLst/>
            </a:prstGeom>
          </p:spPr>
        </p:pic>
        <p:pic>
          <p:nvPicPr>
            <p:cNvPr id="7" name="Picture 6" descr="Man Clip Art | Free Stock Photo | Illustration of a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7112" y="2097902"/>
              <a:ext cx="820034" cy="820034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 rot="21183646">
              <a:off x="7242968" y="2131958"/>
              <a:ext cx="2595199" cy="277684"/>
            </a:xfrm>
            <a:custGeom>
              <a:avLst/>
              <a:gdLst>
                <a:gd name="connsiteX0" fmla="*/ 3300984 w 3300984"/>
                <a:gd name="connsiteY0" fmla="*/ 440289 h 568305"/>
                <a:gd name="connsiteX1" fmla="*/ 2130552 w 3300984"/>
                <a:gd name="connsiteY1" fmla="*/ 1377 h 568305"/>
                <a:gd name="connsiteX2" fmla="*/ 0 w 3300984"/>
                <a:gd name="connsiteY2" fmla="*/ 568305 h 568305"/>
                <a:gd name="connsiteX3" fmla="*/ 0 w 3300984"/>
                <a:gd name="connsiteY3" fmla="*/ 568305 h 56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0984" h="568305">
                  <a:moveTo>
                    <a:pt x="3300984" y="440289"/>
                  </a:moveTo>
                  <a:cubicBezTo>
                    <a:pt x="2990850" y="210165"/>
                    <a:pt x="2680716" y="-19959"/>
                    <a:pt x="2130552" y="1377"/>
                  </a:cubicBezTo>
                  <a:cubicBezTo>
                    <a:pt x="1580388" y="22713"/>
                    <a:pt x="0" y="568305"/>
                    <a:pt x="0" y="568305"/>
                  </a:cubicBezTo>
                  <a:lnTo>
                    <a:pt x="0" y="568305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18208" y="2922616"/>
            <a:ext cx="3719327" cy="973242"/>
            <a:chOff x="7825698" y="2638639"/>
            <a:chExt cx="3719327" cy="9732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698" y="2823855"/>
              <a:ext cx="788026" cy="788026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8769172" y="3226266"/>
              <a:ext cx="1225296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City Buildings Skyscrapers · Free vector graphic on Pixabay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480" y="2638639"/>
              <a:ext cx="1448545" cy="973241"/>
            </a:xfrm>
            <a:prstGeom prst="rect">
              <a:avLst/>
            </a:prstGeom>
          </p:spPr>
        </p:pic>
      </p:grpSp>
      <p:pic>
        <p:nvPicPr>
          <p:cNvPr id="18" name="Picture 17" descr="The Cox Quads: Just when I think we're in the clear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49" y="4092445"/>
            <a:ext cx="630438" cy="7050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04" y="5442057"/>
            <a:ext cx="1367409" cy="12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τί ποιεῖ ὁ βασιλεύς;</a:t>
            </a:r>
          </a:p>
          <a:p>
            <a:pPr lvl="1"/>
            <a:r>
              <a:rPr lang="el-GR" dirty="0" smtClean="0"/>
              <a:t>ἄγγελος, -ου, ὁ</a:t>
            </a:r>
          </a:p>
          <a:p>
            <a:pPr lvl="1"/>
            <a:r>
              <a:rPr lang="el-GR" dirty="0" smtClean="0"/>
              <a:t>ἀκούω ἀκούσομαι ἤκουσα</a:t>
            </a:r>
            <a:endParaRPr lang="en-US" dirty="0" smtClean="0"/>
          </a:p>
          <a:p>
            <a:pPr lvl="1"/>
            <a:r>
              <a:rPr lang="el-GR" dirty="0" smtClean="0"/>
              <a:t>λόγος, -ου, ὁ</a:t>
            </a:r>
            <a:endParaRPr lang="en-US" dirty="0"/>
          </a:p>
        </p:txBody>
      </p:sp>
      <p:pic>
        <p:nvPicPr>
          <p:cNvPr id="6" name="Picture 5" descr="King PNG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3" y="3084884"/>
            <a:ext cx="2674383" cy="2964904"/>
          </a:xfrm>
          <a:prstGeom prst="rect">
            <a:avLst/>
          </a:prstGeom>
        </p:spPr>
      </p:pic>
      <p:pic>
        <p:nvPicPr>
          <p:cNvPr id="7" name="Picture 6" descr="Mundu Txik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639295"/>
            <a:ext cx="691003" cy="1159810"/>
          </a:xfrm>
          <a:prstGeom prst="rect">
            <a:avLst/>
          </a:prstGeom>
        </p:spPr>
      </p:pic>
      <p:pic>
        <p:nvPicPr>
          <p:cNvPr id="9" name="Picture 8" descr="Final Project | CCTP711: Semiotics and Cognitive Technolog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8350" y="3403983"/>
            <a:ext cx="2828925" cy="2400300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6711696" y="2397768"/>
            <a:ext cx="4440008" cy="1351272"/>
          </a:xfrm>
          <a:custGeom>
            <a:avLst/>
            <a:gdLst>
              <a:gd name="connsiteX0" fmla="*/ 0 w 5722325"/>
              <a:gd name="connsiteY0" fmla="*/ 1041171 h 1452877"/>
              <a:gd name="connsiteX1" fmla="*/ 1351722 w 5722325"/>
              <a:gd name="connsiteY1" fmla="*/ 236102 h 1452877"/>
              <a:gd name="connsiteX2" fmla="*/ 2922104 w 5722325"/>
              <a:gd name="connsiteY2" fmla="*/ 47258 h 1452877"/>
              <a:gd name="connsiteX3" fmla="*/ 4641574 w 5722325"/>
              <a:gd name="connsiteY3" fmla="*/ 57197 h 1452877"/>
              <a:gd name="connsiteX4" fmla="*/ 5665304 w 5722325"/>
              <a:gd name="connsiteY4" fmla="*/ 673423 h 1452877"/>
              <a:gd name="connsiteX5" fmla="*/ 5506278 w 5722325"/>
              <a:gd name="connsiteY5" fmla="*/ 1359223 h 1452877"/>
              <a:gd name="connsiteX6" fmla="*/ 4790661 w 5722325"/>
              <a:gd name="connsiteY6" fmla="*/ 1428797 h 14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2325" h="1452877">
                <a:moveTo>
                  <a:pt x="0" y="1041171"/>
                </a:moveTo>
                <a:cubicBezTo>
                  <a:pt x="432352" y="721462"/>
                  <a:pt x="864705" y="401754"/>
                  <a:pt x="1351722" y="236102"/>
                </a:cubicBezTo>
                <a:cubicBezTo>
                  <a:pt x="1838739" y="70450"/>
                  <a:pt x="2373795" y="77075"/>
                  <a:pt x="2922104" y="47258"/>
                </a:cubicBezTo>
                <a:cubicBezTo>
                  <a:pt x="3470413" y="17440"/>
                  <a:pt x="4184374" y="-47164"/>
                  <a:pt x="4641574" y="57197"/>
                </a:cubicBezTo>
                <a:cubicBezTo>
                  <a:pt x="5098774" y="161558"/>
                  <a:pt x="5521187" y="456419"/>
                  <a:pt x="5665304" y="673423"/>
                </a:cubicBezTo>
                <a:cubicBezTo>
                  <a:pt x="5809421" y="890427"/>
                  <a:pt x="5652052" y="1233327"/>
                  <a:pt x="5506278" y="1359223"/>
                </a:cubicBezTo>
                <a:cubicBezTo>
                  <a:pt x="5360504" y="1485119"/>
                  <a:pt x="5075582" y="1456958"/>
                  <a:pt x="4790661" y="1428797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ree photo Boy Colorful Clipart The Speech Bubble Kid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65" y="261730"/>
            <a:ext cx="1762539" cy="17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τίνες εἰσὶ</a:t>
            </a:r>
          </a:p>
          <a:p>
            <a:pPr lvl="1"/>
            <a:r>
              <a:rPr lang="el-GR" dirty="0" smtClean="0"/>
              <a:t>αἱ τότε;</a:t>
            </a:r>
          </a:p>
          <a:p>
            <a:pPr lvl="1"/>
            <a:r>
              <a:rPr lang="el-GR" dirty="0" smtClean="0"/>
              <a:t>αἱ νῦν;</a:t>
            </a:r>
            <a:endParaRPr lang="en-US" dirty="0" smtClean="0"/>
          </a:p>
          <a:p>
            <a:pPr lvl="1"/>
            <a:r>
              <a:rPr lang="el-GR" dirty="0" smtClean="0"/>
              <a:t>αἱ ἔπειτα;</a:t>
            </a:r>
            <a:endParaRPr lang="en-US" dirty="0"/>
          </a:p>
        </p:txBody>
      </p:sp>
      <p:pic>
        <p:nvPicPr>
          <p:cNvPr id="11" name="Picture 10" descr="Today is the Moment of Christ’s Presence, A Sermon on Luk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25" y="1062477"/>
            <a:ext cx="5415958" cy="38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Impersonal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81200" y="1865871"/>
            <a:ext cx="4040188" cy="2134630"/>
          </a:xfrm>
        </p:spPr>
        <p:txBody>
          <a:bodyPr/>
          <a:lstStyle/>
          <a:p>
            <a:r>
              <a:rPr lang="el-GR" dirty="0" smtClean="0"/>
              <a:t>ἔξεστι </a:t>
            </a:r>
            <a:r>
              <a:rPr lang="en-US" dirty="0" smtClean="0"/>
              <a:t>(+ dative)</a:t>
            </a:r>
            <a:endParaRPr lang="el-GR" dirty="0" smtClean="0"/>
          </a:p>
          <a:p>
            <a:r>
              <a:rPr lang="el-GR" dirty="0" smtClean="0"/>
              <a:t>δεῖ </a:t>
            </a:r>
            <a:r>
              <a:rPr lang="en-US" dirty="0" smtClean="0"/>
              <a:t>(+ acc.)</a:t>
            </a:r>
          </a:p>
          <a:p>
            <a:r>
              <a:rPr lang="el-GR" dirty="0" smtClean="0"/>
              <a:t>καιρός ἐστι</a:t>
            </a:r>
          </a:p>
          <a:p>
            <a:r>
              <a:rPr lang="el-GR" dirty="0" smtClean="0"/>
              <a:t>(οὐ) δυνατόν ἐστι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Infinitve</a:t>
            </a:r>
            <a:r>
              <a:rPr lang="en-US" dirty="0" smtClean="0"/>
              <a:t> Phrases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1865871"/>
            <a:ext cx="4041775" cy="2134630"/>
          </a:xfrm>
        </p:spPr>
        <p:txBody>
          <a:bodyPr/>
          <a:lstStyle/>
          <a:p>
            <a:r>
              <a:rPr lang="el-GR" dirty="0"/>
              <a:t>τὴν σφαῖραν βάλλειν</a:t>
            </a:r>
            <a:r>
              <a:rPr lang="cpg-Grek" dirty="0"/>
              <a:t>, ἢ</a:t>
            </a:r>
            <a:endParaRPr lang="el-GR" dirty="0"/>
          </a:p>
          <a:p>
            <a:r>
              <a:rPr lang="cpg-Grek" dirty="0"/>
              <a:t>ἔρχεσθαι</a:t>
            </a:r>
            <a:r>
              <a:rPr lang="el-GR" dirty="0"/>
              <a:t> πρὸς τὸ ἄστυ</a:t>
            </a:r>
            <a:r>
              <a:rPr lang="cpg-Grek" dirty="0"/>
              <a:t>, ἢ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567110" y="3600436"/>
            <a:ext cx="252889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Question words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ἆρα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ποῖ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πόθεν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πότε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ποῦ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πῶς</a:t>
            </a:r>
          </a:p>
          <a:p>
            <a:pPr marL="342900" indent="-342900"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τί; τίς/τί;</a:t>
            </a:r>
            <a:endParaRPr lang="en-US" sz="24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1582400" cy="4946822"/>
          </a:xfrm>
        </p:spPr>
        <p:txBody>
          <a:bodyPr/>
          <a:lstStyle/>
          <a:p>
            <a:r>
              <a:rPr lang="cpg-Grek" dirty="0" smtClean="0"/>
              <a:t>πότερον</a:t>
            </a:r>
            <a:r>
              <a:rPr lang="el-GR" dirty="0" smtClean="0"/>
              <a:t> ἔξεστί </a:t>
            </a:r>
            <a:r>
              <a:rPr lang="cpg-Grek" dirty="0" smtClean="0"/>
              <a:t>τινι</a:t>
            </a:r>
            <a:r>
              <a:rPr lang="el-GR" dirty="0" smtClean="0"/>
              <a:t> / δεῖ </a:t>
            </a:r>
            <a:r>
              <a:rPr lang="cpg-Grek" dirty="0" smtClean="0"/>
              <a:t>τινα / καιρός ἐστι / δυνατόν ἐστι</a:t>
            </a:r>
            <a:endParaRPr lang="el-GR" dirty="0" smtClean="0"/>
          </a:p>
          <a:p>
            <a:pPr lvl="1"/>
            <a:r>
              <a:rPr lang="el-GR" dirty="0"/>
              <a:t>τὴν σφαῖραν </a:t>
            </a:r>
            <a:r>
              <a:rPr lang="el-GR" dirty="0" smtClean="0"/>
              <a:t>βάλλειν</a:t>
            </a:r>
            <a:r>
              <a:rPr lang="cpg-Grek" dirty="0" smtClean="0"/>
              <a:t>, </a:t>
            </a:r>
            <a:r>
              <a:rPr lang="cpg-Grek" dirty="0"/>
              <a:t>ἢ</a:t>
            </a:r>
            <a:endParaRPr lang="el-GR" dirty="0" smtClean="0"/>
          </a:p>
          <a:p>
            <a:pPr lvl="1"/>
            <a:r>
              <a:rPr lang="cpg-Grek" dirty="0" smtClean="0"/>
              <a:t>ἔρχεσθαι</a:t>
            </a:r>
            <a:r>
              <a:rPr lang="el-GR" dirty="0"/>
              <a:t> πρὸς τὸ ἄστυ</a:t>
            </a:r>
            <a:r>
              <a:rPr lang="cpg-Grek" dirty="0" smtClean="0"/>
              <a:t>, </a:t>
            </a:r>
            <a:r>
              <a:rPr lang="cpg-Grek" dirty="0"/>
              <a:t>ἢ</a:t>
            </a:r>
            <a:endParaRPr lang="el-GR" dirty="0" smtClean="0"/>
          </a:p>
          <a:p>
            <a:r>
              <a:rPr lang="el-GR" dirty="0" smtClean="0"/>
              <a:t>ἆρα εἶ ὡς</a:t>
            </a:r>
          </a:p>
          <a:p>
            <a:pPr lvl="1"/>
            <a:r>
              <a:rPr lang="el-GR" dirty="0" smtClean="0"/>
              <a:t>σώσουσα τὸν παῖδα;</a:t>
            </a:r>
          </a:p>
          <a:p>
            <a:pPr lvl="1"/>
            <a:r>
              <a:rPr lang="el-GR" dirty="0" smtClean="0"/>
              <a:t>θεᾱσομένη τὰς τραγουδίας;</a:t>
            </a:r>
          </a:p>
        </p:txBody>
      </p:sp>
    </p:spTree>
    <p:extLst>
      <p:ext uri="{BB962C8B-B14F-4D97-AF65-F5344CB8AC3E}">
        <p14:creationId xmlns:p14="http://schemas.microsoft.com/office/powerpoint/2010/main" val="946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mxp1-1.xx.fbcdn.net/v/t1.0-9/119814539_1473250576212266_1598680375301783033_n.jpg?_nc_cat=106&amp;_nc_sid=825194&amp;_nc_ohc=kTYoy-EnpmwAX-dBOi8&amp;_nc_ht=scontent-mxp1-1.xx&amp;oh=cb004bb112f357dd1f0e998f7df39b1c&amp;oe=5F8D23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80" y="0"/>
            <a:ext cx="6242241" cy="68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Grid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896045"/>
              </p:ext>
            </p:extLst>
          </p:nvPr>
        </p:nvGraphicFramePr>
        <p:xfrm>
          <a:off x="896816" y="1470810"/>
          <a:ext cx="10398369" cy="49377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6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indicative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sing.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plur</a:t>
                      </a: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4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4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infinitive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participle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5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λαλῶμεν 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pg-Grek" dirty="0" smtClean="0"/>
              <a:t>ἔχω</a:t>
            </a:r>
            <a:r>
              <a:rPr lang="en-US" dirty="0" smtClean="0"/>
              <a:t> </a:t>
            </a:r>
            <a:r>
              <a:rPr lang="en-US" dirty="0"/>
              <a:t>principal parts</a:t>
            </a:r>
            <a:endParaRPr lang="el-GR" dirty="0"/>
          </a:p>
          <a:p>
            <a:pPr lvl="1"/>
            <a:r>
              <a:rPr lang="el-GR" dirty="0"/>
              <a:t>ἔχω, ἕξω/σχήσω, </a:t>
            </a:r>
            <a:r>
              <a:rPr lang="el-GR" dirty="0" smtClean="0"/>
              <a:t>ἔσχον</a:t>
            </a:r>
            <a:endParaRPr lang="cpg-Grek" dirty="0" smtClean="0"/>
          </a:p>
          <a:p>
            <a:pPr lvl="1"/>
            <a:r>
              <a:rPr lang="cpg-Grek" dirty="0" smtClean="0"/>
              <a:t>ποιέω, ___?___, ἐποίησα</a:t>
            </a:r>
            <a:endParaRPr lang="en-US" dirty="0" smtClean="0"/>
          </a:p>
          <a:p>
            <a:r>
              <a:rPr lang="en-US" dirty="0" smtClean="0"/>
              <a:t>Vocab</a:t>
            </a:r>
          </a:p>
          <a:p>
            <a:pPr lvl="1">
              <a:spcAft>
                <a:spcPts val="1200"/>
              </a:spcAft>
            </a:pPr>
            <a:r>
              <a:rPr lang="cpg-Grek" dirty="0" smtClean="0"/>
              <a:t>πῶς ἔχεις;</a:t>
            </a:r>
          </a:p>
          <a:p>
            <a:pPr lvl="1">
              <a:spcAft>
                <a:spcPts val="1200"/>
              </a:spcAft>
            </a:pPr>
            <a:r>
              <a:rPr lang="cpg-Grek" dirty="0" smtClean="0"/>
              <a:t>ἔχω καλῶς/κακῶς/μέσως</a:t>
            </a:r>
          </a:p>
          <a:p>
            <a:pPr lvl="1">
              <a:spcAft>
                <a:spcPts val="1200"/>
              </a:spcAft>
            </a:pPr>
            <a:r>
              <a:rPr lang="cpg-Grek" dirty="0" smtClean="0"/>
              <a:t>τήμερον =</a:t>
            </a:r>
          </a:p>
          <a:p>
            <a:pPr lvl="1">
              <a:spcAft>
                <a:spcPts val="1200"/>
              </a:spcAft>
            </a:pPr>
            <a:r>
              <a:rPr lang="cpg-Grek" dirty="0" smtClean="0"/>
              <a:t>αὔριον</a:t>
            </a:r>
            <a:r>
              <a:rPr lang="en-US" dirty="0" smtClean="0"/>
              <a:t> =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χαίρετε ὦ μαθηταί </a:t>
            </a:r>
            <a:r>
              <a:rPr lang="el-GR" dirty="0" smtClean="0"/>
              <a:t>κτλ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/>
              <a:t>κτλ. = καὶ τὰ λοιπὰ, </a:t>
            </a:r>
            <a:r>
              <a:rPr lang="en-US" dirty="0"/>
              <a:t>“etc.”)</a:t>
            </a:r>
          </a:p>
          <a:p>
            <a:r>
              <a:rPr lang="cpg-Grek" dirty="0" smtClean="0"/>
              <a:t>ὦ ___· </a:t>
            </a:r>
            <a:r>
              <a:rPr lang="el-GR" dirty="0" smtClean="0"/>
              <a:t>πῶς ἔχε</a:t>
            </a:r>
            <a:r>
              <a:rPr lang="cpg-Grek" dirty="0" smtClean="0"/>
              <a:t>ις </a:t>
            </a:r>
            <a:r>
              <a:rPr lang="el-GR" dirty="0" smtClean="0"/>
              <a:t>τήμερον;</a:t>
            </a:r>
            <a:endParaRPr lang="el-GR" dirty="0"/>
          </a:p>
          <a:p>
            <a:r>
              <a:rPr lang="cpg-Grek" dirty="0"/>
              <a:t>ὦ ___· </a:t>
            </a:r>
            <a:r>
              <a:rPr lang="el-GR" dirty="0" smtClean="0"/>
              <a:t>πῶς ἕξε</a:t>
            </a:r>
            <a:r>
              <a:rPr lang="cpg-Grek" dirty="0" smtClean="0"/>
              <a:t>ις </a:t>
            </a:r>
            <a:r>
              <a:rPr lang="el-GR" dirty="0" smtClean="0"/>
              <a:t>αὔριον;</a:t>
            </a:r>
            <a:endParaRPr lang="cpg-Grek" dirty="0" smtClean="0"/>
          </a:p>
          <a:p>
            <a:pPr lvl="1"/>
            <a:r>
              <a:rPr lang="el-GR" dirty="0" smtClean="0"/>
              <a:t>ἕξ</a:t>
            </a:r>
            <a:r>
              <a:rPr lang="cpg-Grek" dirty="0" smtClean="0"/>
              <a:t>ω καλῶς/κακῶς/μέσω</a:t>
            </a:r>
          </a:p>
          <a:p>
            <a:pPr lvl="1"/>
            <a:r>
              <a:rPr lang="cpg-Grek" dirty="0" smtClean="0"/>
              <a:t>οὐκ οἶδα, ὦ διδάσκαλε</a:t>
            </a:r>
            <a:endParaRPr lang="en-US" dirty="0" smtClean="0"/>
          </a:p>
          <a:p>
            <a:r>
              <a:rPr lang="cpg-Grek" dirty="0" smtClean="0"/>
              <a:t>τί ποιεῖς τήμερον; πότερον...</a:t>
            </a:r>
          </a:p>
          <a:p>
            <a:pPr lvl="1"/>
            <a:r>
              <a:rPr lang="cpg-Grek" dirty="0" smtClean="0"/>
              <a:t>μανθάνεις, ἢ</a:t>
            </a:r>
          </a:p>
          <a:p>
            <a:pPr lvl="1"/>
            <a:r>
              <a:rPr lang="cpg-Grek" dirty="0" smtClean="0"/>
              <a:t>ἀναγιγνώσκεις, ἢ</a:t>
            </a:r>
          </a:p>
          <a:p>
            <a:pPr lvl="1"/>
            <a:r>
              <a:rPr lang="cpg-Grek" smtClean="0"/>
              <a:t>ἐσθίεις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4826888" y="3811383"/>
            <a:ext cx="1370712" cy="587593"/>
            <a:chOff x="4713096" y="3039718"/>
            <a:chExt cx="1370712" cy="587593"/>
          </a:xfrm>
        </p:grpSpPr>
        <p:pic>
          <p:nvPicPr>
            <p:cNvPr id="5" name="Picture 4" descr="The Cox Quads: Just when I think we're in the clear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409" y="3039718"/>
              <a:ext cx="525399" cy="587593"/>
            </a:xfrm>
            <a:prstGeom prst="rect">
              <a:avLst/>
            </a:prstGeom>
          </p:spPr>
        </p:pic>
        <p:pic>
          <p:nvPicPr>
            <p:cNvPr id="6" name="Picture 5" descr="Thumbs Up Smiley Face Emoji -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713096" y="3065280"/>
              <a:ext cx="768096" cy="536467"/>
            </a:xfrm>
            <a:prstGeom prst="rect">
              <a:avLst/>
            </a:prstGeom>
          </p:spPr>
        </p:pic>
      </p:grpSp>
      <p:pic>
        <p:nvPicPr>
          <p:cNvPr id="7" name="Picture 6" descr="File:Today show (2009-13) logo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30" y="4373412"/>
            <a:ext cx="786955" cy="595284"/>
          </a:xfrm>
          <a:prstGeom prst="rect">
            <a:avLst/>
          </a:prstGeom>
        </p:spPr>
      </p:pic>
      <p:pic>
        <p:nvPicPr>
          <p:cNvPr id="8" name="Picture 7" descr="GTD: Deja para Mañana lo que Puedas No Hacer Hoy | Óptima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18" y="5312958"/>
            <a:ext cx="1352582" cy="126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Παιδεύω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principle parts 1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3 of 6)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pg-Grek" dirty="0" smtClean="0"/>
              <a:t>λύ</a:t>
            </a:r>
            <a:r>
              <a:rPr lang="el-GR" dirty="0" smtClean="0"/>
              <a:t>ω (</a:t>
            </a:r>
            <a:r>
              <a:rPr lang="en-US" dirty="0" smtClean="0"/>
              <a:t>present system)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cpg-Grek" dirty="0" smtClean="0"/>
              <a:t>λύ</a:t>
            </a:r>
            <a:r>
              <a:rPr lang="el-GR" dirty="0" smtClean="0"/>
              <a:t>σω (</a:t>
            </a:r>
            <a:r>
              <a:rPr lang="en-US" dirty="0" smtClean="0"/>
              <a:t>future act/middle system)</a:t>
            </a:r>
          </a:p>
          <a:p>
            <a:pPr marL="514350" indent="-514350">
              <a:buFont typeface="+mj-lt"/>
              <a:buAutoNum type="arabicPeriod"/>
            </a:pPr>
            <a:r>
              <a:rPr lang="cpg-Grek" dirty="0" smtClean="0"/>
              <a:t>ἔλυ</a:t>
            </a:r>
            <a:r>
              <a:rPr lang="el-GR" dirty="0" smtClean="0"/>
              <a:t>σα </a:t>
            </a:r>
            <a:r>
              <a:rPr lang="en-US" dirty="0" smtClean="0"/>
              <a:t>(aorist [simple past] act/middle system)</a:t>
            </a: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cpg-Grek" dirty="0" smtClean="0">
                <a:solidFill>
                  <a:schemeClr val="bg1">
                    <a:lumMod val="50000"/>
                  </a:schemeClr>
                </a:solidFill>
              </a:rPr>
              <a:t>λέλυκα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perfect act system)</a:t>
            </a: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cpg-Grek" dirty="0" smtClean="0">
                <a:solidFill>
                  <a:schemeClr val="bg1">
                    <a:lumMod val="50000"/>
                  </a:schemeClr>
                </a:solidFill>
              </a:rPr>
              <a:t>λέλυμαι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perfect mid/passive system)</a:t>
            </a:r>
          </a:p>
          <a:p>
            <a:pPr marL="514350" indent="-51435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cpg-Grek" dirty="0" smtClean="0">
                <a:solidFill>
                  <a:schemeClr val="bg1">
                    <a:lumMod val="50000"/>
                  </a:schemeClr>
                </a:solidFill>
              </a:rPr>
              <a:t>ἐλύθην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(aorist passive system)</a:t>
            </a:r>
          </a:p>
        </p:txBody>
      </p:sp>
    </p:spTree>
    <p:extLst>
      <p:ext uri="{BB962C8B-B14F-4D97-AF65-F5344CB8AC3E}">
        <p14:creationId xmlns:p14="http://schemas.microsoft.com/office/powerpoint/2010/main" val="19390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Future</a:t>
            </a:r>
            <a:r>
              <a:rPr lang="el-GR" dirty="0" smtClean="0"/>
              <a:t>,</a:t>
            </a:r>
            <a:r>
              <a:rPr lang="en-US" dirty="0" smtClean="0"/>
              <a:t> Stem</a:t>
            </a:r>
            <a:r>
              <a:rPr lang="en-US" dirty="0"/>
              <a:t> </a:t>
            </a:r>
            <a:r>
              <a:rPr lang="en-US" dirty="0" smtClean="0"/>
              <a:t>and Endings...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Sigmatic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λύω λύσω</a:t>
            </a:r>
          </a:p>
          <a:p>
            <a:r>
              <a:rPr lang="en-US" dirty="0" smtClean="0"/>
              <a:t>Double-consonant sigmatic</a:t>
            </a:r>
          </a:p>
          <a:p>
            <a:pPr lvl="1"/>
            <a:r>
              <a:rPr lang="el-GR" dirty="0" smtClean="0"/>
              <a:t>πέμπω πέμψω (= πέμ-πσ-ω)</a:t>
            </a:r>
          </a:p>
          <a:p>
            <a:r>
              <a:rPr lang="en-US" dirty="0" smtClean="0"/>
              <a:t>Sigmatic with consonant (</a:t>
            </a:r>
            <a:r>
              <a:rPr lang="el-GR" dirty="0" smtClean="0"/>
              <a:t>δ, τ, θ, ζ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σπεύδω σπεύσω</a:t>
            </a:r>
            <a:endParaRPr lang="en-US" dirty="0"/>
          </a:p>
          <a:p>
            <a:r>
              <a:rPr lang="en-US" dirty="0" smtClean="0"/>
              <a:t>Contract verbs</a:t>
            </a:r>
          </a:p>
          <a:p>
            <a:pPr lvl="1"/>
            <a:r>
              <a:rPr lang="el-GR" dirty="0" smtClean="0"/>
              <a:t>φιλέω φιλήσω</a:t>
            </a:r>
            <a:endParaRPr lang="en-US" dirty="0" smtClean="0"/>
          </a:p>
          <a:p>
            <a:pPr lvl="1"/>
            <a:r>
              <a:rPr lang="el-GR" dirty="0" smtClean="0"/>
              <a:t>τιμάω τιμήσω</a:t>
            </a:r>
            <a:endParaRPr lang="en-US" dirty="0" smtClean="0"/>
          </a:p>
          <a:p>
            <a:pPr lvl="1"/>
            <a:r>
              <a:rPr lang="el-GR" dirty="0" smtClean="0"/>
              <a:t>θεάομαι θεάσομαι (-ᾱ-)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Other Future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l-GR" dirty="0" smtClean="0"/>
              <a:t>-</a:t>
            </a:r>
            <a:r>
              <a:rPr lang="el-GR" dirty="0"/>
              <a:t>ίζω </a:t>
            </a:r>
            <a:r>
              <a:rPr lang="en-US" dirty="0"/>
              <a:t>verbs</a:t>
            </a:r>
          </a:p>
          <a:p>
            <a:pPr lvl="1"/>
            <a:r>
              <a:rPr lang="el-GR" dirty="0"/>
              <a:t>κομίζω </a:t>
            </a:r>
            <a:r>
              <a:rPr lang="el-GR" dirty="0" smtClean="0"/>
              <a:t>κομιῶ (ε-</a:t>
            </a:r>
            <a:r>
              <a:rPr lang="en-US" dirty="0" err="1" smtClean="0"/>
              <a:t>contr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Deponent future</a:t>
            </a:r>
          </a:p>
          <a:p>
            <a:pPr lvl="1"/>
            <a:r>
              <a:rPr lang="el-GR" dirty="0" smtClean="0"/>
              <a:t>ἀκούω ἀκούσομαι</a:t>
            </a:r>
          </a:p>
          <a:p>
            <a:r>
              <a:rPr lang="en-US" dirty="0" smtClean="0"/>
              <a:t>Mix-and-matches, irregulars</a:t>
            </a:r>
          </a:p>
          <a:p>
            <a:pPr lvl="1"/>
            <a:r>
              <a:rPr lang="el-GR" dirty="0" smtClean="0"/>
              <a:t>βαδίζω βαδιοῦμαι</a:t>
            </a:r>
            <a:endParaRPr lang="en-US" dirty="0" smtClean="0"/>
          </a:p>
          <a:p>
            <a:pPr lvl="1"/>
            <a:r>
              <a:rPr lang="el-GR" dirty="0" smtClean="0"/>
              <a:t>γίγνομαι γενήσομαι</a:t>
            </a:r>
          </a:p>
          <a:p>
            <a:pPr lvl="1"/>
            <a:r>
              <a:rPr lang="el-GR" dirty="0" smtClean="0"/>
              <a:t>βοάω βοήσομαι</a:t>
            </a:r>
          </a:p>
          <a:p>
            <a:pPr lvl="1"/>
            <a:r>
              <a:rPr lang="el-GR" dirty="0" smtClean="0"/>
              <a:t>εὑρίσκω εὑρήσομαι</a:t>
            </a:r>
          </a:p>
          <a:p>
            <a:pPr lvl="1"/>
            <a:r>
              <a:rPr lang="el-GR" dirty="0" smtClean="0"/>
              <a:t>ἔχω ἕξω/σχήσω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4168" y="6111743"/>
            <a:ext cx="2317943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 anchorCtr="0">
            <a:sp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To be continued…</a:t>
            </a:r>
          </a:p>
        </p:txBody>
      </p:sp>
    </p:spTree>
    <p:extLst>
      <p:ext uri="{BB962C8B-B14F-4D97-AF65-F5344CB8AC3E}">
        <p14:creationId xmlns:p14="http://schemas.microsoft.com/office/powerpoint/2010/main" val="21253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Βάλλω</a:t>
            </a:r>
            <a:r>
              <a:rPr lang="en-US" dirty="0" smtClean="0"/>
              <a:t> (throw)</a:t>
            </a:r>
            <a:r>
              <a:rPr lang="el-GR" dirty="0" smtClean="0"/>
              <a:t>, κάμνω</a:t>
            </a:r>
            <a:r>
              <a:rPr lang="en-US" dirty="0" smtClean="0"/>
              <a:t> (be/become tired), </a:t>
            </a:r>
            <a:r>
              <a:rPr lang="el-GR" dirty="0" smtClean="0"/>
              <a:t>ἔρχομαι</a:t>
            </a:r>
            <a:r>
              <a:rPr lang="en-US" dirty="0" smtClean="0"/>
              <a:t> (go)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(Semi-)Irregular </a:t>
            </a:r>
            <a:r>
              <a:rPr lang="en-US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509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43794"/>
              </p:ext>
            </p:extLst>
          </p:nvPr>
        </p:nvGraphicFramePr>
        <p:xfrm>
          <a:off x="571500" y="457200"/>
          <a:ext cx="10972801" cy="4471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4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indicative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infinitive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participle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sing.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β</a:t>
                      </a:r>
                      <a:r>
                        <a:rPr lang="en-US" sz="1800" kern="8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λεῖν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to be going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to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 dirty="0">
                          <a:solidFill>
                            <a:srgbClr val="F6EFE7"/>
                          </a:solidFill>
                          <a:effectLst/>
                        </a:rPr>
                        <a:t>βαλῶν, βαλοῦσα, βαλοῦν</a:t>
                      </a:r>
                      <a:br>
                        <a:rPr lang="el-GR" sz="1800" kern="800" dirty="0">
                          <a:solidFill>
                            <a:srgbClr val="F6EFE7"/>
                          </a:solidFill>
                          <a:effectLst/>
                        </a:rPr>
                      </a:br>
                      <a:endParaRPr lang="en-US" sz="1800" kern="800" dirty="0">
                        <a:solidFill>
                          <a:srgbClr val="F6EFE7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 dirty="0">
                          <a:solidFill>
                            <a:srgbClr val="F6EFE7"/>
                          </a:solidFill>
                          <a:effectLst/>
                        </a:rPr>
                        <a:t>βαλοῦντος, βαλούσης, βαλοῦντος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going to throw,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in order to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λῶ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λεῖς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λεῖ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he/she/it will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plur.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λοῦμεν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we’ll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λεῖτε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</a:rPr>
                        <a:t>λοῦσι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</a:rPr>
                        <a:t>(ν)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they’ll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55466"/>
              </p:ext>
            </p:extLst>
          </p:nvPr>
        </p:nvGraphicFramePr>
        <p:xfrm>
          <a:off x="571500" y="457200"/>
          <a:ext cx="10972801" cy="4471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4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indicative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infinitive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participle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sing.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effectLst/>
                        </a:rPr>
                        <a:t>λεῖν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to be going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to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>
                          <a:effectLst/>
                        </a:rPr>
                        <a:t>βαλῶν, βαλοῦσα, βαλοῦν</a:t>
                      </a:r>
                      <a:br>
                        <a:rPr lang="el-GR" sz="1800" kern="800">
                          <a:effectLst/>
                        </a:rPr>
                      </a:br>
                      <a:endParaRPr lang="en-US" sz="1800" kern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>
                          <a:effectLst/>
                        </a:rPr>
                        <a:t>βαλοῦντος, βαλούσης, βαλοῦντος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going to throw,</a:t>
                      </a:r>
                      <a:br>
                        <a:rPr lang="en-US" sz="1800" kern="800" dirty="0">
                          <a:effectLst/>
                        </a:rPr>
                      </a:br>
                      <a:r>
                        <a:rPr lang="en-US" sz="1800" kern="800" dirty="0">
                          <a:effectLst/>
                        </a:rPr>
                        <a:t>in order to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effectLst/>
                        </a:rPr>
                        <a:t>λῶ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I’ll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βαλεῖς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effectLst/>
                        </a:rPr>
                        <a:t>λεῖ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he/she/it will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 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plur.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 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1</a:t>
                      </a:r>
                      <a:r>
                        <a:rPr lang="en-US" sz="1800" kern="800" baseline="30000">
                          <a:effectLst/>
                        </a:rPr>
                        <a:t>st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βαλοῦμεν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we’ll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2</a:t>
                      </a:r>
                      <a:r>
                        <a:rPr lang="en-US" sz="1800" kern="800" baseline="30000">
                          <a:effectLst/>
                        </a:rPr>
                        <a:t>nd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βαλεῖτε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you’ll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</a:rPr>
                        <a:t>3</a:t>
                      </a:r>
                      <a:r>
                        <a:rPr lang="en-US" sz="1800" kern="800" baseline="30000">
                          <a:effectLst/>
                        </a:rPr>
                        <a:t>rd</a:t>
                      </a:r>
                      <a:endParaRPr lang="en-US" sz="18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βα</a:t>
                      </a:r>
                      <a:r>
                        <a:rPr lang="en-US" sz="1800" kern="800" dirty="0" err="1">
                          <a:effectLst/>
                        </a:rPr>
                        <a:t>λοῦσι</a:t>
                      </a:r>
                      <a:r>
                        <a:rPr lang="en-US" sz="1800" kern="800" dirty="0">
                          <a:effectLst/>
                        </a:rPr>
                        <a:t>(ν)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</a:rPr>
                        <a:t>they’ll throw</a:t>
                      </a:r>
                      <a:endParaRPr lang="en-US" sz="18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5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FF0000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greek_101-102</Template>
  <TotalTime>2429</TotalTime>
  <Words>816</Words>
  <Application>Microsoft Office PowerPoint</Application>
  <PresentationFormat>Widescreen</PresentationFormat>
  <Paragraphs>340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Gill Sans MT</vt:lpstr>
      <vt:lpstr>Palatino Linotype</vt:lpstr>
      <vt:lpstr>Times New Roman</vt:lpstr>
      <vt:lpstr>Wingdings</vt:lpstr>
      <vt:lpstr>grk101-102</vt:lpstr>
      <vt:lpstr>chapter 10</vt:lpstr>
      <vt:lpstr>PowerPoint Presentation</vt:lpstr>
      <vt:lpstr>Future Grid</vt:lpstr>
      <vt:lpstr>λαλῶμεν ἑλληνιστί</vt:lpstr>
      <vt:lpstr>Παιδεύω, principle parts 1st 3 of 6) </vt:lpstr>
      <vt:lpstr>Types of Future, Stem and Endings...</vt:lpstr>
      <vt:lpstr>Βάλλω (throw), κάμνω (be/become tired), ἔρχομαι (go)</vt:lpstr>
      <vt:lpstr>PowerPoint Presentation</vt:lpstr>
      <vt:lpstr>PowerPoint Presentation</vt:lpstr>
      <vt:lpstr>PowerPoint Presentation</vt:lpstr>
      <vt:lpstr>PowerPoint Presentation</vt:lpstr>
      <vt:lpstr>ἔρχομαι “go”</vt:lpstr>
      <vt:lpstr>ἔρχομαι “go”</vt:lpstr>
      <vt:lpstr>λαλῶμεν ἑλληνιστί (Let’s speak Greek!)</vt:lpstr>
      <vt:lpstr>λαλῶμεν ἑλληνιστί</vt:lpstr>
      <vt:lpstr>λαλῶμεν ἑλληνιστί</vt:lpstr>
      <vt:lpstr>λαλῶμεν ἑλληνιστί</vt:lpstr>
      <vt:lpstr>λαλῶμεν ἑλληνιστί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panathenaea and dionysia compared</dc:title>
  <dc:creator>Andrew Scholtz</dc:creator>
  <cp:lastModifiedBy>Scholtz, Andrew</cp:lastModifiedBy>
  <cp:revision>156</cp:revision>
  <cp:lastPrinted>2019-09-05T21:56:52Z</cp:lastPrinted>
  <dcterms:created xsi:type="dcterms:W3CDTF">2010-11-29T18:05:31Z</dcterms:created>
  <dcterms:modified xsi:type="dcterms:W3CDTF">2021-05-12T19:31:11Z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