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6" r:id="rId3"/>
    <p:sldId id="265" r:id="rId4"/>
    <p:sldId id="274" r:id="rId5"/>
    <p:sldId id="273" r:id="rId6"/>
    <p:sldId id="264" r:id="rId7"/>
    <p:sldId id="263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99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 autoAdjust="0"/>
    <p:restoredTop sz="96395" autoAdjust="0"/>
  </p:normalViewPr>
  <p:slideViewPr>
    <p:cSldViewPr showGuides="1">
      <p:cViewPr varScale="1">
        <p:scale>
          <a:sx n="100" d="100"/>
          <a:sy n="100" d="100"/>
        </p:scale>
        <p:origin x="84" y="3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12A1B7-772E-47F3-ADB4-CFF8359F16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6625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AN ATTIC BLACK-FIGURED CHALCIDISING EYE-CUP</a:t>
            </a:r>
          </a:p>
          <a:p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CIRCA 520 B.C.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Times New Roman" charset="0"/>
              <a:ea typeface="+mn-ea"/>
              <a:cs typeface="+mn-cs"/>
            </a:endParaRPr>
          </a:p>
          <a:p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https://www.christies.com/lotfinder/Lot/an-attic-black-figured-chalcidising-eye-cup-circa-520-6101992-details.aspx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2A1B7-772E-47F3-ADB4-CFF8359F16C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075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914400" y="632211"/>
            <a:ext cx="10363200" cy="2057400"/>
          </a:xfrm>
          <a:effectLst/>
        </p:spPr>
        <p:txBody>
          <a:bodyPr anchor="b" anchorCtr="0"/>
          <a:lstStyle>
            <a:lvl1pPr algn="ctr">
              <a:lnSpc>
                <a:spcPct val="100000"/>
              </a:lnSpc>
              <a:defRPr sz="4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904915"/>
            <a:ext cx="10363200" cy="738664"/>
          </a:xfrm>
          <a:effectLst/>
        </p:spPr>
        <p:txBody>
          <a:bodyPr>
            <a:sp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pic>
        <p:nvPicPr>
          <p:cNvPr id="7" name="Picture 6" descr="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6864" y="1206244"/>
            <a:ext cx="9158272" cy="475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731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B9B5CD-97A9-4BEA-9536-65C6B5E67C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2095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CFFC47-8791-435C-A672-E853F69E6B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4523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358900"/>
            <a:ext cx="2743200" cy="4584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358900"/>
            <a:ext cx="8026400" cy="45847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878E8D-F288-4D88-9D41-4DF274C982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2221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6576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83BBAA-039B-4F5A-9C5D-23658B0C62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42611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384800" cy="472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219200"/>
            <a:ext cx="5384800" cy="4724400"/>
          </a:xfrm>
        </p:spPr>
        <p:txBody>
          <a:bodyPr/>
          <a:lstStyle/>
          <a:p>
            <a:pPr lvl="0"/>
            <a:r>
              <a:rPr lang="en-US" noProof="0" smtClean="0"/>
              <a:t>Click icon to add online image</a:t>
            </a:r>
            <a:endParaRPr lang="en-US" noProof="0" smtClean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83BBAA-039B-4F5A-9C5D-23658B0C62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1995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0185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327FA1-B88F-4722-883F-A02B13FF6C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48386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914284"/>
            <a:ext cx="10363200" cy="1362075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426225"/>
            <a:ext cx="10363200" cy="1500187"/>
          </a:xfrm>
        </p:spPr>
        <p:txBody>
          <a:bodyPr anchor="t" anchorCtr="0"/>
          <a:lstStyle>
            <a:lvl1pPr marL="0" indent="0">
              <a:buNone/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0105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7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8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117791-DEA2-4F36-8A74-676CF96FE1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86008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06984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6152"/>
            <a:ext cx="5386917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65870"/>
            <a:ext cx="5386917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6152"/>
            <a:ext cx="5389033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865870"/>
            <a:ext cx="5389033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1EA35E-1FAB-4CFA-A3D9-7F792460160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4152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6194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E073B5-D94C-4C9B-9135-7D96B9C36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87321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46B435-E036-4819-8FD9-8C802BF26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6771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435608"/>
            <a:ext cx="4011084" cy="110439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608"/>
            <a:ext cx="6815667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551176"/>
            <a:ext cx="4011084" cy="352958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73EEC-1FC0-4025-82F4-4D91B1F3C7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2436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10972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 smtClean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494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4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4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400">
                <a:latin typeface="Calibri" pitchFamily="34" charset="0"/>
              </a:defRPr>
            </a:lvl1pPr>
          </a:lstStyle>
          <a:p>
            <a:fld id="{ED83BBAA-039B-4F5A-9C5D-23658B0C62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4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slow">
    <p:dissolv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–"/>
        <a:defRPr sz="2600">
          <a:solidFill>
            <a:srgbClr val="000000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000000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ourier New" pitchFamily="49" charset="0"/>
        <a:buChar char="o"/>
        <a:defRPr sz="2000">
          <a:solidFill>
            <a:srgbClr val="000000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‐"/>
        <a:defRPr sz="2000">
          <a:solidFill>
            <a:srgbClr val="000000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632211"/>
            <a:ext cx="10363200" cy="2057400"/>
          </a:xfrm>
        </p:spPr>
        <p:txBody>
          <a:bodyPr/>
          <a:lstStyle/>
          <a:p>
            <a:r>
              <a:rPr lang="en-US" dirty="0" smtClean="0"/>
              <a:t>Passive Voice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904915"/>
            <a:ext cx="10363200" cy="738664"/>
          </a:xfrm>
        </p:spPr>
        <p:txBody>
          <a:bodyPr/>
          <a:lstStyle/>
          <a:p>
            <a:r>
              <a:rPr lang="en-US" smtClean="0"/>
              <a:t>GRK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856443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Princ</a:t>
            </a:r>
            <a:r>
              <a:rPr lang="en-US" dirty="0" smtClean="0"/>
              <a:t> Pts </a:t>
            </a:r>
            <a:r>
              <a:rPr lang="el-GR" dirty="0"/>
              <a:t>κεῖμαι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κεῖμαι</a:t>
            </a:r>
            <a:endParaRPr lang="en-US" dirty="0" smtClean="0"/>
          </a:p>
          <a:p>
            <a:r>
              <a:rPr lang="el-GR" dirty="0" smtClean="0"/>
              <a:t>κείσομαι</a:t>
            </a:r>
          </a:p>
          <a:p>
            <a:r>
              <a:rPr lang="en-US" i="1" dirty="0" smtClean="0"/>
              <a:t>No aorist!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2325536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Princ</a:t>
            </a:r>
            <a:r>
              <a:rPr lang="en-US" dirty="0"/>
              <a:t> Pts </a:t>
            </a:r>
            <a:r>
              <a:rPr lang="el-GR" dirty="0" smtClean="0"/>
              <a:t>συναγείρω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συν-αγείρω</a:t>
            </a:r>
          </a:p>
          <a:p>
            <a:r>
              <a:rPr lang="el-GR" dirty="0" smtClean="0"/>
              <a:t>συν-αγερῶ (-έω)</a:t>
            </a:r>
          </a:p>
          <a:p>
            <a:r>
              <a:rPr lang="el-GR" dirty="0" smtClean="0"/>
              <a:t>συν-ήγειρα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57502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ercise - How to lie down on your back properly during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92" y="1709343"/>
            <a:ext cx="5273616" cy="34393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Τί ποιεῖ αὕτη;</a:t>
            </a:r>
            <a:r>
              <a:rPr lang="en-US" dirty="0" smtClean="0"/>
              <a:t> (</a:t>
            </a:r>
            <a:r>
              <a:rPr lang="el-GR" dirty="0" smtClean="0"/>
              <a:t>οὐ καθεύδει!)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777018"/>
      </p:ext>
    </p:extLst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christies.com/img/LotImages/2017/NYR/2017_NYR_14356_0065_000(an_attic_black-figured_chalcidising_eye-cup_circa_520_bc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087" y="235898"/>
            <a:ext cx="9607826" cy="638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66758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G IMAGE (PNG)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684076"/>
            <a:ext cx="4572000" cy="25643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7300" y="739676"/>
            <a:ext cx="9677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800" dirty="0" smtClean="0"/>
              <a:t>βλέπω, βλεψω, ἔβλεψα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l-GR" sz="4800" dirty="0" smtClean="0"/>
              <a:t>ὁράω, ὄψομαι, εἶδον</a:t>
            </a:r>
            <a:br>
              <a:rPr lang="el-GR" sz="4800" dirty="0" smtClean="0"/>
            </a:br>
            <a:r>
              <a:rPr lang="el-GR" sz="4800" dirty="0" smtClean="0"/>
              <a:t>ὁ οφθαλμός, τοῦ ὀφθαλμοῦ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0101215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48183"/>
      </p:ext>
    </p:extLst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λαλῶμεν </a:t>
            </a:r>
            <a:r>
              <a:rPr lang="en-US" dirty="0" smtClean="0"/>
              <a:t> </a:t>
            </a:r>
            <a:r>
              <a:rPr lang="cpg-Grek" dirty="0" smtClean="0"/>
              <a:t>ἑλληνιστί </a:t>
            </a:r>
            <a:r>
              <a:rPr lang="fr-FR" dirty="0" smtClean="0"/>
              <a:t>— </a:t>
            </a:r>
            <a:r>
              <a:rPr lang="cpg-Grek" dirty="0" smtClean="0"/>
              <a:t>λέξεις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772400" cy="4946822"/>
          </a:xfrm>
        </p:spPr>
        <p:txBody>
          <a:bodyPr>
            <a:normAutofit lnSpcReduction="10000"/>
          </a:bodyPr>
          <a:lstStyle/>
          <a:p>
            <a:r>
              <a:rPr lang="cpg-Grek" dirty="0" smtClean="0">
                <a:cs typeface="Calibri" panose="020F0502020204030204" pitchFamily="34" charset="0"/>
              </a:rPr>
              <a:t>λύω (ἐνεργητικῶς)</a:t>
            </a:r>
          </a:p>
          <a:p>
            <a:pPr lvl="1"/>
            <a:r>
              <a:rPr lang="cpg-Grek" dirty="0" smtClean="0">
                <a:cs typeface="Calibri" panose="020F0502020204030204" pitchFamily="34" charset="0"/>
              </a:rPr>
              <a:t>λύομαι (μέσως)</a:t>
            </a:r>
          </a:p>
          <a:p>
            <a:r>
              <a:rPr lang="cpg-Grek" dirty="0" smtClean="0">
                <a:cs typeface="Calibri" panose="020F0502020204030204" pitchFamily="34" charset="0"/>
              </a:rPr>
              <a:t>λύομαι (παθητικῶς)</a:t>
            </a:r>
          </a:p>
          <a:p>
            <a:r>
              <a:rPr lang="cpg-Grek" dirty="0" smtClean="0">
                <a:cs typeface="Calibri" panose="020F0502020204030204" pitchFamily="34" charset="0"/>
              </a:rPr>
              <a:t>ὁ λῃστής, τοῦ λῃστοῦ / ἡ λῃστρίς, τῆς λῃστρίδος</a:t>
            </a:r>
          </a:p>
          <a:p>
            <a:r>
              <a:rPr lang="cpg-Grek" dirty="0" smtClean="0">
                <a:cs typeface="Calibri" panose="020F0502020204030204" pitchFamily="34" charset="0"/>
              </a:rPr>
              <a:t>ὁ ἀνήρ, τοῦ ἀνδρός, τὸν ἄνδρα</a:t>
            </a:r>
          </a:p>
          <a:p>
            <a:r>
              <a:rPr lang="cpg-Grek" dirty="0" smtClean="0">
                <a:cs typeface="Calibri" panose="020F0502020204030204" pitchFamily="34" charset="0"/>
              </a:rPr>
              <a:t>ἡ γυνή, τῆς γυναικός, τὴν γυναῖκα</a:t>
            </a:r>
          </a:p>
          <a:p>
            <a:r>
              <a:rPr lang="cpg-Grek" dirty="0" smtClean="0">
                <a:cs typeface="Calibri" panose="020F0502020204030204" pitchFamily="34" charset="0"/>
              </a:rPr>
              <a:t>τὸ ξίφος, τῷ ξίφει</a:t>
            </a:r>
            <a:endParaRPr lang="en-US" dirty="0">
              <a:cs typeface="Calibri" panose="020F0502020204030204" pitchFamily="34" charset="0"/>
            </a:endParaRPr>
          </a:p>
        </p:txBody>
      </p:sp>
      <p:pic>
        <p:nvPicPr>
          <p:cNvPr id="4" name="Picture 3" descr="Pirate Clip-art Free Stock Photo - Public Domain Pictur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39" y="609600"/>
            <a:ext cx="3355936" cy="2395538"/>
          </a:xfrm>
          <a:prstGeom prst="rect">
            <a:avLst/>
          </a:prstGeom>
        </p:spPr>
      </p:pic>
      <p:pic>
        <p:nvPicPr>
          <p:cNvPr id="5" name="Picture 4" descr="The Little Princess: Abduction- par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315" y="3337805"/>
            <a:ext cx="2194560" cy="24384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0210800" y="1524000"/>
            <a:ext cx="12192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800350" y="2371725"/>
            <a:ext cx="7562850" cy="3991399"/>
          </a:xfrm>
          <a:custGeom>
            <a:avLst/>
            <a:gdLst>
              <a:gd name="connsiteX0" fmla="*/ 0 w 7562850"/>
              <a:gd name="connsiteY0" fmla="*/ 3600450 h 3991399"/>
              <a:gd name="connsiteX1" fmla="*/ 4429125 w 7562850"/>
              <a:gd name="connsiteY1" fmla="*/ 3657600 h 3991399"/>
              <a:gd name="connsiteX2" fmla="*/ 7562850 w 7562850"/>
              <a:gd name="connsiteY2" fmla="*/ 0 h 3991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62850" h="3991399">
                <a:moveTo>
                  <a:pt x="0" y="3600450"/>
                </a:moveTo>
                <a:cubicBezTo>
                  <a:pt x="1584325" y="3929062"/>
                  <a:pt x="3168650" y="4257675"/>
                  <a:pt x="4429125" y="3657600"/>
                </a:cubicBezTo>
                <a:cubicBezTo>
                  <a:pt x="5689600" y="3057525"/>
                  <a:pt x="6626225" y="1528762"/>
                  <a:pt x="7562850" y="0"/>
                </a:cubicBezTo>
              </a:path>
            </a:pathLst>
          </a:custGeom>
          <a:noFill/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540612"/>
      </p:ext>
    </p:extLst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Passive</a:t>
            </a:r>
            <a:r>
              <a:rPr lang="el-GR" dirty="0" smtClean="0"/>
              <a:t> </a:t>
            </a:r>
            <a:r>
              <a:rPr lang="en-US" dirty="0" smtClean="0"/>
              <a:t>Practice…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ἡ Μυρρίνη λύει τὴν παῖδα ξίφει</a:t>
            </a:r>
            <a:r>
              <a:rPr lang="en-US" dirty="0" smtClean="0"/>
              <a:t> </a:t>
            </a:r>
            <a:r>
              <a:rPr lang="en-US" sz="2400" dirty="0"/>
              <a:t>(</a:t>
            </a:r>
            <a:r>
              <a:rPr lang="el-GR" sz="2400" dirty="0"/>
              <a:t>τὸ ξίφος, τοῦ ξιφους, </a:t>
            </a:r>
            <a:r>
              <a:rPr lang="en-US" sz="2400" dirty="0"/>
              <a:t>dat., “with a sword”</a:t>
            </a:r>
            <a:r>
              <a:rPr lang="el-GR" sz="2400" dirty="0"/>
              <a:t>)</a:t>
            </a:r>
            <a:endParaRPr lang="el-GR" dirty="0" smtClean="0"/>
          </a:p>
          <a:p>
            <a:r>
              <a:rPr lang="el-GR" dirty="0" smtClean="0"/>
              <a:t>ἡ παῖς ποιεῖ τὴν σπόνδην </a:t>
            </a:r>
            <a:r>
              <a:rPr lang="el-GR" sz="2400" dirty="0"/>
              <a:t>(</a:t>
            </a:r>
            <a:r>
              <a:rPr lang="en-US" sz="2400" dirty="0"/>
              <a:t>libation)</a:t>
            </a:r>
            <a:endParaRPr lang="en-US" dirty="0" smtClean="0"/>
          </a:p>
          <a:p>
            <a:r>
              <a:rPr lang="el-GR" dirty="0" smtClean="0"/>
              <a:t>ὁ Ἀθηναῖος τιμᾷ τὸν στρατηγόν </a:t>
            </a:r>
            <a:r>
              <a:rPr lang="el-GR" sz="2400" dirty="0"/>
              <a:t>(</a:t>
            </a:r>
            <a:r>
              <a:rPr lang="en-US" sz="2400" dirty="0"/>
              <a:t>general)</a:t>
            </a:r>
            <a:r>
              <a:rPr lang="en-US" dirty="0" smtClean="0"/>
              <a:t> </a:t>
            </a:r>
            <a:r>
              <a:rPr lang="el-GR" dirty="0" smtClean="0"/>
              <a:t>λογοις </a:t>
            </a:r>
            <a:r>
              <a:rPr lang="el-GR" sz="2400" dirty="0"/>
              <a:t>(</a:t>
            </a:r>
            <a:r>
              <a:rPr lang="en-US" sz="2400" dirty="0"/>
              <a:t>“with speeches”—case?)</a:t>
            </a:r>
            <a:endParaRPr lang="en-US" dirty="0" smtClean="0"/>
          </a:p>
          <a:p>
            <a:r>
              <a:rPr lang="el-GR" dirty="0" smtClean="0"/>
              <a:t>ὁ ἔμπορος δηλοῖ τὸ ἀργύριον τῷ ναυκλήρῳ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58766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Quotes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974761" y="2731532"/>
            <a:ext cx="8242478" cy="206210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l-GR" sz="3200" dirty="0">
                <a:latin typeface="Calibri" pitchFamily="34" charset="0"/>
              </a:rPr>
              <a:t>ἀλλ᾽— Ἡρακλῆος γὰρ ἀνικήτου γένος ἐστέ — </a:t>
            </a:r>
          </a:p>
          <a:p>
            <a:pPr algn="ctr"/>
            <a:r>
              <a:rPr lang="el-GR" sz="3200" dirty="0">
                <a:latin typeface="Calibri" pitchFamily="34" charset="0"/>
              </a:rPr>
              <a:t>θαρσεῖτ᾽· οὔπω Ζεὺς αὐχένα λοξὸν ἔχει.</a:t>
            </a:r>
          </a:p>
          <a:p>
            <a:pPr algn="ctr"/>
            <a:endParaRPr lang="el-GR" sz="3200" dirty="0">
              <a:latin typeface="Calibri" pitchFamily="34" charset="0"/>
            </a:endParaRPr>
          </a:p>
          <a:p>
            <a:pPr algn="ctr"/>
            <a:r>
              <a:rPr lang="el-GR" sz="3200" dirty="0">
                <a:latin typeface="Calibri" pitchFamily="34" charset="0"/>
              </a:rPr>
              <a:t>οὐ παντὸς ἀνδρὸς ἐς Κόρινθόν ἐσθ᾽ ὁ πλοῦς</a:t>
            </a:r>
            <a:endParaRPr lang="en-US" sz="3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94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Morphology Quiz and Drill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3200" dirty="0" smtClean="0"/>
              <a:t>Princ</a:t>
            </a:r>
            <a:r>
              <a:rPr lang="en-US" sz="3200" dirty="0" smtClean="0"/>
              <a:t> </a:t>
            </a:r>
            <a:r>
              <a:rPr lang="el-GR" sz="3200" dirty="0" smtClean="0"/>
              <a:t>prts </a:t>
            </a:r>
            <a:r>
              <a:rPr lang="el-GR" sz="3200" dirty="0"/>
              <a:t>καταλαμβάνω, κεῖμαι, </a:t>
            </a:r>
            <a:r>
              <a:rPr lang="el-GR" sz="3200" dirty="0" smtClean="0"/>
              <a:t>συναγείρω</a:t>
            </a:r>
            <a:r>
              <a:rPr lang="en-US" sz="3200" dirty="0"/>
              <a:t>. </a:t>
            </a:r>
            <a:r>
              <a:rPr lang="en-US" sz="3200" dirty="0" smtClean="0"/>
              <a:t>Forms of </a:t>
            </a:r>
            <a:r>
              <a:rPr lang="el-GR" sz="3200" dirty="0" smtClean="0"/>
              <a:t>κεῖμαι (</a:t>
            </a:r>
            <a:r>
              <a:rPr lang="en-US" sz="3200" dirty="0" smtClean="0"/>
              <a:t>present </a:t>
            </a:r>
            <a:r>
              <a:rPr lang="en-US" sz="3200" dirty="0" err="1" smtClean="0"/>
              <a:t>indic</a:t>
            </a:r>
            <a:r>
              <a:rPr lang="en-US" sz="3200" dirty="0" smtClean="0"/>
              <a:t>, </a:t>
            </a:r>
            <a:r>
              <a:rPr lang="en-US" sz="3200" dirty="0" err="1" smtClean="0"/>
              <a:t>imperat</a:t>
            </a:r>
            <a:r>
              <a:rPr lang="en-US" sz="3200" dirty="0" smtClean="0"/>
              <a:t>., inf., PTC; </a:t>
            </a:r>
            <a:r>
              <a:rPr lang="en-US" sz="3200" dirty="0" err="1" smtClean="0"/>
              <a:t>imperf</a:t>
            </a:r>
            <a:r>
              <a:rPr lang="en-US" sz="3200" dirty="0" smtClean="0"/>
              <a:t>. indic.)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336682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Princ</a:t>
            </a:r>
            <a:r>
              <a:rPr lang="en-US" dirty="0"/>
              <a:t> </a:t>
            </a:r>
            <a:r>
              <a:rPr lang="el-GR" dirty="0"/>
              <a:t>prts καταλαμβάνω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καταλαμβάνω</a:t>
            </a:r>
            <a:endParaRPr lang="en-US" dirty="0" smtClean="0"/>
          </a:p>
          <a:p>
            <a:r>
              <a:rPr lang="el-GR" dirty="0" smtClean="0"/>
              <a:t>καταλήψομαι</a:t>
            </a:r>
          </a:p>
          <a:p>
            <a:r>
              <a:rPr lang="el-GR" dirty="0" smtClean="0"/>
              <a:t>κατ-έ-λαβον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86660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grk101-102">
  <a:themeElements>
    <a:clrScheme name="AsianPacAmerHerMonth_TP10131490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AsianPacAmerHerMonth_TP10131490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AsianPacAmerHerMonth_TP10131490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k101-102" id="{75D09EC5-0C05-44A1-AACC-90DA010DF522}" vid="{6A07018C-997D-4FEF-BC37-EC0CD632CD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grk101-102</Template>
  <TotalTime>760</TotalTime>
  <Words>225</Words>
  <Application>Microsoft Office PowerPoint</Application>
  <PresentationFormat>Widescreen</PresentationFormat>
  <Paragraphs>40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Courier New</vt:lpstr>
      <vt:lpstr>Gill Sans MT</vt:lpstr>
      <vt:lpstr>Times New Roman</vt:lpstr>
      <vt:lpstr>Wingdings</vt:lpstr>
      <vt:lpstr>grk101-102</vt:lpstr>
      <vt:lpstr>Passive Voice</vt:lpstr>
      <vt:lpstr>PowerPoint Presentation</vt:lpstr>
      <vt:lpstr>PowerPoint Presentation</vt:lpstr>
      <vt:lpstr>PowerPoint Presentation</vt:lpstr>
      <vt:lpstr>λαλῶμεν  ἑλληνιστί — λέξεις</vt:lpstr>
      <vt:lpstr>Passive Practice…</vt:lpstr>
      <vt:lpstr>Quotes</vt:lpstr>
      <vt:lpstr>Morphology Quiz and Drill</vt:lpstr>
      <vt:lpstr>Princ prts καταλαμβάνω</vt:lpstr>
      <vt:lpstr>Princ Pts κεῖμαι</vt:lpstr>
      <vt:lpstr>Princ Pts συναγείρω</vt:lpstr>
      <vt:lpstr>Τί ποιεῖ αὕτη; (οὐ καθεύδει!)</vt:lpstr>
    </vt:vector>
  </TitlesOfParts>
  <Company>Binghamton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Delian League—Athenian Empire</dc:title>
  <dc:creator>Andrew Scholtz</dc:creator>
  <cp:lastModifiedBy>Scholtz, Andrew</cp:lastModifiedBy>
  <cp:revision>60</cp:revision>
  <dcterms:created xsi:type="dcterms:W3CDTF">2002-02-19T14:40:00Z</dcterms:created>
  <dcterms:modified xsi:type="dcterms:W3CDTF">2020-12-02T19:00:39Z</dcterms:modified>
</cp:coreProperties>
</file>