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7" r:id="rId3"/>
    <p:sldId id="268" r:id="rId4"/>
    <p:sldId id="257" r:id="rId5"/>
    <p:sldId id="258" r:id="rId6"/>
    <p:sldId id="259" r:id="rId7"/>
    <p:sldId id="260" r:id="rId8"/>
    <p:sldId id="261" r:id="rId9"/>
    <p:sldId id="262" r:id="rId10"/>
    <p:sldId id="266" r:id="rId11"/>
    <p:sldId id="265" r:id="rId12"/>
    <p:sldId id="263" r:id="rId13"/>
    <p:sldId id="264" r:id="rId1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 showGuides="1">
      <p:cViewPr varScale="1">
        <p:scale>
          <a:sx n="71" d="100"/>
          <a:sy n="71" d="100"/>
        </p:scale>
        <p:origin x="179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4A8C8F1E-98C2-4CC5-A4D0-1AC0D8FC8A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6229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2E9A2C4-9D73-4792-8F61-FE4A66B45FA2}" type="slidenum">
              <a:rPr lang="en-US">
                <a:solidFill>
                  <a:schemeClr val="bg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en-US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2633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63FF669-A24D-46BF-9ED5-D62C59EDAD6C}" type="slidenum">
              <a:rPr lang="en-US">
                <a:solidFill>
                  <a:schemeClr val="bg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12</a:t>
            </a:fld>
            <a:endParaRPr lang="en-US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3022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E16BBE6-BEA9-4F39-902D-CB5005F6A436}" type="slidenum">
              <a:rPr lang="en-US">
                <a:solidFill>
                  <a:schemeClr val="bg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13</a:t>
            </a:fld>
            <a:endParaRPr lang="en-US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468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5EE680B-77BA-46B9-A8E2-E5DFBFB926CC}" type="slidenum">
              <a:rPr lang="en-US">
                <a:solidFill>
                  <a:schemeClr val="bg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</a:t>
            </a:fld>
            <a:endParaRPr lang="en-US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378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262E537-9376-477D-B349-E50B4D820C8B}" type="slidenum">
              <a:rPr lang="en-US">
                <a:solidFill>
                  <a:schemeClr val="bg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5</a:t>
            </a:fld>
            <a:endParaRPr lang="en-US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72055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1270628B-FA66-4387-8196-32F1170A8075}" type="slidenum">
              <a:rPr lang="en-US">
                <a:solidFill>
                  <a:schemeClr val="bg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6</a:t>
            </a:fld>
            <a:endParaRPr lang="en-US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27363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042B187-FD0B-49DD-A2E2-3C81935B03B9}" type="slidenum">
              <a:rPr lang="en-US">
                <a:solidFill>
                  <a:schemeClr val="bg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7</a:t>
            </a:fld>
            <a:endParaRPr lang="en-US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6653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027CB8A-B1E6-40D8-8111-71D685811BB5}" type="slidenum">
              <a:rPr lang="en-US">
                <a:solidFill>
                  <a:schemeClr val="bg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8</a:t>
            </a:fld>
            <a:endParaRPr lang="en-US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5342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08B299D-45B6-40CB-BD64-8D492E4F421A}" type="slidenum">
              <a:rPr lang="en-US">
                <a:solidFill>
                  <a:schemeClr val="bg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9</a:t>
            </a:fld>
            <a:endParaRPr lang="en-US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3614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18EA1AE-8591-46F0-B496-28502887BA5A}" type="slidenum">
              <a:rPr lang="en-US">
                <a:solidFill>
                  <a:schemeClr val="bg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10</a:t>
            </a:fld>
            <a:endParaRPr lang="en-US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79786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7C128EB-C89F-478A-8FB2-C46D125E787E}" type="slidenum">
              <a:rPr lang="en-US">
                <a:solidFill>
                  <a:schemeClr val="bg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11</a:t>
            </a:fld>
            <a:endParaRPr lang="en-US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1604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75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17FE0B-FC26-4A92-AA63-A530CDC915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926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C85FB5-061B-4668-A6BA-95014A8CD3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021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5CB65E-414E-4150-ADFA-7CD13888C2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162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7AA292-8A89-4510-B805-E4FDA1FFA4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265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E9DFA4-73EE-4A12-9C77-DCACF36A5C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275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BF0F29-99EE-49C0-B43B-F304CA926B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496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F0374B-B1CD-4CDC-83E3-3A886CBFED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404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59215E-DDAC-425C-90C7-B39CA76914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209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AB5913-4B1C-4C67-B2F9-8026F120CB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327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9259B0-F1D0-4C51-A38C-9B45A47FFE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751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3855FB-9901-4548-9403-B0422097E8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670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57C9E9C-87DE-4F48-8655-95BE90BA4C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Calibri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Calibri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Calibri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Calibri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Calibri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030"/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50EE372-B5D6-4646-89D7-D898F5647B25}" type="slidenum">
              <a:rPr lang="en-US" sz="140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Sparta and Corinth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Civilization, GRK 102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7258276-7596-4B6D-A8BA-28801F06182D}" type="slidenum">
              <a:rPr lang="en-US" sz="140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sz="1400">
              <a:latin typeface="Arial" panose="020B0604020202020204" pitchFamily="34" charset="0"/>
            </a:endParaRPr>
          </a:p>
        </p:txBody>
      </p:sp>
      <p:pic>
        <p:nvPicPr>
          <p:cNvPr id="18435" name="Picture 2" descr="C:\WINDOWS\Desktop\a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0600" y="533400"/>
            <a:ext cx="4619625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Text Box 3"/>
          <p:cNvSpPr txBox="1">
            <a:spLocks noChangeArrowheads="1"/>
          </p:cNvSpPr>
          <p:nvPr/>
        </p:nvSpPr>
        <p:spPr bwMode="auto">
          <a:xfrm>
            <a:off x="1504950" y="6096000"/>
            <a:ext cx="61356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400">
                <a:latin typeface="Arial" panose="020B0604020202020204" pitchFamily="34" charset="0"/>
              </a:rPr>
              <a:t>Protocorinthian Aryballos, </a:t>
            </a:r>
            <a:r>
              <a:rPr lang="en-US" sz="2400" i="1">
                <a:latin typeface="Arial" panose="020B0604020202020204" pitchFamily="34" charset="0"/>
              </a:rPr>
              <a:t>ca</a:t>
            </a:r>
            <a:r>
              <a:rPr lang="en-US" sz="2400">
                <a:latin typeface="Arial" panose="020B0604020202020204" pitchFamily="34" charset="0"/>
              </a:rPr>
              <a:t>. 720–690 BCE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64A74F5-8D6F-401C-886C-367637CD09FE}" type="slidenum">
              <a:rPr lang="en-US" sz="140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20483" name="Text Box 4"/>
          <p:cNvSpPr txBox="1">
            <a:spLocks noChangeArrowheads="1"/>
          </p:cNvSpPr>
          <p:nvPr/>
        </p:nvSpPr>
        <p:spPr bwMode="auto">
          <a:xfrm>
            <a:off x="2967038" y="6096000"/>
            <a:ext cx="32178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400">
                <a:solidFill>
                  <a:schemeClr val="tx1"/>
                </a:solidFill>
                <a:latin typeface="Arial" panose="020B0604020202020204" pitchFamily="34" charset="0"/>
              </a:rPr>
              <a:t>Plan of Ancient Sparta</a:t>
            </a:r>
          </a:p>
        </p:txBody>
      </p:sp>
      <p:pic>
        <p:nvPicPr>
          <p:cNvPr id="20484" name="Picture 5" descr="C:\WINDOWS\Desktop\sp_map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89025"/>
            <a:ext cx="8686800" cy="447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F449800-410D-4D85-B0A2-2505864D3432}" type="slidenum">
              <a:rPr lang="en-US" sz="140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sz="1400">
              <a:latin typeface="Arial" panose="020B0604020202020204" pitchFamily="34" charset="0"/>
            </a:endParaRPr>
          </a:p>
        </p:txBody>
      </p:sp>
      <p:pic>
        <p:nvPicPr>
          <p:cNvPr id="22531" name="Picture 2" descr="C:\WINDOWS\Desktop\spart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35000"/>
            <a:ext cx="8229600" cy="482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Text Box 3"/>
          <p:cNvSpPr txBox="1">
            <a:spLocks noChangeArrowheads="1"/>
          </p:cNvSpPr>
          <p:nvPr/>
        </p:nvSpPr>
        <p:spPr bwMode="auto">
          <a:xfrm>
            <a:off x="2514600" y="6096000"/>
            <a:ext cx="4116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400">
                <a:latin typeface="Arial" panose="020B0604020202020204" pitchFamily="34" charset="0"/>
              </a:rPr>
              <a:t>Sparta: View from Meneleum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9D676A1-0115-4584-8628-C50F7EA04EC6}" type="slidenum">
              <a:rPr lang="en-US" sz="140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24579" name="Text Box 2"/>
          <p:cNvSpPr txBox="1">
            <a:spLocks noChangeArrowheads="1"/>
          </p:cNvSpPr>
          <p:nvPr/>
        </p:nvSpPr>
        <p:spPr bwMode="auto">
          <a:xfrm>
            <a:off x="800100" y="1308100"/>
            <a:ext cx="7543800" cy="350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>
                <a:latin typeface="Arial" panose="020B0604020202020204" pitchFamily="34" charset="0"/>
              </a:rPr>
              <a:t>“Suppose the city of Sparta to be deserted, and nothing left but the temples and ground plan: distant ages would be very unwilling to believe that the power of the Spartans was at all equal to their fame.”</a:t>
            </a:r>
            <a:br>
              <a:rPr lang="en-US">
                <a:latin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</a:rPr>
              <a:t>Thucydides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896F3FF-6DED-4E65-ACEA-01B328356965}" type="slidenum">
              <a:rPr lang="en-US" sz="140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5123" name="Rectangle 2"/>
          <p:cNvSpPr>
            <a:spLocks noChangeArrowheads="1"/>
          </p:cNvSpPr>
          <p:nvPr/>
        </p:nvSpPr>
        <p:spPr bwMode="auto">
          <a:xfrm>
            <a:off x="187325" y="2890838"/>
            <a:ext cx="876935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914400" indent="-914400">
              <a:defRPr sz="24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sz="3200">
                <a:latin typeface="Calibri" panose="020F0502020204030204" pitchFamily="34" charset="0"/>
              </a:rPr>
              <a:t>τεθνάμεναι γὰρ καλὸν ἐνὶ προμάχοισι πεσόντα </a:t>
            </a:r>
          </a:p>
          <a:p>
            <a:pPr eaLnBrk="1" hangingPunct="1"/>
            <a:r>
              <a:rPr lang="el-GR" sz="3200">
                <a:latin typeface="Calibri" panose="020F0502020204030204" pitchFamily="34" charset="0"/>
              </a:rPr>
              <a:t>    ἄνδρ᾽ ἀγαθὸν περὶ ἧι πατρίδι μαρνάμενον·</a:t>
            </a:r>
            <a:endParaRPr lang="en-US" sz="3200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Comments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Sparta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Little to say on women either place</a:t>
            </a:r>
          </a:p>
          <a:p>
            <a:r>
              <a:rPr lang="en-US" dirty="0" smtClean="0"/>
              <a:t>Pro</a:t>
            </a:r>
          </a:p>
          <a:p>
            <a:pPr lvl="1"/>
            <a:r>
              <a:rPr lang="en-US" smtClean="0"/>
              <a:t>stability</a:t>
            </a:r>
          </a:p>
          <a:p>
            <a:pPr lvl="1"/>
            <a:r>
              <a:rPr lang="en-US" dirty="0" smtClean="0"/>
              <a:t>“aggressive military”</a:t>
            </a:r>
          </a:p>
          <a:p>
            <a:pPr lvl="1"/>
            <a:r>
              <a:rPr lang="en-US" dirty="0" smtClean="0"/>
              <a:t>“</a:t>
            </a:r>
            <a:r>
              <a:rPr lang="en-US" dirty="0"/>
              <a:t>Local autonomy was granted to nearby </a:t>
            </a:r>
            <a:r>
              <a:rPr lang="en-US" dirty="0" smtClean="0"/>
              <a:t>states”</a:t>
            </a:r>
          </a:p>
          <a:p>
            <a:pPr lvl="1"/>
            <a:r>
              <a:rPr lang="en-US" i="1" dirty="0" err="1" smtClean="0"/>
              <a:t>ag</a:t>
            </a:r>
            <a:r>
              <a:rPr lang="en-US" i="1" dirty="0" err="1" smtClean="0"/>
              <a:t>ōgā</a:t>
            </a:r>
            <a:endParaRPr lang="en-US" i="1" dirty="0" smtClean="0"/>
          </a:p>
          <a:p>
            <a:r>
              <a:rPr lang="en-US" dirty="0" smtClean="0"/>
              <a:t>Con</a:t>
            </a:r>
          </a:p>
          <a:p>
            <a:pPr lvl="1"/>
            <a:r>
              <a:rPr lang="en-US" dirty="0" smtClean="0"/>
              <a:t>cruelty to infants, to helots</a:t>
            </a:r>
          </a:p>
          <a:p>
            <a:pPr lvl="1"/>
            <a:r>
              <a:rPr lang="en-US" dirty="0" smtClean="0"/>
              <a:t>militaristic</a:t>
            </a:r>
          </a:p>
          <a:p>
            <a:pPr lvl="1"/>
            <a:r>
              <a:rPr lang="en-US" dirty="0" smtClean="0"/>
              <a:t>controlling aristocracy</a:t>
            </a:r>
          </a:p>
          <a:p>
            <a:pPr lvl="1"/>
            <a:r>
              <a:rPr lang="en-US" dirty="0" smtClean="0"/>
              <a:t>imperialist</a:t>
            </a:r>
            <a:endParaRPr lang="en-US" dirty="0"/>
          </a:p>
          <a:p>
            <a:pPr lvl="2"/>
            <a:r>
              <a:rPr lang="en-US" dirty="0"/>
              <a:t>“</a:t>
            </a:r>
            <a:r>
              <a:rPr lang="en-US" dirty="0"/>
              <a:t>continually trying to expand there </a:t>
            </a:r>
            <a:r>
              <a:rPr lang="en-US" dirty="0"/>
              <a:t>borders”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Corinth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Pro</a:t>
            </a:r>
          </a:p>
          <a:p>
            <a:pPr lvl="1"/>
            <a:r>
              <a:rPr lang="en-US" dirty="0" smtClean="0"/>
              <a:t>wealth</a:t>
            </a:r>
          </a:p>
          <a:p>
            <a:pPr lvl="1"/>
            <a:r>
              <a:rPr lang="en-US" dirty="0" smtClean="0"/>
              <a:t>port, more work</a:t>
            </a:r>
          </a:p>
          <a:p>
            <a:r>
              <a:rPr lang="en-US" dirty="0" smtClean="0"/>
              <a:t>Con</a:t>
            </a:r>
          </a:p>
          <a:p>
            <a:pPr lvl="1"/>
            <a:r>
              <a:rPr lang="en-US" dirty="0" smtClean="0"/>
              <a:t>unstable politics, tyranny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7AA292-8A89-4510-B805-E4FDA1FFA4CD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212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8F08C16-8153-4DC0-92F4-A4B454BF1764}" type="slidenum">
              <a:rPr lang="en-US" sz="140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sz="1400">
              <a:latin typeface="Arial" panose="020B0604020202020204" pitchFamily="34" charset="0"/>
            </a:endParaRPr>
          </a:p>
        </p:txBody>
      </p:sp>
      <p:pic>
        <p:nvPicPr>
          <p:cNvPr id="6147" name="Picture 2" descr="C:\WINDOWS\Desktop\greece_ma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50" y="533400"/>
            <a:ext cx="712470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Line 3"/>
          <p:cNvSpPr>
            <a:spLocks noChangeShapeType="1"/>
          </p:cNvSpPr>
          <p:nvPr/>
        </p:nvSpPr>
        <p:spPr bwMode="auto">
          <a:xfrm flipV="1">
            <a:off x="3581400" y="4572000"/>
            <a:ext cx="228600" cy="457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9" name="Text Box 4"/>
          <p:cNvSpPr txBox="1">
            <a:spLocks noChangeArrowheads="1"/>
          </p:cNvSpPr>
          <p:nvPr/>
        </p:nvSpPr>
        <p:spPr bwMode="auto">
          <a:xfrm>
            <a:off x="2819400" y="5029200"/>
            <a:ext cx="1082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400">
                <a:solidFill>
                  <a:srgbClr val="FF0000"/>
                </a:solidFill>
                <a:latin typeface="Arial" panose="020B0604020202020204" pitchFamily="34" charset="0"/>
              </a:rPr>
              <a:t>Sparta</a:t>
            </a:r>
          </a:p>
        </p:txBody>
      </p:sp>
      <p:sp>
        <p:nvSpPr>
          <p:cNvPr id="6150" name="Line 5"/>
          <p:cNvSpPr>
            <a:spLocks noChangeShapeType="1"/>
          </p:cNvSpPr>
          <p:nvPr/>
        </p:nvSpPr>
        <p:spPr bwMode="auto">
          <a:xfrm flipV="1">
            <a:off x="2362200" y="3810000"/>
            <a:ext cx="1752600" cy="457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1" name="Text Box 6"/>
          <p:cNvSpPr txBox="1">
            <a:spLocks noChangeArrowheads="1"/>
          </p:cNvSpPr>
          <p:nvPr/>
        </p:nvSpPr>
        <p:spPr bwMode="auto">
          <a:xfrm>
            <a:off x="1508125" y="4230688"/>
            <a:ext cx="1168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400">
                <a:solidFill>
                  <a:srgbClr val="FF0000"/>
                </a:solidFill>
                <a:latin typeface="Arial" panose="020B0604020202020204" pitchFamily="34" charset="0"/>
              </a:rPr>
              <a:t>Corinth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6347745-F915-4E0E-B18E-71A55CBBADE6}" type="slidenum">
              <a:rPr lang="en-US" sz="140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sz="1400">
              <a:latin typeface="Arial" panose="020B0604020202020204" pitchFamily="34" charset="0"/>
            </a:endParaRPr>
          </a:p>
        </p:txBody>
      </p:sp>
      <p:pic>
        <p:nvPicPr>
          <p:cNvPr id="8195" name="Picture 2" descr="C:\WINDOWS\Desktop\peloponnes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81000"/>
            <a:ext cx="6096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Oval 3"/>
          <p:cNvSpPr>
            <a:spLocks noChangeArrowheads="1"/>
          </p:cNvSpPr>
          <p:nvPr/>
        </p:nvSpPr>
        <p:spPr bwMode="auto">
          <a:xfrm>
            <a:off x="5334000" y="1600200"/>
            <a:ext cx="914400" cy="8382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sz="2400">
              <a:latin typeface="Arial" panose="020B0604020202020204" pitchFamily="34" charset="0"/>
            </a:endParaRPr>
          </a:p>
        </p:txBody>
      </p:sp>
      <p:sp>
        <p:nvSpPr>
          <p:cNvPr id="8197" name="Oval 4"/>
          <p:cNvSpPr>
            <a:spLocks noChangeArrowheads="1"/>
          </p:cNvSpPr>
          <p:nvPr/>
        </p:nvSpPr>
        <p:spPr bwMode="auto">
          <a:xfrm>
            <a:off x="4572000" y="4267200"/>
            <a:ext cx="914400" cy="8382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sz="240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A11AF8F-99B6-46EE-B0BF-DBD1BE77A8EA}" type="slidenum">
              <a:rPr lang="en-US" sz="140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Linguistic, Historical, Cultural Notes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Dialect: Attic</a:t>
            </a:r>
          </a:p>
          <a:p>
            <a:pPr lvl="1" eaLnBrk="1" hangingPunct="1"/>
            <a:r>
              <a:rPr lang="en-US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ἡ Μοῦσα</a:t>
            </a:r>
          </a:p>
          <a:p>
            <a:pPr lvl="1" eaLnBrk="1" hangingPunct="1"/>
            <a:r>
              <a:rPr lang="en-US" smtClean="0"/>
              <a:t>λ</a:t>
            </a:r>
            <a:r>
              <a:rPr lang="en-US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έγουσι</a:t>
            </a:r>
            <a:r>
              <a:rPr lang="en-US" smtClean="0"/>
              <a:t> “they say”</a:t>
            </a:r>
          </a:p>
          <a:p>
            <a:pPr eaLnBrk="1" hangingPunct="1"/>
            <a:r>
              <a:rPr lang="en-US" smtClean="0"/>
              <a:t>Dialect: Doric</a:t>
            </a:r>
          </a:p>
          <a:p>
            <a:pPr lvl="1" eaLnBrk="1" hangingPunct="1"/>
            <a:r>
              <a:rPr lang="en-US" smtClean="0"/>
              <a:t>standard Doric</a:t>
            </a:r>
          </a:p>
          <a:p>
            <a:pPr lvl="2" eaLnBrk="1" hangingPunct="1"/>
            <a:r>
              <a:rPr lang="en-US" smtClean="0"/>
              <a:t>ἁ Μοῖσα</a:t>
            </a:r>
          </a:p>
          <a:p>
            <a:pPr lvl="2" eaLnBrk="1" hangingPunct="1"/>
            <a:r>
              <a:rPr lang="en-US" smtClean="0"/>
              <a:t>λέγοντι</a:t>
            </a:r>
          </a:p>
          <a:p>
            <a:pPr lvl="1" eaLnBrk="1" hangingPunct="1"/>
            <a:r>
              <a:rPr lang="en-US" smtClean="0"/>
              <a:t>Laconian (Spartan)</a:t>
            </a:r>
          </a:p>
          <a:p>
            <a:pPr lvl="2" eaLnBrk="1" hangingPunct="1"/>
            <a:r>
              <a:rPr lang="en-US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ἁ Μῶhα</a:t>
            </a:r>
          </a:p>
          <a:p>
            <a:pPr lvl="2" eaLnBrk="1" hangingPunct="1"/>
            <a:r>
              <a:rPr lang="en-US" smtClean="0"/>
              <a:t>μυθ</a:t>
            </a:r>
            <a:r>
              <a:rPr lang="en-US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ί</a:t>
            </a:r>
            <a:r>
              <a:rPr lang="en-US" smtClean="0"/>
              <a:t>δοντι “they say”</a:t>
            </a: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en-US" i="1" smtClean="0"/>
              <a:t>Korinthos aphneios</a:t>
            </a:r>
            <a:endParaRPr lang="en-US" smtClean="0"/>
          </a:p>
          <a:p>
            <a:pPr lvl="1" eaLnBrk="1" hangingPunct="1"/>
            <a:r>
              <a:rPr lang="en-US" smtClean="0"/>
              <a:t>“rich Corinth”</a:t>
            </a:r>
          </a:p>
          <a:p>
            <a:pPr eaLnBrk="1" hangingPunct="1"/>
            <a:r>
              <a:rPr lang="en-US" smtClean="0"/>
              <a:t>Sparta, </a:t>
            </a:r>
            <a:r>
              <a:rPr lang="en-US" i="1" smtClean="0"/>
              <a:t>Lakedaimon</a:t>
            </a:r>
            <a:endParaRPr lang="en-US" smtClean="0"/>
          </a:p>
          <a:p>
            <a:pPr lvl="1" eaLnBrk="1" hangingPunct="1"/>
            <a:r>
              <a:rPr lang="en-US" smtClean="0"/>
              <a:t>early archaic period</a:t>
            </a:r>
          </a:p>
          <a:p>
            <a:pPr lvl="2" eaLnBrk="1" hangingPunct="1"/>
            <a:r>
              <a:rPr lang="en-US" smtClean="0"/>
              <a:t>cultural center</a:t>
            </a:r>
          </a:p>
          <a:p>
            <a:pPr lvl="1" eaLnBrk="1" hangingPunct="1"/>
            <a:r>
              <a:rPr lang="en-US" smtClean="0"/>
              <a:t>post-Messenian Wars</a:t>
            </a:r>
          </a:p>
          <a:p>
            <a:pPr lvl="2" eaLnBrk="1" hangingPunct="1"/>
            <a:r>
              <a:rPr lang="en-US" smtClean="0"/>
              <a:t>“Lycurgan constitution”</a:t>
            </a:r>
          </a:p>
        </p:txBody>
      </p:sp>
      <p:sp>
        <p:nvSpPr>
          <p:cNvPr id="10246" name="Line 8"/>
          <p:cNvSpPr>
            <a:spLocks noChangeShapeType="1"/>
          </p:cNvSpPr>
          <p:nvPr/>
        </p:nvSpPr>
        <p:spPr bwMode="auto">
          <a:xfrm>
            <a:off x="4445000" y="2209800"/>
            <a:ext cx="0" cy="32766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bldLvl="2" autoUpdateAnimBg="0"/>
      <p:bldP spid="7173" grpId="0" build="p" bldLvl="2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85A9D60-4CEB-45EF-B0D8-DFD073DF7F9F}" type="slidenum">
              <a:rPr lang="en-US" sz="140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sz="1400">
              <a:latin typeface="Arial" panose="020B0604020202020204" pitchFamily="34" charset="0"/>
            </a:endParaRPr>
          </a:p>
        </p:txBody>
      </p:sp>
      <p:pic>
        <p:nvPicPr>
          <p:cNvPr id="12291" name="Picture 2" descr="C:\WINDOWS\Desktop\corinth_map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87338"/>
            <a:ext cx="8839200" cy="563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Text Box 3"/>
          <p:cNvSpPr txBox="1">
            <a:spLocks noChangeArrowheads="1"/>
          </p:cNvSpPr>
          <p:nvPr/>
        </p:nvSpPr>
        <p:spPr bwMode="auto">
          <a:xfrm>
            <a:off x="2857500" y="6096000"/>
            <a:ext cx="34210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400">
                <a:solidFill>
                  <a:schemeClr val="tx1"/>
                </a:solidFill>
                <a:latin typeface="Arial" panose="020B0604020202020204" pitchFamily="34" charset="0"/>
              </a:rPr>
              <a:t>Corinth and the Isthmus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044FCBF-909E-4E6D-9B31-FE631F7FC336}" type="slidenum">
              <a:rPr lang="en-US" sz="140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14339" name="Text Box 4"/>
          <p:cNvSpPr txBox="1">
            <a:spLocks noChangeArrowheads="1"/>
          </p:cNvSpPr>
          <p:nvPr/>
        </p:nvSpPr>
        <p:spPr bwMode="auto">
          <a:xfrm>
            <a:off x="2755900" y="6096000"/>
            <a:ext cx="3625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400">
                <a:latin typeface="Arial" panose="020B0604020202020204" pitchFamily="34" charset="0"/>
              </a:rPr>
              <a:t>Corinth: Temple of Apollo</a:t>
            </a:r>
          </a:p>
        </p:txBody>
      </p:sp>
      <p:pic>
        <p:nvPicPr>
          <p:cNvPr id="1434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388" y="762000"/>
            <a:ext cx="7005637" cy="466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718208D-2DCF-49ED-A601-AFF335E61F70}" type="slidenum">
              <a:rPr lang="en-US" sz="140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16387" name="Text Box 2"/>
          <p:cNvSpPr txBox="1">
            <a:spLocks noChangeArrowheads="1"/>
          </p:cNvSpPr>
          <p:nvPr/>
        </p:nvSpPr>
        <p:spPr bwMode="auto">
          <a:xfrm>
            <a:off x="3127375" y="6096000"/>
            <a:ext cx="2879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400">
                <a:latin typeface="Arial" panose="020B0604020202020204" pitchFamily="34" charset="0"/>
              </a:rPr>
              <a:t>Corinth: Acrocorinth</a:t>
            </a:r>
          </a:p>
        </p:txBody>
      </p:sp>
      <p:pic>
        <p:nvPicPr>
          <p:cNvPr id="16388" name="Picture 5" descr="C:\WINDOWS\Desktop\acr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350" y="838200"/>
            <a:ext cx="6845300" cy="440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black-white">
  <a:themeElements>
    <a:clrScheme name="black-whit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ck-whi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ck-whi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ck-whi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ck-whi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ck-whi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ck-whi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ck-whi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ck-whi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Office\Templates\black-white.pot</Template>
  <TotalTime>749</TotalTime>
  <Words>229</Words>
  <Application>Microsoft Office PowerPoint</Application>
  <PresentationFormat>On-screen Show (4:3)</PresentationFormat>
  <Paragraphs>75</Paragraphs>
  <Slides>13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 Unicode MS</vt:lpstr>
      <vt:lpstr>Arial</vt:lpstr>
      <vt:lpstr>Calibri</vt:lpstr>
      <vt:lpstr>Times New Roman</vt:lpstr>
      <vt:lpstr>black-white</vt:lpstr>
      <vt:lpstr>Sparta and Corinth</vt:lpstr>
      <vt:lpstr>PowerPoint Presentation</vt:lpstr>
      <vt:lpstr>Comments</vt:lpstr>
      <vt:lpstr>PowerPoint Presentation</vt:lpstr>
      <vt:lpstr>PowerPoint Presentation</vt:lpstr>
      <vt:lpstr>Linguistic, Historical, Cultural Notes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Binghamton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 Scholtz</dc:creator>
  <cp:lastModifiedBy>Scholtz, Andrew</cp:lastModifiedBy>
  <cp:revision>43</cp:revision>
  <dcterms:created xsi:type="dcterms:W3CDTF">2002-03-07T02:05:51Z</dcterms:created>
  <dcterms:modified xsi:type="dcterms:W3CDTF">2015-04-15T17:16:22Z</dcterms:modified>
</cp:coreProperties>
</file>